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 id="2147483722" r:id="rId5"/>
    <p:sldMasterId id="2147483758" r:id="rId6"/>
  </p:sldMasterIdLst>
  <p:notesMasterIdLst>
    <p:notesMasterId r:id="rId70"/>
  </p:notesMasterIdLst>
  <p:handoutMasterIdLst>
    <p:handoutMasterId r:id="rId71"/>
  </p:handoutMasterIdLst>
  <p:sldIdLst>
    <p:sldId id="257" r:id="rId7"/>
    <p:sldId id="419" r:id="rId8"/>
    <p:sldId id="369" r:id="rId9"/>
    <p:sldId id="370" r:id="rId10"/>
    <p:sldId id="371" r:id="rId11"/>
    <p:sldId id="278" r:id="rId12"/>
    <p:sldId id="373" r:id="rId13"/>
    <p:sldId id="374" r:id="rId14"/>
    <p:sldId id="378" r:id="rId15"/>
    <p:sldId id="379" r:id="rId16"/>
    <p:sldId id="380" r:id="rId17"/>
    <p:sldId id="381" r:id="rId18"/>
    <p:sldId id="382" r:id="rId19"/>
    <p:sldId id="383" r:id="rId20"/>
    <p:sldId id="384" r:id="rId21"/>
    <p:sldId id="385" r:id="rId22"/>
    <p:sldId id="396" r:id="rId23"/>
    <p:sldId id="425" r:id="rId24"/>
    <p:sldId id="387" r:id="rId25"/>
    <p:sldId id="388" r:id="rId26"/>
    <p:sldId id="389" r:id="rId27"/>
    <p:sldId id="390" r:id="rId28"/>
    <p:sldId id="393" r:id="rId29"/>
    <p:sldId id="392" r:id="rId30"/>
    <p:sldId id="391" r:id="rId31"/>
    <p:sldId id="394" r:id="rId32"/>
    <p:sldId id="395" r:id="rId33"/>
    <p:sldId id="397" r:id="rId34"/>
    <p:sldId id="398" r:id="rId35"/>
    <p:sldId id="430" r:id="rId36"/>
    <p:sldId id="426" r:id="rId37"/>
    <p:sldId id="400" r:id="rId38"/>
    <p:sldId id="401" r:id="rId39"/>
    <p:sldId id="402" r:id="rId40"/>
    <p:sldId id="403" r:id="rId41"/>
    <p:sldId id="433" r:id="rId42"/>
    <p:sldId id="428" r:id="rId43"/>
    <p:sldId id="406" r:id="rId44"/>
    <p:sldId id="412" r:id="rId45"/>
    <p:sldId id="431" r:id="rId46"/>
    <p:sldId id="432" r:id="rId47"/>
    <p:sldId id="413" r:id="rId48"/>
    <p:sldId id="414" r:id="rId49"/>
    <p:sldId id="416" r:id="rId50"/>
    <p:sldId id="420" r:id="rId51"/>
    <p:sldId id="421" r:id="rId52"/>
    <p:sldId id="262" r:id="rId53"/>
    <p:sldId id="263" r:id="rId54"/>
    <p:sldId id="264" r:id="rId55"/>
    <p:sldId id="266" r:id="rId56"/>
    <p:sldId id="351" r:id="rId57"/>
    <p:sldId id="423" r:id="rId58"/>
    <p:sldId id="352" r:id="rId59"/>
    <p:sldId id="427" r:id="rId60"/>
    <p:sldId id="407" r:id="rId61"/>
    <p:sldId id="345" r:id="rId62"/>
    <p:sldId id="273" r:id="rId63"/>
    <p:sldId id="408" r:id="rId64"/>
    <p:sldId id="341" r:id="rId65"/>
    <p:sldId id="274" r:id="rId66"/>
    <p:sldId id="353" r:id="rId67"/>
    <p:sldId id="346" r:id="rId68"/>
    <p:sldId id="348" r:id="rId6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4DE86"/>
    <a:srgbClr val="92D050"/>
    <a:srgbClr val="FFFFFF"/>
    <a:srgbClr val="0000CC"/>
    <a:srgbClr val="000099"/>
    <a:srgbClr val="6600FF"/>
    <a:srgbClr val="6600CC"/>
    <a:srgbClr val="7042AE"/>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48" autoAdjust="0"/>
    <p:restoredTop sz="94660"/>
  </p:normalViewPr>
  <p:slideViewPr>
    <p:cSldViewPr snapToGrid="0">
      <p:cViewPr varScale="1">
        <p:scale>
          <a:sx n="90" d="100"/>
          <a:sy n="90" d="100"/>
        </p:scale>
        <p:origin x="1522"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C94677-83E4-47E6-BEC9-F65190839D71}" type="datetimeFigureOut">
              <a:rPr kumimoji="1" lang="ja-JP" altLang="en-US" smtClean="0"/>
              <a:t>2015/2/8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949029-D03C-4CF4-835A-81A234736306}" type="slidenum">
              <a:rPr kumimoji="1" lang="ja-JP" altLang="en-US" smtClean="0"/>
              <a:t>‹#›</a:t>
            </a:fld>
            <a:endParaRPr kumimoji="1" lang="ja-JP" altLang="en-US"/>
          </a:p>
        </p:txBody>
      </p:sp>
    </p:spTree>
    <p:extLst>
      <p:ext uri="{BB962C8B-B14F-4D97-AF65-F5344CB8AC3E}">
        <p14:creationId xmlns:p14="http://schemas.microsoft.com/office/powerpoint/2010/main" val="41233728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6F07B5-E0AE-4A64-8DC3-5720D7922E17}" type="datetimeFigureOut">
              <a:rPr kumimoji="1" lang="ja-JP" altLang="en-US" smtClean="0"/>
              <a:t>2015/2/8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68C26C-70C1-4D2B-97EE-83451B9DE58C}" type="slidenum">
              <a:rPr kumimoji="1" lang="ja-JP" altLang="en-US" smtClean="0"/>
              <a:t>‹#›</a:t>
            </a:fld>
            <a:endParaRPr kumimoji="1" lang="ja-JP" altLang="en-US"/>
          </a:p>
        </p:txBody>
      </p:sp>
    </p:spTree>
    <p:extLst>
      <p:ext uri="{BB962C8B-B14F-4D97-AF65-F5344CB8AC3E}">
        <p14:creationId xmlns:p14="http://schemas.microsoft.com/office/powerpoint/2010/main" val="383285139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79531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7912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7912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87985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Tree>
    <p:extLst>
      <p:ext uri="{BB962C8B-B14F-4D97-AF65-F5344CB8AC3E}">
        <p14:creationId xmlns:p14="http://schemas.microsoft.com/office/powerpoint/2010/main" val="301477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952411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Tree>
    <p:extLst>
      <p:ext uri="{BB962C8B-B14F-4D97-AF65-F5344CB8AC3E}">
        <p14:creationId xmlns:p14="http://schemas.microsoft.com/office/powerpoint/2010/main" val="190703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5263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52632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65398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1868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F5959C3-4F7F-4A42-9E56-7AED564CAB9C}" type="datetime1">
              <a:rPr kumimoji="1" lang="ja-JP" altLang="en-US" smtClean="0"/>
              <a:t>2015/2/8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23652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C1786E0-FA3D-46FF-B781-53CDBE264C99}" type="datetime1">
              <a:rPr kumimoji="1" lang="ja-JP" altLang="en-US" smtClean="0"/>
              <a:t>2015/2/8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1407872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9A4066B-5E35-499F-B9F6-448D87E507FA}" type="datetime1">
              <a:rPr kumimoji="1" lang="ja-JP" altLang="en-US" smtClean="0"/>
              <a:t>2015/2/8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1622231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77812C5-94F3-4FAD-BBBA-7C9D14EE49B4}"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42190807"/>
      </p:ext>
    </p:extLst>
  </p:cSld>
  <p:clrMapOvr>
    <a:masterClrMapping/>
  </p:clrMapOvr>
  <p:transition spd="slow">
    <p:randomBa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1765A73-0E13-4B58-A355-B847944EDDA5}"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40814439"/>
      </p:ext>
    </p:extLst>
  </p:cSld>
  <p:clrMapOvr>
    <a:masterClrMapping/>
  </p:clrMapOvr>
  <p:transition spd="slow">
    <p:randomBa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756307C-59FB-47C2-A112-18E4B627F668}"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0676053"/>
      </p:ext>
    </p:extLst>
  </p:cSld>
  <p:clrMapOvr>
    <a:masterClrMapping/>
  </p:clrMapOvr>
  <p:transition spd="slow">
    <p:randomBa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930032A-87E0-4547-8AB6-A98F36F7AF53}"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24006004"/>
      </p:ext>
    </p:extLst>
  </p:cSld>
  <p:clrMapOvr>
    <a:masterClrMapping/>
  </p:clrMapOvr>
  <p:transition spd="slow">
    <p:randomBa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11D3B85-4797-4C64-A39C-4E69C7057A38}"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6704620"/>
      </p:ext>
    </p:extLst>
  </p:cSld>
  <p:clrMapOvr>
    <a:masterClrMapping/>
  </p:clrMapOvr>
  <p:transition spd="slow">
    <p:randomBa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84E6B5A-F69E-4878-87F7-88ACCF321541}"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83634356"/>
      </p:ext>
    </p:extLst>
  </p:cSld>
  <p:clrMapOvr>
    <a:masterClrMapping/>
  </p:clrMapOvr>
  <p:transition spd="slow">
    <p:randomBa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99703-9DB4-41B9-88B0-682701620AEF}"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6262481"/>
      </p:ext>
    </p:extLst>
  </p:cSld>
  <p:clrMapOvr>
    <a:masterClrMapping/>
  </p:clrMapOvr>
  <p:transition spd="slow">
    <p:randomBa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562EAE9-9788-4CEA-B0DC-ABA84A788A58}"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0434553"/>
      </p:ext>
    </p:extLst>
  </p:cSld>
  <p:clrMapOvr>
    <a:masterClrMapping/>
  </p:clrMapOvr>
  <p:transition spd="slow">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27C02B8-21D1-4B6E-81BC-76AA7147017D}" type="datetime1">
              <a:rPr kumimoji="1" lang="ja-JP" altLang="en-US" smtClean="0"/>
              <a:t>2015/2/8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1568150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BDB71DC-DB17-4C1C-AB55-296B8B399A86}"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8047190"/>
      </p:ext>
    </p:extLst>
  </p:cSld>
  <p:clrMapOvr>
    <a:masterClrMapping/>
  </p:clrMapOvr>
  <p:transition spd="slow">
    <p:randomBa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CC4EF18-87E2-4DFD-8056-8690262BA786}"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86246011"/>
      </p:ext>
    </p:extLst>
  </p:cSld>
  <p:clrMapOvr>
    <a:masterClrMapping/>
  </p:clrMapOvr>
  <p:transition spd="slow">
    <p:randomBa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7E240EC-4A94-4E1B-A649-43E980822FEC}"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04751548"/>
      </p:ext>
    </p:extLst>
  </p:cSld>
  <p:clrMapOvr>
    <a:masterClrMapping/>
  </p:clrMapOvr>
  <p:transition spd="slow">
    <p:randomBa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B4D2200-FD3C-4BE2-B0FD-77B7ED1F7AEE}"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23672017"/>
      </p:ext>
    </p:extLst>
  </p:cSld>
  <p:clrMapOvr>
    <a:masterClrMapping/>
  </p:clrMapOvr>
  <p:transition spd="slow">
    <p:randomBa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A6B6DCC-FFFD-4358-91C3-8C0AD2C79835}"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0817622"/>
      </p:ext>
    </p:extLst>
  </p:cSld>
  <p:clrMapOvr>
    <a:masterClrMapping/>
  </p:clrMapOvr>
  <p:transition spd="slow">
    <p:randomBa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5CC295B-4F52-4DB8-9943-C24962233CC9}"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66858830"/>
      </p:ext>
    </p:extLst>
  </p:cSld>
  <p:clrMapOvr>
    <a:masterClrMapping/>
  </p:clrMapOvr>
  <p:transition spd="slow">
    <p:randomBa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1AE6C3C-315C-44A4-8A05-CC7962A42001}"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33548831"/>
      </p:ext>
    </p:extLst>
  </p:cSld>
  <p:clrMapOvr>
    <a:masterClrMapping/>
  </p:clrMapOvr>
  <p:transition spd="slow">
    <p:randomBa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E814458-6138-497E-B284-BFAF252A5732}"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13749322"/>
      </p:ext>
    </p:extLst>
  </p:cSld>
  <p:clrMapOvr>
    <a:masterClrMapping/>
  </p:clrMapOvr>
  <p:transition spd="slow">
    <p:randomBa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EC34D15-876A-48F1-A36C-D125FFA8EA48}"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52628500"/>
      </p:ext>
    </p:extLst>
  </p:cSld>
  <p:clrMapOvr>
    <a:masterClrMapping/>
  </p:clrMapOvr>
  <p:transition spd="slow">
    <p:randomBa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A65C37B-96A1-4B1C-A67C-AA6A937F0D52}"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42754378"/>
      </p:ext>
    </p:extLst>
  </p:cSld>
  <p:clrMapOvr>
    <a:masterClrMapping/>
  </p:clrMapOvr>
  <p:transition spd="slow">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5A98E2A-4D2C-4119-9A69-644CDEF2DD5D}" type="datetime1">
              <a:rPr kumimoji="1" lang="ja-JP" altLang="en-US" smtClean="0"/>
              <a:t>2015/2/8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3671026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29B83AF-C14E-450E-A35A-324B1DC0939A}"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4365655"/>
      </p:ext>
    </p:extLst>
  </p:cSld>
  <p:clrMapOvr>
    <a:masterClrMapping/>
  </p:clrMapOvr>
  <p:transition spd="slow">
    <p:randomBa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1553F5E-F8B6-4EB2-90C9-56911F69B559}"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590296"/>
      </p:ext>
    </p:extLst>
  </p:cSld>
  <p:clrMapOvr>
    <a:masterClrMapping/>
  </p:clrMapOvr>
  <p:transition spd="slow">
    <p:randomBa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8A04AC8-516D-40ED-843C-4D5BAE98AB18}"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04880922"/>
      </p:ext>
    </p:extLst>
  </p:cSld>
  <p:clrMapOvr>
    <a:masterClrMapping/>
  </p:clrMapOvr>
  <p:transition spd="slow">
    <p:randomBa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7234E62-1983-4853-BE4E-F4BD9E6E878F}"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95085142"/>
      </p:ext>
    </p:extLst>
  </p:cSld>
  <p:clrMapOvr>
    <a:masterClrMapping/>
  </p:clrMapOvr>
  <p:transition spd="slow">
    <p:randomBa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6D9A8266-0DFD-4F8F-BEB9-D3A064CF6B13}" type="datetime1">
              <a:rPr lang="ja-JP" altLang="en-US" smtClean="0">
                <a:solidFill>
                  <a:srgbClr val="000000"/>
                </a:solidFill>
              </a:rPr>
              <a:t>2015/2/8</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4899D9-CD74-477D-AFEF-55374847D2A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2692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5924C47F-E219-4120-ABB8-55EE1586ACC8}" type="datetime1">
              <a:rPr lang="ja-JP" altLang="en-US" smtClean="0">
                <a:solidFill>
                  <a:srgbClr val="000000"/>
                </a:solidFill>
              </a:rPr>
              <a:t>2015/2/8</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CFCECF0-E318-4862-BB5F-23E2AA64DE2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72841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7EBBD25B-6606-4CBE-A7D7-8887766DEE51}" type="datetime1">
              <a:rPr lang="ja-JP" altLang="en-US" smtClean="0">
                <a:solidFill>
                  <a:srgbClr val="000000"/>
                </a:solidFill>
              </a:rPr>
              <a:t>2015/2/8</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C04E861-27E5-46EB-9A38-CBAB7B7A923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14972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5A3F4580-C06B-4975-AA91-4A78B098C832}" type="datetime1">
              <a:rPr lang="ja-JP" altLang="en-US" smtClean="0">
                <a:solidFill>
                  <a:srgbClr val="000000"/>
                </a:solidFill>
              </a:rPr>
              <a:t>2015/2/8</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C0C23C-9CEF-4FED-AD56-1DC20682F71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71927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55B1B624-4FCD-47A7-943B-ECE6A541D2A9}" type="datetime1">
              <a:rPr lang="ja-JP" altLang="en-US" smtClean="0">
                <a:solidFill>
                  <a:srgbClr val="000000"/>
                </a:solidFill>
              </a:rPr>
              <a:t>2015/2/8</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A5954F3-C5E5-4563-88E4-61AF1E0F8D4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868315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4894B825-6214-49C7-8E12-211E12CB0ED1}" type="datetime1">
              <a:rPr lang="ja-JP" altLang="en-US" smtClean="0">
                <a:solidFill>
                  <a:srgbClr val="000000"/>
                </a:solidFill>
              </a:rPr>
              <a:t>2015/2/8</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9C7B98A-3E91-4F31-89BC-494C7B5A3E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8389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7CC484B-5198-4C93-8C71-2F950580503F}" type="datetime1">
              <a:rPr kumimoji="1" lang="ja-JP" altLang="en-US" smtClean="0"/>
              <a:t>2015/2/8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4214645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A814989-C3E5-4391-BA80-E68C1FA99C69}" type="datetime1">
              <a:rPr lang="ja-JP" altLang="en-US" smtClean="0">
                <a:solidFill>
                  <a:srgbClr val="000000"/>
                </a:solidFill>
              </a:rPr>
              <a:t>2015/2/8</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46163D3-2DDF-4764-8C9D-9AD333AA935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76029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90B1FFBC-5C42-467D-8227-837ED1267772}" type="datetime1">
              <a:rPr lang="ja-JP" altLang="en-US" smtClean="0">
                <a:solidFill>
                  <a:srgbClr val="000000"/>
                </a:solidFill>
              </a:rPr>
              <a:t>2015/2/8</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8C17B9-A14A-442F-97CA-C4946A119D7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60936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B3143450-D11B-4F66-89D4-19DF27F5F95F}" type="datetime1">
              <a:rPr lang="ja-JP" altLang="en-US" smtClean="0">
                <a:solidFill>
                  <a:srgbClr val="000000"/>
                </a:solidFill>
              </a:rPr>
              <a:t>2015/2/8</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4F6CD4-74E8-4FDB-9528-5A8C9673089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01428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E35FAA5-A380-4F3D-B0D1-95A08EAE5A67}" type="datetime1">
              <a:rPr lang="ja-JP" altLang="en-US" smtClean="0">
                <a:solidFill>
                  <a:srgbClr val="000000"/>
                </a:solidFill>
              </a:rPr>
              <a:t>2015/2/8</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1403C7-FD81-4A38-AD08-C251B78AD43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31044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1781109-398C-4FA1-A7BC-235A169E089B}" type="datetime1">
              <a:rPr lang="ja-JP" altLang="en-US" smtClean="0">
                <a:solidFill>
                  <a:srgbClr val="000000"/>
                </a:solidFill>
              </a:rPr>
              <a:t>2015/2/8</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A0E8C7-84D0-45B1-A1F4-3CEFF50619E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2983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2875"/>
            <a:ext cx="9144000" cy="1462088"/>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1187450" y="1628775"/>
            <a:ext cx="7772400" cy="4114800"/>
          </a:xfrm>
        </p:spPr>
        <p:txBody>
          <a:bodyPr rtlCol="0">
            <a:normAutofit/>
          </a:bodyPr>
          <a:lstStyle/>
          <a:p>
            <a:pPr lvl="0"/>
            <a:endParaRPr lang="ja-JP" altLang="en-US" noProof="0" smtClean="0"/>
          </a:p>
        </p:txBody>
      </p:sp>
      <p:sp>
        <p:nvSpPr>
          <p:cNvPr id="4" name="Rectangle 11"/>
          <p:cNvSpPr>
            <a:spLocks noGrp="1" noChangeArrowheads="1"/>
          </p:cNvSpPr>
          <p:nvPr>
            <p:ph type="dt" sz="half" idx="10"/>
          </p:nvPr>
        </p:nvSpPr>
        <p:spPr/>
        <p:txBody>
          <a:bodyPr/>
          <a:lstStyle>
            <a:lvl1pPr>
              <a:defRPr/>
            </a:lvl1pPr>
          </a:lstStyle>
          <a:p>
            <a:pPr>
              <a:defRPr/>
            </a:pPr>
            <a:fld id="{C4FA7926-0CEB-43F2-9681-1903E9E40C0F}" type="datetime1">
              <a:rPr lang="ja-JP" altLang="en-US" smtClean="0">
                <a:solidFill>
                  <a:srgbClr val="000000"/>
                </a:solidFill>
              </a:rPr>
              <a:t>2015/2/8</a:t>
            </a:fld>
            <a:endParaRPr lang="en-US" altLang="ja-JP">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4A1BF03D-1A90-4BCD-A3BE-B96A4A94589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38878368"/>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E3921E4-3118-4F01-8222-9BA83C52B506}"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22417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9333E7B-0A5C-4318-9EC8-2585EDCACAD5}"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34889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CA8DBBC-944D-4238-955B-3627C85DEF03}"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61676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FDB39ED-1649-49C3-ACBB-205DA87A94B8}"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5682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87AC712-02E1-4960-B55E-4CB96B037249}" type="datetime1">
              <a:rPr kumimoji="1" lang="ja-JP" altLang="en-US" smtClean="0"/>
              <a:t>2015/2/8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694046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D553118-0DB4-4CFC-9180-8E8799403C10}"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32103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E882C23-956F-44B3-8C62-DCC7B19DC865}"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0452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FA89F7A-FDAF-4532-9BEA-642E61DC9E1A}"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5016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4ABF625-EC5F-4B2F-9DB4-ABC2E9EB1EFC}"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3941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F64B6CF-186E-43B8-8CDB-9121F60EBBCC}"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4678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B823F5B-DB0B-40E4-9ACD-C58E3CBCB773}"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477055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621F3E-9D81-4B1F-84E4-B6D3E10BF259}"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6546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872711-A9DC-46B7-B5C0-07D171B3855F}"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34982050"/>
      </p:ext>
    </p:extLst>
  </p:cSld>
  <p:clrMapOvr>
    <a:masterClrMapping/>
  </p:clrMapOvr>
  <p:transition spd="slow">
    <p:randomBa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CDEBBF-0758-442E-82AA-E716EE150169}"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30450421"/>
      </p:ext>
    </p:extLst>
  </p:cSld>
  <p:clrMapOvr>
    <a:masterClrMapping/>
  </p:clrMapOvr>
  <p:transition spd="slow">
    <p:randomBa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51C73F3-1C35-4954-B4A8-00D7B8E84735}"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3625081"/>
      </p:ext>
    </p:extLst>
  </p:cSld>
  <p:clrMapOvr>
    <a:masterClrMapping/>
  </p:clrMapOvr>
  <p:transition spd="slow">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78AC132-804E-4937-BD9B-3BE2D6B1C381}" type="datetime1">
              <a:rPr kumimoji="1" lang="ja-JP" altLang="en-US" smtClean="0"/>
              <a:t>2015/2/8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17694208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A6C3CCA-8F8D-48E4-8A01-CE91193D5DAA}"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66393843"/>
      </p:ext>
    </p:extLst>
  </p:cSld>
  <p:clrMapOvr>
    <a:masterClrMapping/>
  </p:clrMapOvr>
  <p:transition spd="slow">
    <p:randomBa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D0E13B0-65D2-40A7-A2E5-ED0754C0C86F}"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4718183"/>
      </p:ext>
    </p:extLst>
  </p:cSld>
  <p:clrMapOvr>
    <a:masterClrMapping/>
  </p:clrMapOvr>
  <p:transition spd="slow">
    <p:randomBa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A4657EF-6682-419A-97F1-4A5C224ABD2B}"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99667882"/>
      </p:ext>
    </p:extLst>
  </p:cSld>
  <p:clrMapOvr>
    <a:masterClrMapping/>
  </p:clrMapOvr>
  <p:transition spd="slow">
    <p:randomBa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4110FB9-1E6F-4742-8241-3BF316FFFF95}"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87283007"/>
      </p:ext>
    </p:extLst>
  </p:cSld>
  <p:clrMapOvr>
    <a:masterClrMapping/>
  </p:clrMapOvr>
  <p:transition spd="slow">
    <p:randomBa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2C4F92B-CB40-4925-8299-B9F340A0B2B7}"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42279414"/>
      </p:ext>
    </p:extLst>
  </p:cSld>
  <p:clrMapOvr>
    <a:masterClrMapping/>
  </p:clrMapOvr>
  <p:transition spd="slow">
    <p:randomBa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C7F211B-7C7C-4AC7-8643-825D06DA620F}"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4372591"/>
      </p:ext>
    </p:extLst>
  </p:cSld>
  <p:clrMapOvr>
    <a:masterClrMapping/>
  </p:clrMapOvr>
  <p:transition spd="slow">
    <p:randomBa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B0AF6BE-6ABF-4C12-8D3A-9A0933AF544D}"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1608824"/>
      </p:ext>
    </p:extLst>
  </p:cSld>
  <p:clrMapOvr>
    <a:masterClrMapping/>
  </p:clrMapOvr>
  <p:transition spd="slow">
    <p:randomBa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3316A1E-6C0A-4C56-86FB-142BDD57F986}"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25137380"/>
      </p:ext>
    </p:extLst>
  </p:cSld>
  <p:clrMapOvr>
    <a:masterClrMapping/>
  </p:clrMapOvr>
  <p:transition spd="slow">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8A4E059-533E-4785-967A-7D3B44050C9F}" type="datetime1">
              <a:rPr kumimoji="1" lang="ja-JP" altLang="en-US" smtClean="0"/>
              <a:t>2015/2/8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276425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C98347-170F-46E3-AC2D-A97E4BFC9509}" type="datetime1">
              <a:rPr kumimoji="1" lang="ja-JP" altLang="en-US" smtClean="0"/>
              <a:t>2015/2/8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63683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2AE80D-AC2E-4E9D-A3CF-59E3B589D3AF}" type="datetime1">
              <a:rPr kumimoji="1" lang="ja-JP" altLang="en-US" smtClean="0"/>
              <a:t>2015/2/8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64567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1623-4BEF-497C-80A1-664813E1E319}" type="datetime1">
              <a:rPr kumimoji="1" lang="ja-JP" altLang="en-US" smtClean="0"/>
              <a:t>2015/2/8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1CFBC-6512-40EA-B4CC-E83E400DC1CD}" type="slidenum">
              <a:rPr kumimoji="1" lang="ja-JP" altLang="en-US" smtClean="0"/>
              <a:t>‹#›</a:t>
            </a:fld>
            <a:endParaRPr kumimoji="1" lang="ja-JP" altLang="en-US"/>
          </a:p>
        </p:txBody>
      </p:sp>
    </p:spTree>
    <p:extLst>
      <p:ext uri="{BB962C8B-B14F-4D97-AF65-F5344CB8AC3E}">
        <p14:creationId xmlns:p14="http://schemas.microsoft.com/office/powerpoint/2010/main" val="2293423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722F6-7058-4560-83C8-C05112E18D66}"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20344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p:transition>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5B2DA-BDBD-467A-8F8A-1DADC0F0C847}"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461413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p:transition>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ja-JP" altLang="en-US" smtClean="0"/>
              <a:t>マスタ</a:t>
            </a:r>
            <a:r>
              <a:rPr lang="en-US" altLang="ja-JP" smtClean="0"/>
              <a:t> </a:t>
            </a:r>
            <a:r>
              <a:rPr lang="ja-JP" altLang="en-US" smtClean="0"/>
              <a:t>タイトルの書式設定</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ja-JP" altLang="en-US" smtClean="0"/>
              <a:t>マスタ</a:t>
            </a:r>
            <a:r>
              <a:rPr lang="en-US" altLang="ja-JP" smtClean="0"/>
              <a:t> </a:t>
            </a:r>
            <a:r>
              <a:rPr lang="ja-JP" altLang="en-US" smtClean="0"/>
              <a:t>テキストの書式設定</a:t>
            </a:r>
            <a:endParaRPr lang="en-US" altLang="ja-JP" smtClean="0"/>
          </a:p>
          <a:p>
            <a:pPr lvl="1"/>
            <a:r>
              <a:rPr lang="ja-JP" altLang="en-US" smtClean="0"/>
              <a:t>第</a:t>
            </a:r>
            <a:r>
              <a:rPr lang="en-US" altLang="ja-JP" smtClean="0"/>
              <a:t> 2 </a:t>
            </a:r>
            <a:r>
              <a:rPr lang="ja-JP" altLang="en-US" smtClean="0"/>
              <a:t>レベル</a:t>
            </a:r>
            <a:endParaRPr lang="en-US" altLang="ja-JP" smtClean="0"/>
          </a:p>
          <a:p>
            <a:pPr lvl="2"/>
            <a:r>
              <a:rPr lang="ja-JP" altLang="en-US" smtClean="0"/>
              <a:t>第</a:t>
            </a:r>
            <a:r>
              <a:rPr lang="en-US" altLang="ja-JP" smtClean="0"/>
              <a:t> 3 </a:t>
            </a:r>
            <a:r>
              <a:rPr lang="ja-JP" altLang="en-US" smtClean="0"/>
              <a:t>レベル</a:t>
            </a:r>
            <a:endParaRPr lang="en-US" altLang="ja-JP" smtClean="0"/>
          </a:p>
          <a:p>
            <a:pPr lvl="3"/>
            <a:r>
              <a:rPr lang="ja-JP" altLang="en-US" smtClean="0"/>
              <a:t>第</a:t>
            </a:r>
            <a:r>
              <a:rPr lang="en-US" altLang="ja-JP" smtClean="0"/>
              <a:t> 4 </a:t>
            </a:r>
            <a:r>
              <a:rPr lang="ja-JP" altLang="en-US" smtClean="0"/>
              <a:t>レベル</a:t>
            </a:r>
            <a:endParaRPr lang="en-US" altLang="ja-JP" smtClean="0"/>
          </a:p>
          <a:p>
            <a:pPr lvl="4"/>
            <a:r>
              <a:rPr lang="ja-JP" altLang="en-US" smtClean="0"/>
              <a:t>第</a:t>
            </a:r>
            <a:r>
              <a:rPr lang="en-US" altLang="ja-JP" smtClean="0"/>
              <a:t> 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defRPr sz="1400">
                <a:latin typeface="Arial" pitchFamily="-111" charset="0"/>
                <a:ea typeface="ＭＳ Ｐゴシック" pitchFamily="-111" charset="-128"/>
                <a:cs typeface="ＭＳ Ｐゴシック" pitchFamily="-111" charset="-128"/>
              </a:defRPr>
            </a:lvl1pPr>
          </a:lstStyle>
          <a:p>
            <a:pPr fontAlgn="base">
              <a:spcBef>
                <a:spcPct val="0"/>
              </a:spcBef>
              <a:spcAft>
                <a:spcPct val="0"/>
              </a:spcAft>
              <a:defRPr/>
            </a:pPr>
            <a:fld id="{CE20A6C2-05C3-457F-9C7F-078EDB6D28CF}" type="datetime1">
              <a:rPr lang="ja-JP" altLang="en-US" smtClean="0">
                <a:solidFill>
                  <a:srgbClr val="000000"/>
                </a:solidFill>
              </a:rPr>
              <a:t>2015/2/8</a:t>
            </a:fld>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ctr">
              <a:defRPr sz="1400">
                <a:latin typeface="Arial" pitchFamily="-111" charset="0"/>
                <a:ea typeface="ＭＳ Ｐゴシック" pitchFamily="-111" charset="-128"/>
                <a:cs typeface="ＭＳ Ｐゴシック" pitchFamily="-111"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r">
              <a:defRPr sz="1400"/>
            </a:lvl1pPr>
          </a:lstStyle>
          <a:p>
            <a:pPr fontAlgn="base">
              <a:spcBef>
                <a:spcPct val="0"/>
              </a:spcBef>
              <a:spcAft>
                <a:spcPct val="0"/>
              </a:spcAft>
            </a:pPr>
            <a:fld id="{B599FD07-FA31-4400-828F-13B4490B75B5}" type="slidenum">
              <a:rPr lang="en-US" altLang="ja-JP">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39365195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1" r:id="rId12"/>
  </p:sldLayoutIdLst>
  <p:hf hdr="0" ft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111" charset="0"/>
          <a:ea typeface="ＭＳ Ｐゴシック" pitchFamily="-111" charset="-128"/>
          <a:cs typeface="ＭＳ Ｐゴシック" pitchFamily="-111" charset="-128"/>
        </a:defRPr>
      </a:lvl2pPr>
      <a:lvl3pPr algn="ctr" rtl="0" fontAlgn="base">
        <a:spcBef>
          <a:spcPct val="0"/>
        </a:spcBef>
        <a:spcAft>
          <a:spcPct val="0"/>
        </a:spcAft>
        <a:defRPr kumimoji="1" sz="4400">
          <a:solidFill>
            <a:schemeClr val="tx2"/>
          </a:solidFill>
          <a:latin typeface="Arial" pitchFamily="-111" charset="0"/>
          <a:ea typeface="ＭＳ Ｐゴシック" pitchFamily="-111" charset="-128"/>
          <a:cs typeface="ＭＳ Ｐゴシック" pitchFamily="-111" charset="-128"/>
        </a:defRPr>
      </a:lvl3pPr>
      <a:lvl4pPr algn="ctr" rtl="0" fontAlgn="base">
        <a:spcBef>
          <a:spcPct val="0"/>
        </a:spcBef>
        <a:spcAft>
          <a:spcPct val="0"/>
        </a:spcAft>
        <a:defRPr kumimoji="1" sz="4400">
          <a:solidFill>
            <a:schemeClr val="tx2"/>
          </a:solidFill>
          <a:latin typeface="Arial" pitchFamily="-111" charset="0"/>
          <a:ea typeface="ＭＳ Ｐゴシック" pitchFamily="-111" charset="-128"/>
          <a:cs typeface="ＭＳ Ｐゴシック" pitchFamily="-111" charset="-128"/>
        </a:defRPr>
      </a:lvl4pPr>
      <a:lvl5pPr algn="ctr" rtl="0" fontAlgn="base">
        <a:spcBef>
          <a:spcPct val="0"/>
        </a:spcBef>
        <a:spcAft>
          <a:spcPct val="0"/>
        </a:spcAft>
        <a:defRPr kumimoji="1"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87252-10DF-45E8-AA6C-8BBDDFC319EC}"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F99E72-02CF-42D6-B5F6-D970874815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6411070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4543D6-9C2F-48C6-BF61-38F66C143C9F}" type="datetime1">
              <a:rPr lang="ja-JP" altLang="en-US" smtClean="0">
                <a:solidFill>
                  <a:prstClr val="black">
                    <a:tint val="75000"/>
                  </a:prstClr>
                </a:solidFill>
              </a:rPr>
              <a:t>2015/2/8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B91D7-1974-4A33-90DA-C150DBCD4BB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287274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spd="slow">
    <p:randomBar/>
  </p:transition>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jp.f510.mail.yahoo.co.jp/ya/download?mid=1_6368_AAw4T7cAAKtrUF7m+g5oUwFDY5o&amp;pid=2&amp;fid=Inbox&amp;inline=1"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oleObject" Target="../embeddings/oleObject3.bin"/><Relationship Id="rId4" Type="http://schemas.openxmlformats.org/officeDocument/2006/relationships/image" Target="../media/image25.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7.emf"/></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2013" y="1172034"/>
            <a:ext cx="8679976" cy="3046988"/>
          </a:xfrm>
          <a:prstGeom prst="rect">
            <a:avLst/>
          </a:prstGeom>
          <a:noFill/>
        </p:spPr>
        <p:txBody>
          <a:bodyPr wrap="square" rtlCol="0">
            <a:spAutoFit/>
          </a:bodyPr>
          <a:lstStyle/>
          <a:p>
            <a:r>
              <a:rPr lang="ja-JP" altLang="en-US" sz="4800" dirty="0">
                <a:latin typeface="HG丸ｺﾞｼｯｸM-PRO" panose="020F0600000000000000" pitchFamily="50" charset="-128"/>
                <a:ea typeface="HG丸ｺﾞｼｯｸM-PRO" panose="020F0600000000000000" pitchFamily="50" charset="-128"/>
              </a:rPr>
              <a:t>危険ドラッグの</a:t>
            </a:r>
            <a:r>
              <a:rPr lang="ja-JP" altLang="en-US" sz="4800" dirty="0" smtClean="0">
                <a:latin typeface="HG丸ｺﾞｼｯｸM-PRO" panose="020F0600000000000000" pitchFamily="50" charset="-128"/>
                <a:ea typeface="HG丸ｺﾞｼｯｸM-PRO" panose="020F0600000000000000" pitchFamily="50" charset="-128"/>
              </a:rPr>
              <a:t>現状</a:t>
            </a:r>
            <a:endParaRPr lang="en-US" altLang="ja-JP" sz="4800" dirty="0" smtClean="0">
              <a:latin typeface="HG丸ｺﾞｼｯｸM-PRO" panose="020F0600000000000000" pitchFamily="50" charset="-128"/>
              <a:ea typeface="HG丸ｺﾞｼｯｸM-PRO" panose="020F0600000000000000" pitchFamily="50" charset="-128"/>
            </a:endParaRPr>
          </a:p>
          <a:p>
            <a:pPr algn="ctr"/>
            <a:r>
              <a:rPr lang="ja-JP" altLang="en-US" sz="4800" dirty="0" smtClean="0">
                <a:latin typeface="HG丸ｺﾞｼｯｸM-PRO" panose="020F0600000000000000" pitchFamily="50" charset="-128"/>
                <a:ea typeface="HG丸ｺﾞｼｯｸM-PRO" panose="020F0600000000000000" pitchFamily="50" charset="-128"/>
              </a:rPr>
              <a:t>と</a:t>
            </a:r>
            <a:endParaRPr lang="en-US" altLang="ja-JP" sz="4800" dirty="0" smtClean="0">
              <a:latin typeface="HG丸ｺﾞｼｯｸM-PRO" panose="020F0600000000000000" pitchFamily="50" charset="-128"/>
              <a:ea typeface="HG丸ｺﾞｼｯｸM-PRO" panose="020F0600000000000000" pitchFamily="50" charset="-128"/>
            </a:endParaRPr>
          </a:p>
          <a:p>
            <a:pPr algn="r"/>
            <a:r>
              <a:rPr lang="ja-JP" altLang="en-US" sz="4800" dirty="0" smtClean="0">
                <a:latin typeface="HG丸ｺﾞｼｯｸM-PRO" panose="020F0600000000000000" pitchFamily="50" charset="-128"/>
                <a:ea typeface="HG丸ｺﾞｼｯｸM-PRO" panose="020F0600000000000000" pitchFamily="50" charset="-128"/>
              </a:rPr>
              <a:t>薬学的</a:t>
            </a:r>
            <a:r>
              <a:rPr lang="ja-JP" altLang="en-US" sz="4800" dirty="0">
                <a:latin typeface="HG丸ｺﾞｼｯｸM-PRO" panose="020F0600000000000000" pitchFamily="50" charset="-128"/>
                <a:ea typeface="HG丸ｺﾞｼｯｸM-PRO" panose="020F0600000000000000" pitchFamily="50" charset="-128"/>
              </a:rPr>
              <a:t>知見に基づく指導</a:t>
            </a:r>
            <a:r>
              <a:rPr lang="ja-JP" altLang="ja-JP" sz="4800" dirty="0">
                <a:latin typeface="HG丸ｺﾞｼｯｸM-PRO" panose="020F0600000000000000" pitchFamily="50" charset="-128"/>
                <a:ea typeface="HG丸ｺﾞｼｯｸM-PRO" panose="020F0600000000000000" pitchFamily="50" charset="-128"/>
              </a:rPr>
              <a:t>　</a:t>
            </a:r>
            <a:endParaRPr lang="en-US" altLang="ja-JP" sz="4800" dirty="0" smtClean="0">
              <a:latin typeface="HG丸ｺﾞｼｯｸM-PRO" panose="020F0600000000000000" pitchFamily="50" charset="-128"/>
              <a:ea typeface="HG丸ｺﾞｼｯｸM-PRO" panose="020F0600000000000000" pitchFamily="50" charset="-128"/>
            </a:endParaRPr>
          </a:p>
          <a:p>
            <a:pPr algn="ctr"/>
            <a:r>
              <a:rPr lang="ja-JP" altLang="en-US" sz="4800" dirty="0">
                <a:latin typeface="HG丸ｺﾞｼｯｸM-PRO" panose="020F0600000000000000" pitchFamily="50" charset="-128"/>
                <a:ea typeface="HG丸ｺﾞｼｯｸM-PRO" panose="020F0600000000000000" pitchFamily="50" charset="-128"/>
              </a:rPr>
              <a:t>　</a:t>
            </a:r>
            <a:endParaRPr lang="en-US" altLang="ja-JP" sz="4000" dirty="0">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36477" y="102704"/>
            <a:ext cx="3138985" cy="400110"/>
          </a:xfrm>
          <a:prstGeom prst="rect">
            <a:avLst/>
          </a:prstGeom>
          <a:noFill/>
        </p:spPr>
        <p:txBody>
          <a:bodyPr wrap="square" rtlCol="0">
            <a:spAutoFit/>
          </a:bodyPr>
          <a:lstStyle/>
          <a:p>
            <a:r>
              <a:rPr lang="zh-TW" altLang="en-US" sz="2000" dirty="0">
                <a:solidFill>
                  <a:schemeClr val="bg1"/>
                </a:solidFill>
                <a:latin typeface="HG丸ｺﾞｼｯｸM-PRO" panose="020F0600000000000000" pitchFamily="50" charset="-128"/>
                <a:ea typeface="HG丸ｺﾞｼｯｸM-PRO" panose="020F0600000000000000" pitchFamily="50" charset="-128"/>
              </a:rPr>
              <a:t>広島県薬剤師會館 　</a:t>
            </a:r>
            <a:endParaRPr kumimoji="1" lang="ja-JP" altLang="en-US" sz="2000"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4386943" y="164260"/>
            <a:ext cx="4680857" cy="338554"/>
          </a:xfrm>
          <a:prstGeom prst="rect">
            <a:avLst/>
          </a:prstGeom>
          <a:noFill/>
        </p:spPr>
        <p:txBody>
          <a:bodyPr wrap="square" rtlCol="0">
            <a:spAutoFit/>
          </a:bodyPr>
          <a:lstStyle/>
          <a:p>
            <a:pPr algn="r"/>
            <a:r>
              <a:rPr lang="ja-JP" altLang="en-US" sz="1600" dirty="0">
                <a:solidFill>
                  <a:schemeClr val="bg1"/>
                </a:solidFill>
                <a:latin typeface="HG丸ｺﾞｼｯｸM-PRO" panose="020F0600000000000000" pitchFamily="50" charset="-128"/>
                <a:ea typeface="HG丸ｺﾞｼｯｸM-PRO" panose="020F0600000000000000" pitchFamily="50" charset="-128"/>
              </a:rPr>
              <a:t>平成２７年２月７日</a:t>
            </a:r>
            <a:r>
              <a:rPr lang="en-US" altLang="ja-JP" sz="1600" dirty="0">
                <a:solidFill>
                  <a:schemeClr val="bg1"/>
                </a:solidFill>
                <a:latin typeface="HG丸ｺﾞｼｯｸM-PRO" panose="020F0600000000000000" pitchFamily="50" charset="-128"/>
                <a:ea typeface="HG丸ｺﾞｼｯｸM-PRO" panose="020F0600000000000000" pitchFamily="50" charset="-128"/>
              </a:rPr>
              <a:t>(</a:t>
            </a:r>
            <a:r>
              <a:rPr lang="ja-JP" altLang="en-US" sz="1600" dirty="0">
                <a:solidFill>
                  <a:schemeClr val="bg1"/>
                </a:solidFill>
                <a:latin typeface="HG丸ｺﾞｼｯｸM-PRO" panose="020F0600000000000000" pitchFamily="50" charset="-128"/>
                <a:ea typeface="HG丸ｺﾞｼｯｸM-PRO" panose="020F0600000000000000" pitchFamily="50" charset="-128"/>
              </a:rPr>
              <a:t>土</a:t>
            </a:r>
            <a:r>
              <a:rPr lang="en-US" altLang="ja-JP" sz="1600" dirty="0">
                <a:solidFill>
                  <a:schemeClr val="bg1"/>
                </a:solidFill>
                <a:latin typeface="HG丸ｺﾞｼｯｸM-PRO" panose="020F0600000000000000" pitchFamily="50" charset="-128"/>
                <a:ea typeface="HG丸ｺﾞｼｯｸM-PRO" panose="020F0600000000000000" pitchFamily="50" charset="-128"/>
              </a:rPr>
              <a:t>)</a:t>
            </a:r>
            <a:r>
              <a:rPr lang="ja-JP" altLang="en-US" sz="1600" dirty="0">
                <a:solidFill>
                  <a:schemeClr val="bg1"/>
                </a:solidFill>
                <a:latin typeface="HG丸ｺﾞｼｯｸM-PRO" panose="020F0600000000000000" pitchFamily="50" charset="-128"/>
                <a:ea typeface="HG丸ｺﾞｼｯｸM-PRO" panose="020F0600000000000000" pitchFamily="50" charset="-128"/>
              </a:rPr>
              <a:t>　</a:t>
            </a:r>
            <a:r>
              <a:rPr lang="en-US" altLang="ja-JP" sz="1600" dirty="0" smtClean="0">
                <a:solidFill>
                  <a:schemeClr val="bg1"/>
                </a:solidFill>
                <a:latin typeface="HG丸ｺﾞｼｯｸM-PRO" panose="020F0600000000000000" pitchFamily="50" charset="-128"/>
                <a:ea typeface="HG丸ｺﾞｼｯｸM-PRO" panose="020F0600000000000000" pitchFamily="50" charset="-128"/>
              </a:rPr>
              <a:t>18:00〜20:00</a:t>
            </a:r>
            <a:endParaRPr kumimoji="1" lang="ja-JP" altLang="en-US" sz="1600" dirty="0">
              <a:solidFill>
                <a:schemeClr val="bg1"/>
              </a:solidFill>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3493827" y="5006426"/>
            <a:ext cx="5268036" cy="523220"/>
          </a:xfrm>
          <a:prstGeom prst="rect">
            <a:avLst/>
          </a:prstGeom>
          <a:noFill/>
        </p:spPr>
        <p:txBody>
          <a:bodyPr wrap="square" rtlCol="0">
            <a:spAutoFit/>
          </a:bodyPr>
          <a:lstStyle/>
          <a:p>
            <a:pPr algn="r"/>
            <a:r>
              <a:rPr kumimoji="1" lang="ja-JP" altLang="en-US" sz="2800" dirty="0" smtClean="0">
                <a:latin typeface="HG丸ｺﾞｼｯｸM-PRO" panose="020F0600000000000000" pitchFamily="50" charset="-128"/>
                <a:ea typeface="HG丸ｺﾞｼｯｸM-PRO" panose="020F0600000000000000" pitchFamily="50" charset="-128"/>
              </a:rPr>
              <a:t>東京薬科大学　安田一郎</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136477" y="6378602"/>
            <a:ext cx="3138985" cy="400110"/>
          </a:xfrm>
          <a:prstGeom prst="rect">
            <a:avLst/>
          </a:prstGeom>
          <a:noFill/>
        </p:spPr>
        <p:txBody>
          <a:bodyPr wrap="square" rtlCol="0">
            <a:spAutoFit/>
          </a:bodyPr>
          <a:lstStyle/>
          <a:p>
            <a:r>
              <a:rPr lang="ja-JP" altLang="en-US" sz="2000" dirty="0" smtClean="0">
                <a:solidFill>
                  <a:srgbClr val="FF0000"/>
                </a:solidFill>
                <a:latin typeface="HG丸ｺﾞｼｯｸM-PRO" panose="020F0600000000000000" pitchFamily="50" charset="-128"/>
                <a:ea typeface="HG丸ｺﾞｼｯｸM-PRO" panose="020F0600000000000000" pitchFamily="50" charset="-128"/>
              </a:rPr>
              <a:t>福山市生涯</a:t>
            </a:r>
            <a:r>
              <a:rPr lang="ja-JP" altLang="en-US" sz="2000" dirty="0">
                <a:solidFill>
                  <a:srgbClr val="FF0000"/>
                </a:solidFill>
                <a:latin typeface="HG丸ｺﾞｼｯｸM-PRO" panose="020F0600000000000000" pitchFamily="50" charset="-128"/>
                <a:ea typeface="HG丸ｺﾞｼｯｸM-PRO" panose="020F0600000000000000" pitchFamily="50" charset="-128"/>
              </a:rPr>
              <a:t>学習プラザ</a:t>
            </a:r>
            <a:r>
              <a:rPr lang="zh-TW" altLang="en-US" sz="2000" dirty="0">
                <a:solidFill>
                  <a:srgbClr val="FF0000"/>
                </a:solidFill>
                <a:latin typeface="HG丸ｺﾞｼｯｸM-PRO" panose="020F0600000000000000" pitchFamily="50" charset="-128"/>
                <a:ea typeface="HG丸ｺﾞｼｯｸM-PRO" panose="020F0600000000000000" pitchFamily="50" charset="-128"/>
              </a:rPr>
              <a:t>　</a:t>
            </a:r>
            <a:endParaRPr kumimoji="1" lang="ja-JP" altLang="en-US" sz="20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4386943" y="6376531"/>
            <a:ext cx="4680857" cy="338554"/>
          </a:xfrm>
          <a:prstGeom prst="rect">
            <a:avLst/>
          </a:prstGeom>
          <a:noFill/>
        </p:spPr>
        <p:txBody>
          <a:bodyPr wrap="square" rtlCol="0">
            <a:spAutoFit/>
          </a:bodyPr>
          <a:lstStyle/>
          <a:p>
            <a:pPr algn="r"/>
            <a:r>
              <a:rPr lang="ja-JP" altLang="en-US" sz="1600" dirty="0">
                <a:solidFill>
                  <a:srgbClr val="FF0000"/>
                </a:solidFill>
                <a:latin typeface="HG丸ｺﾞｼｯｸM-PRO" panose="020F0600000000000000" pitchFamily="50" charset="-128"/>
                <a:ea typeface="HG丸ｺﾞｼｯｸM-PRO" panose="020F0600000000000000" pitchFamily="50" charset="-128"/>
              </a:rPr>
              <a:t>平成２７年２月８日</a:t>
            </a:r>
            <a:r>
              <a:rPr lang="en-US" altLang="ja-JP" sz="1600" dirty="0">
                <a:solidFill>
                  <a:srgbClr val="FF0000"/>
                </a:solidFill>
                <a:latin typeface="HG丸ｺﾞｼｯｸM-PRO" panose="020F0600000000000000" pitchFamily="50" charset="-128"/>
                <a:ea typeface="HG丸ｺﾞｼｯｸM-PRO" panose="020F0600000000000000" pitchFamily="50" charset="-128"/>
              </a:rPr>
              <a:t>(</a:t>
            </a:r>
            <a:r>
              <a:rPr lang="ja-JP" altLang="en-US" sz="1600" dirty="0">
                <a:solidFill>
                  <a:srgbClr val="FF0000"/>
                </a:solidFill>
                <a:latin typeface="HG丸ｺﾞｼｯｸM-PRO" panose="020F0600000000000000" pitchFamily="50" charset="-128"/>
                <a:ea typeface="HG丸ｺﾞｼｯｸM-PRO" panose="020F0600000000000000" pitchFamily="50" charset="-128"/>
              </a:rPr>
              <a:t>日</a:t>
            </a:r>
            <a:r>
              <a:rPr lang="en-US" altLang="ja-JP" sz="1600" dirty="0">
                <a:solidFill>
                  <a:srgbClr val="FF0000"/>
                </a:solidFill>
                <a:latin typeface="HG丸ｺﾞｼｯｸM-PRO" panose="020F0600000000000000" pitchFamily="50" charset="-128"/>
                <a:ea typeface="HG丸ｺﾞｼｯｸM-PRO" panose="020F0600000000000000" pitchFamily="50" charset="-128"/>
              </a:rPr>
              <a:t>)</a:t>
            </a:r>
            <a:r>
              <a:rPr lang="ja-JP" altLang="en-US" sz="1600" dirty="0">
                <a:solidFill>
                  <a:srgbClr val="FF0000"/>
                </a:solidFill>
                <a:latin typeface="HG丸ｺﾞｼｯｸM-PRO" panose="020F0600000000000000" pitchFamily="50" charset="-128"/>
                <a:ea typeface="HG丸ｺﾞｼｯｸM-PRO" panose="020F0600000000000000" pitchFamily="50" charset="-128"/>
              </a:rPr>
              <a:t>　</a:t>
            </a:r>
            <a:r>
              <a:rPr lang="en-US" altLang="ja-JP" sz="1600" dirty="0" smtClean="0">
                <a:solidFill>
                  <a:srgbClr val="FF0000"/>
                </a:solidFill>
                <a:latin typeface="HG丸ｺﾞｼｯｸM-PRO" panose="020F0600000000000000" pitchFamily="50" charset="-128"/>
                <a:ea typeface="HG丸ｺﾞｼｯｸM-PRO" panose="020F0600000000000000" pitchFamily="50" charset="-128"/>
              </a:rPr>
              <a:t>10:00〜12:00</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1</a:t>
            </a:fld>
            <a:endParaRPr kumimoji="1" lang="ja-JP" altLang="en-US"/>
          </a:p>
        </p:txBody>
      </p:sp>
    </p:spTree>
    <p:extLst>
      <p:ext uri="{BB962C8B-B14F-4D97-AF65-F5344CB8AC3E}">
        <p14:creationId xmlns:p14="http://schemas.microsoft.com/office/powerpoint/2010/main" val="1447738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617" y="489575"/>
            <a:ext cx="6984621" cy="559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3411940" y="5688450"/>
            <a:ext cx="5560354" cy="1077218"/>
          </a:xfrm>
          <a:prstGeom prst="rect">
            <a:avLst/>
          </a:prstGeom>
          <a:solidFill>
            <a:schemeClr val="bg1"/>
          </a:solidFill>
          <a:ln w="38100">
            <a:solidFill>
              <a:srgbClr val="FF0000"/>
            </a:solidFill>
          </a:ln>
        </p:spPr>
        <p:txBody>
          <a:bodyPr wrap="square" rtlCol="0">
            <a:spAutoFit/>
          </a:bodyPr>
          <a:lstStyle/>
          <a:p>
            <a:pPr algn="ctr"/>
            <a:r>
              <a:rPr lang="ja-JP" altLang="en-US" sz="3200" dirty="0" smtClean="0">
                <a:solidFill>
                  <a:prstClr val="black"/>
                </a:solidFill>
                <a:effectLst>
                  <a:outerShdw blurRad="38100" dist="38100" dir="2700000" algn="tl">
                    <a:srgbClr val="000000">
                      <a:alpha val="43137"/>
                    </a:srgbClr>
                  </a:outerShdw>
                </a:effectLst>
              </a:rPr>
              <a:t>植物片の表面に細い針状結晶</a:t>
            </a:r>
            <a:endParaRPr lang="en-US" altLang="ja-JP" sz="3200" dirty="0" smtClean="0">
              <a:solidFill>
                <a:prstClr val="black"/>
              </a:solidFill>
              <a:effectLst>
                <a:outerShdw blurRad="38100" dist="38100" dir="2700000" algn="tl">
                  <a:srgbClr val="000000">
                    <a:alpha val="43137"/>
                  </a:srgbClr>
                </a:outerShdw>
              </a:effectLst>
            </a:endParaRPr>
          </a:p>
          <a:p>
            <a:pPr algn="ctr"/>
            <a:r>
              <a:rPr lang="ja-JP" altLang="en-US" sz="32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r>
              <a:rPr lang="ja-JP" altLang="en-US" sz="32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合成カンナビノイド</a:t>
            </a:r>
            <a:r>
              <a:rPr lang="ja-JP" altLang="en-US" sz="32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endParaRPr lang="ja-JP" altLang="en-US" sz="32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107949" y="104855"/>
            <a:ext cx="8831334" cy="707886"/>
          </a:xfrm>
          <a:prstGeom prst="rect">
            <a:avLst/>
          </a:prstGeom>
          <a:solidFill>
            <a:schemeClr val="bg1"/>
          </a:solidFill>
          <a:ln w="57150">
            <a:solidFill>
              <a:srgbClr val="0000FF"/>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4000" b="1" i="1" spc="50" dirty="0" smtClean="0">
                <a:ln w="11430"/>
                <a:solidFill>
                  <a:srgbClr val="0000FF"/>
                </a:solidFill>
                <a:effectLst>
                  <a:outerShdw blurRad="76200" dist="50800" dir="5400000" algn="tl" rotWithShape="0">
                    <a:srgbClr val="000000">
                      <a:alpha val="65000"/>
                    </a:srgbClr>
                  </a:outerShdw>
                </a:effectLst>
                <a:latin typeface="AR P悠々ゴシック体E" panose="020B0600010101010101" pitchFamily="50" charset="-128"/>
                <a:ea typeface="AR P悠々ゴシック体E" panose="020B0600010101010101" pitchFamily="50" charset="-128"/>
              </a:rPr>
              <a:t>危険ドラッグ（脱法ハーブ系薬物）</a:t>
            </a:r>
            <a:endParaRPr lang="ja-JP" altLang="en-US" sz="4000" b="1" i="1" spc="50" dirty="0">
              <a:ln w="11430"/>
              <a:solidFill>
                <a:srgbClr val="0000FF"/>
              </a:solidFill>
              <a:effectLst>
                <a:outerShdw blurRad="76200" dist="50800" dir="5400000" algn="tl" rotWithShape="0">
                  <a:srgbClr val="000000">
                    <a:alpha val="65000"/>
                  </a:srgbClr>
                </a:outerShdw>
              </a:effectLst>
              <a:latin typeface="AR P悠々ゴシック体E" panose="020B0600010101010101" pitchFamily="50" charset="-128"/>
              <a:ea typeface="AR P悠々ゴシック体E" panose="020B0600010101010101" pitchFamily="50" charset="-128"/>
            </a:endParaRPr>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10</a:t>
            </a:fld>
            <a:endParaRPr kumimoji="1" lang="ja-JP" altLang="en-US"/>
          </a:p>
        </p:txBody>
      </p:sp>
    </p:spTree>
    <p:extLst>
      <p:ext uri="{BB962C8B-B14F-4D97-AF65-F5344CB8AC3E}">
        <p14:creationId xmlns:p14="http://schemas.microsoft.com/office/powerpoint/2010/main" val="225614290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3" descr="K:\DCIM\100MSDCF\DSC01288.JPG"/>
          <p:cNvPicPr>
            <a:picLocks noChangeAspect="1" noChangeArrowheads="1"/>
          </p:cNvPicPr>
          <p:nvPr/>
        </p:nvPicPr>
        <p:blipFill>
          <a:blip r:embed="rId3">
            <a:extLst>
              <a:ext uri="{28A0092B-C50C-407E-A947-70E740481C1C}">
                <a14:useLocalDpi xmlns:a14="http://schemas.microsoft.com/office/drawing/2010/main" val="0"/>
              </a:ext>
            </a:extLst>
          </a:blip>
          <a:srcRect l="12106" t="2104" r="11842" b="5965"/>
          <a:stretch>
            <a:fillRect/>
          </a:stretch>
        </p:blipFill>
        <p:spPr bwMode="auto">
          <a:xfrm>
            <a:off x="1421896" y="874296"/>
            <a:ext cx="6549077" cy="593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107949" y="104855"/>
            <a:ext cx="8831334" cy="707886"/>
          </a:xfrm>
          <a:prstGeom prst="rect">
            <a:avLst/>
          </a:prstGeom>
          <a:solidFill>
            <a:schemeClr val="bg1"/>
          </a:solidFill>
          <a:ln w="57150">
            <a:solidFill>
              <a:srgbClr val="0000FF"/>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4000" b="1" i="1" spc="50" dirty="0" smtClean="0">
                <a:ln w="11430"/>
                <a:solidFill>
                  <a:srgbClr val="0000FF"/>
                </a:solidFill>
                <a:effectLst>
                  <a:outerShdw blurRad="76200" dist="50800" dir="5400000" algn="tl" rotWithShape="0">
                    <a:srgbClr val="000000">
                      <a:alpha val="65000"/>
                    </a:srgbClr>
                  </a:outerShdw>
                </a:effectLst>
                <a:latin typeface="AR P悠々ゴシック体E" panose="020B0600010101010101" pitchFamily="50" charset="-128"/>
                <a:ea typeface="AR P悠々ゴシック体E" panose="020B0600010101010101" pitchFamily="50" charset="-128"/>
              </a:rPr>
              <a:t>危険ドラッグ（危険ハーブ系薬物）</a:t>
            </a:r>
            <a:endParaRPr lang="ja-JP" altLang="en-US" sz="4000" b="1" i="1" spc="50" dirty="0">
              <a:ln w="11430"/>
              <a:solidFill>
                <a:srgbClr val="0000FF"/>
              </a:solidFill>
              <a:effectLst>
                <a:outerShdw blurRad="76200" dist="50800" dir="5400000" algn="tl" rotWithShape="0">
                  <a:srgbClr val="000000">
                    <a:alpha val="65000"/>
                  </a:srgbClr>
                </a:outerShdw>
              </a:effectLst>
              <a:latin typeface="AR P悠々ゴシック体E" panose="020B0600010101010101" pitchFamily="50" charset="-128"/>
              <a:ea typeface="AR P悠々ゴシック体E" panose="020B0600010101010101" pitchFamily="50" charset="-128"/>
            </a:endParaRPr>
          </a:p>
        </p:txBody>
      </p:sp>
      <p:sp>
        <p:nvSpPr>
          <p:cNvPr id="5" name="テキスト ボックス 4"/>
          <p:cNvSpPr txBox="1"/>
          <p:nvPr/>
        </p:nvSpPr>
        <p:spPr>
          <a:xfrm>
            <a:off x="3726243" y="6007381"/>
            <a:ext cx="5256584" cy="584775"/>
          </a:xfrm>
          <a:prstGeom prst="rect">
            <a:avLst/>
          </a:prstGeom>
          <a:solidFill>
            <a:schemeClr val="bg1"/>
          </a:solidFill>
          <a:ln w="38100">
            <a:solidFill>
              <a:srgbClr val="FF0000"/>
            </a:solidFill>
          </a:ln>
        </p:spPr>
        <p:txBody>
          <a:bodyPr wrap="square" rtlCol="0">
            <a:spAutoFit/>
          </a:bodyPr>
          <a:lstStyle/>
          <a:p>
            <a:pPr algn="ctr"/>
            <a:r>
              <a:rPr lang="ja-JP" altLang="en-US" sz="32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合成</a:t>
            </a:r>
            <a:r>
              <a:rPr lang="ja-JP" altLang="en-US" sz="3200"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カンナビノイドを含有</a:t>
            </a:r>
            <a:endParaRPr lang="ja-JP" altLang="en-US" sz="3200" dirty="0">
              <a:solidFill>
                <a:prstClr val="black"/>
              </a:solidFill>
              <a:effectLst>
                <a:outerShdw blurRad="38100" dist="38100" dir="2700000" algn="tl">
                  <a:srgbClr val="000000">
                    <a:alpha val="43137"/>
                  </a:srgbClr>
                </a:outerShdw>
              </a:effectLst>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11</a:t>
            </a:fld>
            <a:endParaRPr kumimoji="1" lang="ja-JP" altLang="en-US"/>
          </a:p>
        </p:txBody>
      </p:sp>
    </p:spTree>
    <p:extLst>
      <p:ext uri="{BB962C8B-B14F-4D97-AF65-F5344CB8AC3E}">
        <p14:creationId xmlns:p14="http://schemas.microsoft.com/office/powerpoint/2010/main" val="183516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3" name="AutoShape 2"/>
          <p:cNvSpPr>
            <a:spLocks noChangeArrowheads="1"/>
          </p:cNvSpPr>
          <p:nvPr/>
        </p:nvSpPr>
        <p:spPr bwMode="auto">
          <a:xfrm rot="-5400000">
            <a:off x="1143000" y="-1143000"/>
            <a:ext cx="6858000" cy="9144000"/>
          </a:xfrm>
          <a:prstGeom prst="rtTriangle">
            <a:avLst/>
          </a:prstGeom>
          <a:solidFill>
            <a:schemeClr val="tx1"/>
          </a:solidFill>
          <a:ln w="9525">
            <a:solidFill>
              <a:schemeClr val="tx1"/>
            </a:solidFill>
            <a:miter lim="800000"/>
            <a:headEnd/>
            <a:tailEnd/>
          </a:ln>
        </p:spPr>
        <p:txBody>
          <a:bodyPr wrap="none" anchor="ctr"/>
          <a:lstStyle/>
          <a:p>
            <a:endParaRPr lang="ja-JP" altLang="en-US"/>
          </a:p>
        </p:txBody>
      </p:sp>
      <p:grpSp>
        <p:nvGrpSpPr>
          <p:cNvPr id="2" name="Group 3"/>
          <p:cNvGrpSpPr>
            <a:grpSpLocks/>
          </p:cNvGrpSpPr>
          <p:nvPr/>
        </p:nvGrpSpPr>
        <p:grpSpPr bwMode="auto">
          <a:xfrm>
            <a:off x="5070475" y="1439863"/>
            <a:ext cx="4073525" cy="5418137"/>
            <a:chOff x="3194" y="907"/>
            <a:chExt cx="2566" cy="3413"/>
          </a:xfrm>
        </p:grpSpPr>
        <p:pic>
          <p:nvPicPr>
            <p:cNvPr id="25611" name="Picture 4" descr="メタノール処理１"/>
            <p:cNvPicPr>
              <a:picLocks noChangeAspect="1" noChangeArrowheads="1"/>
            </p:cNvPicPr>
            <p:nvPr/>
          </p:nvPicPr>
          <p:blipFill>
            <a:blip r:embed="rId3" cstate="print"/>
            <a:srcRect l="17717" r="26575" b="7382"/>
            <a:stretch>
              <a:fillRect/>
            </a:stretch>
          </p:blipFill>
          <p:spPr bwMode="auto">
            <a:xfrm>
              <a:off x="3194" y="907"/>
              <a:ext cx="2566" cy="3413"/>
            </a:xfrm>
            <a:prstGeom prst="rect">
              <a:avLst/>
            </a:prstGeom>
            <a:noFill/>
            <a:ln w="9525">
              <a:noFill/>
              <a:miter lim="800000"/>
              <a:headEnd/>
              <a:tailEnd/>
            </a:ln>
          </p:spPr>
        </p:pic>
        <p:sp>
          <p:nvSpPr>
            <p:cNvPr id="25612" name="Rectangle 5"/>
            <p:cNvSpPr>
              <a:spLocks noChangeArrowheads="1"/>
            </p:cNvSpPr>
            <p:nvPr/>
          </p:nvSpPr>
          <p:spPr bwMode="auto">
            <a:xfrm>
              <a:off x="5215" y="3385"/>
              <a:ext cx="545" cy="816"/>
            </a:xfrm>
            <a:prstGeom prst="rect">
              <a:avLst/>
            </a:prstGeom>
            <a:solidFill>
              <a:schemeClr val="tx1"/>
            </a:solidFill>
            <a:ln w="9525">
              <a:solidFill>
                <a:schemeClr val="tx1"/>
              </a:solidFill>
              <a:miter lim="800000"/>
              <a:headEnd/>
              <a:tailEnd/>
            </a:ln>
          </p:spPr>
          <p:txBody>
            <a:bodyPr wrap="none" anchor="ctr"/>
            <a:lstStyle/>
            <a:p>
              <a:endParaRPr lang="ja-JP" altLang="en-US"/>
            </a:p>
          </p:txBody>
        </p:sp>
      </p:grpSp>
      <p:grpSp>
        <p:nvGrpSpPr>
          <p:cNvPr id="3" name="Group 6"/>
          <p:cNvGrpSpPr>
            <a:grpSpLocks/>
          </p:cNvGrpSpPr>
          <p:nvPr/>
        </p:nvGrpSpPr>
        <p:grpSpPr bwMode="auto">
          <a:xfrm>
            <a:off x="6799" y="436728"/>
            <a:ext cx="5060950" cy="5292725"/>
            <a:chOff x="236" y="0"/>
            <a:chExt cx="3188" cy="3334"/>
          </a:xfrm>
        </p:grpSpPr>
        <p:pic>
          <p:nvPicPr>
            <p:cNvPr id="25608" name="Picture 7" descr="メタノール未処理２"/>
            <p:cNvPicPr>
              <a:picLocks noChangeAspect="1" noChangeArrowheads="1"/>
            </p:cNvPicPr>
            <p:nvPr/>
          </p:nvPicPr>
          <p:blipFill>
            <a:blip r:embed="rId4" cstate="print"/>
            <a:srcRect l="25984" t="7382" r="20670" b="2214"/>
            <a:stretch>
              <a:fillRect/>
            </a:stretch>
          </p:blipFill>
          <p:spPr bwMode="auto">
            <a:xfrm>
              <a:off x="236" y="0"/>
              <a:ext cx="2460" cy="3334"/>
            </a:xfrm>
            <a:prstGeom prst="rect">
              <a:avLst/>
            </a:prstGeom>
            <a:noFill/>
            <a:ln w="9525">
              <a:noFill/>
              <a:miter lim="800000"/>
              <a:headEnd/>
              <a:tailEnd/>
            </a:ln>
          </p:spPr>
        </p:pic>
        <p:sp>
          <p:nvSpPr>
            <p:cNvPr id="25609" name="Rectangle 8"/>
            <p:cNvSpPr>
              <a:spLocks noChangeArrowheads="1"/>
            </p:cNvSpPr>
            <p:nvPr/>
          </p:nvSpPr>
          <p:spPr bwMode="auto">
            <a:xfrm>
              <a:off x="3107" y="572"/>
              <a:ext cx="317" cy="681"/>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25610" name="Rectangle 9"/>
            <p:cNvSpPr>
              <a:spLocks noChangeArrowheads="1"/>
            </p:cNvSpPr>
            <p:nvPr/>
          </p:nvSpPr>
          <p:spPr bwMode="auto">
            <a:xfrm>
              <a:off x="1646" y="2387"/>
              <a:ext cx="318" cy="227"/>
            </a:xfrm>
            <a:prstGeom prst="rect">
              <a:avLst/>
            </a:prstGeom>
            <a:solidFill>
              <a:schemeClr val="tx1"/>
            </a:solidFill>
            <a:ln w="9525">
              <a:solidFill>
                <a:schemeClr val="tx1"/>
              </a:solidFill>
              <a:miter lim="800000"/>
              <a:headEnd/>
              <a:tailEnd/>
            </a:ln>
          </p:spPr>
          <p:txBody>
            <a:bodyPr wrap="none" anchor="ctr"/>
            <a:lstStyle/>
            <a:p>
              <a:endParaRPr lang="ja-JP" altLang="en-US"/>
            </a:p>
          </p:txBody>
        </p:sp>
      </p:grpSp>
      <p:sp>
        <p:nvSpPr>
          <p:cNvPr id="25607" name="Rectangle 11"/>
          <p:cNvSpPr>
            <a:spLocks noChangeArrowheads="1"/>
          </p:cNvSpPr>
          <p:nvPr/>
        </p:nvSpPr>
        <p:spPr bwMode="auto">
          <a:xfrm>
            <a:off x="3779838" y="4941888"/>
            <a:ext cx="1079500" cy="792162"/>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15" name="テキスト ボックス 14"/>
          <p:cNvSpPr txBox="1"/>
          <p:nvPr/>
        </p:nvSpPr>
        <p:spPr>
          <a:xfrm>
            <a:off x="3086667" y="2895600"/>
            <a:ext cx="775649" cy="584775"/>
          </a:xfrm>
          <a:prstGeom prst="rect">
            <a:avLst/>
          </a:prstGeom>
          <a:noFill/>
          <a:ln w="38100">
            <a:solidFill>
              <a:srgbClr val="FFFF00"/>
            </a:solidFill>
            <a:prstDash val="solid"/>
          </a:ln>
        </p:spPr>
        <p:txBody>
          <a:bodyPr wrap="square" rtlCol="0">
            <a:spAutoFit/>
          </a:bodyPr>
          <a:lstStyle/>
          <a:p>
            <a:pPr algn="ctr"/>
            <a:r>
              <a:rPr kumimoji="1" lang="ja-JP" altLang="en-US" sz="3200" dirty="0" smtClean="0">
                <a:solidFill>
                  <a:schemeClr val="bg1"/>
                </a:solidFill>
                <a:latin typeface="Times New Roman" pitchFamily="18" charset="0"/>
                <a:ea typeface="HG丸ｺﾞｼｯｸM-PRO" pitchFamily="50" charset="-128"/>
              </a:rPr>
              <a:t>前</a:t>
            </a:r>
            <a:endParaRPr kumimoji="1" lang="ja-JP" altLang="en-US" sz="3200" dirty="0">
              <a:solidFill>
                <a:schemeClr val="bg1"/>
              </a:solidFill>
              <a:latin typeface="Times New Roman" pitchFamily="18" charset="0"/>
              <a:ea typeface="HG丸ｺﾞｼｯｸM-PRO" pitchFamily="50" charset="-128"/>
            </a:endParaRPr>
          </a:p>
        </p:txBody>
      </p:sp>
      <p:sp>
        <p:nvSpPr>
          <p:cNvPr id="16" name="テキスト ボックス 15"/>
          <p:cNvSpPr txBox="1"/>
          <p:nvPr/>
        </p:nvSpPr>
        <p:spPr>
          <a:xfrm>
            <a:off x="5327176" y="4235355"/>
            <a:ext cx="775649" cy="584775"/>
          </a:xfrm>
          <a:prstGeom prst="rect">
            <a:avLst/>
          </a:prstGeom>
          <a:noFill/>
          <a:ln w="38100">
            <a:solidFill>
              <a:srgbClr val="FFFF00"/>
            </a:solidFill>
            <a:prstDash val="solid"/>
          </a:ln>
        </p:spPr>
        <p:txBody>
          <a:bodyPr wrap="square" rtlCol="0">
            <a:spAutoFit/>
          </a:bodyPr>
          <a:lstStyle/>
          <a:p>
            <a:pPr algn="ctr"/>
            <a:r>
              <a:rPr kumimoji="1" lang="ja-JP" altLang="en-US" sz="3200" dirty="0" smtClean="0">
                <a:solidFill>
                  <a:schemeClr val="bg1"/>
                </a:solidFill>
                <a:latin typeface="Times New Roman" pitchFamily="18" charset="0"/>
                <a:ea typeface="HG丸ｺﾞｼｯｸM-PRO" pitchFamily="50" charset="-128"/>
              </a:rPr>
              <a:t>後</a:t>
            </a:r>
            <a:endParaRPr kumimoji="1" lang="ja-JP" altLang="en-US" sz="3200" dirty="0">
              <a:solidFill>
                <a:schemeClr val="bg1"/>
              </a:solidFill>
              <a:latin typeface="Times New Roman" pitchFamily="18" charset="0"/>
              <a:ea typeface="HG丸ｺﾞｼｯｸM-PRO" pitchFamily="50" charset="-128"/>
            </a:endParaRPr>
          </a:p>
        </p:txBody>
      </p:sp>
      <p:sp>
        <p:nvSpPr>
          <p:cNvPr id="13" name="テキスト ボックス 12"/>
          <p:cNvSpPr txBox="1"/>
          <p:nvPr/>
        </p:nvSpPr>
        <p:spPr>
          <a:xfrm>
            <a:off x="3057098" y="218365"/>
            <a:ext cx="5907390" cy="646331"/>
          </a:xfrm>
          <a:prstGeom prst="rect">
            <a:avLst/>
          </a:prstGeom>
          <a:solidFill>
            <a:schemeClr val="tx1"/>
          </a:solidFill>
          <a:ln w="38100">
            <a:solidFill>
              <a:srgbClr val="FFFF00"/>
            </a:solidFill>
          </a:ln>
        </p:spPr>
        <p:txBody>
          <a:bodyPr wrap="square" rtlCol="0">
            <a:spAutoFit/>
          </a:bodyPr>
          <a:lstStyle/>
          <a:p>
            <a:pPr algn="ctr"/>
            <a:r>
              <a:rPr kumimoji="1" lang="ja-JP" altLang="en-US" sz="3600" dirty="0" smtClean="0">
                <a:solidFill>
                  <a:schemeClr val="bg1"/>
                </a:solidFill>
                <a:latin typeface="Times New Roman" pitchFamily="18" charset="0"/>
                <a:ea typeface="HG丸ｺﾞｼｯｸM-PRO" pitchFamily="50" charset="-128"/>
              </a:rPr>
              <a:t>ハーブをメタノールで処理</a:t>
            </a:r>
            <a:endParaRPr kumimoji="1" lang="ja-JP" altLang="en-US" sz="3600" dirty="0">
              <a:solidFill>
                <a:schemeClr val="bg1"/>
              </a:solidFill>
              <a:latin typeface="Times New Roman" pitchFamily="18" charset="0"/>
              <a:ea typeface="HG丸ｺﾞｼｯｸM-PRO" pitchFamily="50" charset="-128"/>
            </a:endParaRPr>
          </a:p>
        </p:txBody>
      </p:sp>
      <p:sp>
        <p:nvSpPr>
          <p:cNvPr id="4" name="正方形/長方形 3"/>
          <p:cNvSpPr/>
          <p:nvPr/>
        </p:nvSpPr>
        <p:spPr>
          <a:xfrm>
            <a:off x="4572000" y="1228299"/>
            <a:ext cx="1351128" cy="5459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flipH="1">
            <a:off x="2915816" y="1124744"/>
            <a:ext cx="3187009" cy="554434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467544" y="6022757"/>
            <a:ext cx="5543249" cy="646331"/>
          </a:xfrm>
          <a:prstGeom prst="rect">
            <a:avLst/>
          </a:prstGeom>
          <a:solidFill>
            <a:schemeClr val="tx1"/>
          </a:solidFill>
          <a:ln w="38100">
            <a:solidFill>
              <a:srgbClr val="FFFF00"/>
            </a:solidFill>
          </a:ln>
        </p:spPr>
        <p:txBody>
          <a:bodyPr wrap="square" rtlCol="0">
            <a:spAutoFit/>
          </a:bodyPr>
          <a:lstStyle/>
          <a:p>
            <a:pPr algn="ctr"/>
            <a:r>
              <a:rPr kumimoji="1" lang="ja-JP" altLang="en-US" sz="3600" dirty="0" smtClean="0">
                <a:solidFill>
                  <a:schemeClr val="bg1"/>
                </a:solidFill>
                <a:latin typeface="Times New Roman" pitchFamily="18" charset="0"/>
                <a:ea typeface="HG丸ｺﾞｼｯｸM-PRO" pitchFamily="50" charset="-128"/>
              </a:rPr>
              <a:t>結晶物質は簡単に溶ける</a:t>
            </a:r>
            <a:endParaRPr kumimoji="1" lang="ja-JP" altLang="en-US" sz="3600" dirty="0">
              <a:solidFill>
                <a:schemeClr val="bg1"/>
              </a:solidFill>
              <a:latin typeface="Times New Roman" pitchFamily="18" charset="0"/>
              <a:ea typeface="HG丸ｺﾞｼｯｸM-PRO" pitchFamily="50" charset="-128"/>
            </a:endParaRPr>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12</a:t>
            </a:fld>
            <a:endParaRPr kumimoji="1" lang="ja-JP" altLang="en-US"/>
          </a:p>
        </p:txBody>
      </p:sp>
    </p:spTree>
    <p:extLst>
      <p:ext uri="{BB962C8B-B14F-4D97-AF65-F5344CB8AC3E}">
        <p14:creationId xmlns:p14="http://schemas.microsoft.com/office/powerpoint/2010/main" val="1677843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O:\講習会\薬草教室\熱帯スイレン２.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0" contrast="30000"/>
                    </a14:imgEffect>
                  </a14:imgLayer>
                </a14:imgProps>
              </a:ext>
              <a:ext uri="{28A0092B-C50C-407E-A947-70E740481C1C}">
                <a14:useLocalDpi xmlns:a14="http://schemas.microsoft.com/office/drawing/2010/main" val="0"/>
              </a:ext>
            </a:extLst>
          </a:blip>
          <a:srcRect/>
          <a:stretch>
            <a:fillRect/>
          </a:stretch>
        </p:blipFill>
        <p:spPr bwMode="auto">
          <a:xfrm>
            <a:off x="4456584" y="3658543"/>
            <a:ext cx="4536504" cy="308282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325356" y="2873880"/>
            <a:ext cx="3556992" cy="707886"/>
          </a:xfrm>
          <a:prstGeom prst="rect">
            <a:avLst/>
          </a:prstGeom>
          <a:solidFill>
            <a:schemeClr val="bg1"/>
          </a:solidFill>
          <a:ln w="19050">
            <a:solidFill>
              <a:schemeClr val="tx1"/>
            </a:solidFill>
          </a:ln>
        </p:spPr>
        <p:txBody>
          <a:bodyPr wrap="square" rtlCol="0">
            <a:spAutoFit/>
          </a:bodyPr>
          <a:lstStyle/>
          <a:p>
            <a:pPr algn="ctr"/>
            <a:r>
              <a:rPr lang="ja-JP" altLang="en-US" sz="2000" dirty="0" smtClean="0">
                <a:latin typeface="HG丸ｺﾞｼｯｸM-PRO" pitchFamily="50" charset="-128"/>
                <a:ea typeface="HG丸ｺﾞｼｯｸM-PRO" pitchFamily="50" charset="-128"/>
              </a:rPr>
              <a:t>基原植物である熱帯スイレン（黄色花）新宿御苑にて</a:t>
            </a:r>
            <a:endParaRPr kumimoji="1" lang="ja-JP" altLang="en-US" sz="2000" dirty="0">
              <a:latin typeface="HG丸ｺﾞｼｯｸM-PRO" pitchFamily="50" charset="-128"/>
              <a:ea typeface="HG丸ｺﾞｼｯｸM-PRO" pitchFamily="50" charset="-128"/>
            </a:endParaRPr>
          </a:p>
        </p:txBody>
      </p:sp>
      <p:pic>
        <p:nvPicPr>
          <p:cNvPr id="3075" name="Picture 2" descr="K:\DCIM\100CANON\IMG_3230.JPG"/>
          <p:cNvPicPr>
            <a:picLocks noChangeAspect="1" noChangeArrowheads="1"/>
          </p:cNvPicPr>
          <p:nvPr/>
        </p:nvPicPr>
        <p:blipFill>
          <a:blip r:embed="rId5">
            <a:extLst>
              <a:ext uri="{28A0092B-C50C-407E-A947-70E740481C1C}">
                <a14:useLocalDpi xmlns:a14="http://schemas.microsoft.com/office/drawing/2010/main" val="0"/>
              </a:ext>
            </a:extLst>
          </a:blip>
          <a:srcRect l="13553" t="19408" r="28552" b="19604"/>
          <a:stretch>
            <a:fillRect/>
          </a:stretch>
        </p:blipFill>
        <p:spPr bwMode="auto">
          <a:xfrm>
            <a:off x="270005" y="1124744"/>
            <a:ext cx="4980632" cy="349827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95536" y="118373"/>
            <a:ext cx="4611246" cy="646331"/>
          </a:xfrm>
          <a:prstGeom prst="rect">
            <a:avLst/>
          </a:prstGeom>
          <a:solidFill>
            <a:schemeClr val="tx1"/>
          </a:solidFill>
          <a:ln w="38100">
            <a:solidFill>
              <a:srgbClr val="FFFF00"/>
            </a:solidFill>
          </a:ln>
        </p:spPr>
        <p:txBody>
          <a:bodyPr wrap="square" rtlCol="0">
            <a:spAutoFit/>
          </a:bodyPr>
          <a:lstStyle/>
          <a:p>
            <a:pPr algn="ctr"/>
            <a:r>
              <a:rPr kumimoji="1" lang="ja-JP" altLang="en-US" sz="3600" dirty="0" smtClean="0">
                <a:solidFill>
                  <a:schemeClr val="bg1"/>
                </a:solidFill>
                <a:latin typeface="Times New Roman" pitchFamily="18" charset="0"/>
                <a:ea typeface="HG丸ｺﾞｼｯｸM-PRO" pitchFamily="50" charset="-128"/>
              </a:rPr>
              <a:t>ハーブは何だろう？</a:t>
            </a:r>
            <a:endParaRPr kumimoji="1" lang="ja-JP" altLang="en-US" sz="3600" dirty="0">
              <a:solidFill>
                <a:schemeClr val="bg1"/>
              </a:solidFill>
              <a:latin typeface="Times New Roman" pitchFamily="18" charset="0"/>
              <a:ea typeface="HG丸ｺﾞｼｯｸM-PRO" pitchFamily="50" charset="-128"/>
            </a:endParaRPr>
          </a:p>
        </p:txBody>
      </p:sp>
      <p:sp>
        <p:nvSpPr>
          <p:cNvPr id="3079" name="テキスト ボックス 5"/>
          <p:cNvSpPr txBox="1">
            <a:spLocks noChangeArrowheads="1"/>
          </p:cNvSpPr>
          <p:nvPr/>
        </p:nvSpPr>
        <p:spPr bwMode="auto">
          <a:xfrm>
            <a:off x="301919" y="4492069"/>
            <a:ext cx="3890243" cy="1015663"/>
          </a:xfrm>
          <a:prstGeom prst="rect">
            <a:avLst/>
          </a:prstGeom>
          <a:solidFill>
            <a:schemeClr val="bg1"/>
          </a:solidFill>
          <a:ln w="19050">
            <a:solidFill>
              <a:srgbClr val="000000"/>
            </a:solid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000" dirty="0" smtClean="0">
                <a:latin typeface="HG丸ｺﾞｼｯｸM-PRO" pitchFamily="50" charset="-128"/>
                <a:ea typeface="HG丸ｺﾞｼｯｸM-PRO" pitchFamily="50" charset="-128"/>
              </a:rPr>
              <a:t>ハーブ</a:t>
            </a:r>
            <a:r>
              <a:rPr lang="ja-JP" altLang="en-US" sz="2000" dirty="0">
                <a:latin typeface="HG丸ｺﾞｼｯｸM-PRO" pitchFamily="50" charset="-128"/>
                <a:ea typeface="HG丸ｺﾞｼｯｸM-PRO" pitchFamily="50" charset="-128"/>
              </a:rPr>
              <a:t>として使用された植物片⇒</a:t>
            </a:r>
            <a:r>
              <a:rPr lang="en-US" altLang="ja-JP" sz="2000" dirty="0">
                <a:latin typeface="HG丸ｺﾞｼｯｸM-PRO" pitchFamily="50" charset="-128"/>
                <a:ea typeface="HG丸ｺﾞｼｯｸM-PRO" pitchFamily="50" charset="-128"/>
                <a:cs typeface="Times New Roman" pitchFamily="18" charset="0"/>
              </a:rPr>
              <a:t> </a:t>
            </a:r>
            <a:r>
              <a:rPr lang="ja-JP" altLang="en-US" sz="2000" dirty="0" smtClean="0">
                <a:latin typeface="HG丸ｺﾞｼｯｸM-PRO" pitchFamily="50" charset="-128"/>
                <a:ea typeface="HG丸ｺﾞｼｯｸM-PRO" pitchFamily="50" charset="-128"/>
                <a:cs typeface="Times New Roman" pitchFamily="18" charset="0"/>
              </a:rPr>
              <a:t>ブルーロータス</a:t>
            </a:r>
            <a:r>
              <a:rPr lang="en-US" altLang="ja-JP" sz="2000" dirty="0" smtClean="0">
                <a:latin typeface="HG丸ｺﾞｼｯｸM-PRO" pitchFamily="50" charset="-128"/>
                <a:ea typeface="HG丸ｺﾞｼｯｸM-PRO" pitchFamily="50" charset="-128"/>
                <a:cs typeface="Times New Roman" pitchFamily="18" charset="0"/>
              </a:rPr>
              <a:t>(=</a:t>
            </a:r>
            <a:r>
              <a:rPr lang="en-US" altLang="ja-JP" sz="2000" b="1" dirty="0" smtClean="0">
                <a:latin typeface="Times New Roman" pitchFamily="18" charset="0"/>
                <a:ea typeface="HG丸ｺﾞｼｯｸM-PRO" pitchFamily="50" charset="-128"/>
                <a:cs typeface="Times New Roman" pitchFamily="18" charset="0"/>
              </a:rPr>
              <a:t>water lily</a:t>
            </a:r>
            <a:r>
              <a:rPr lang="en-US" altLang="ja-JP" sz="2000" dirty="0" smtClean="0">
                <a:latin typeface="Times New Roman" pitchFamily="18" charset="0"/>
                <a:ea typeface="HG丸ｺﾞｼｯｸM-PRO" pitchFamily="50" charset="-128"/>
                <a:cs typeface="Times New Roman" pitchFamily="18" charset="0"/>
              </a:rPr>
              <a:t>)</a:t>
            </a:r>
            <a:r>
              <a:rPr lang="ja-JP" altLang="en-US" sz="2000" dirty="0" smtClean="0">
                <a:latin typeface="HG丸ｺﾞｼｯｸM-PRO" pitchFamily="50" charset="-128"/>
                <a:ea typeface="HG丸ｺﾞｼｯｸM-PRO" pitchFamily="50" charset="-128"/>
                <a:cs typeface="Times New Roman" pitchFamily="18" charset="0"/>
              </a:rPr>
              <a:t>の</a:t>
            </a:r>
            <a:r>
              <a:rPr lang="ja-JP" altLang="en-US" sz="2000" dirty="0">
                <a:latin typeface="HG丸ｺﾞｼｯｸM-PRO" pitchFamily="50" charset="-128"/>
                <a:ea typeface="HG丸ｺﾞｼｯｸM-PRO" pitchFamily="50" charset="-128"/>
                <a:cs typeface="Times New Roman" pitchFamily="18" charset="0"/>
              </a:rPr>
              <a:t>花弁</a:t>
            </a:r>
            <a:r>
              <a:rPr lang="ja-JP" altLang="en-US" sz="2000" dirty="0" smtClean="0">
                <a:latin typeface="HG丸ｺﾞｼｯｸM-PRO" pitchFamily="50" charset="-128"/>
                <a:ea typeface="HG丸ｺﾞｼｯｸM-PRO" pitchFamily="50" charset="-128"/>
                <a:cs typeface="Times New Roman" pitchFamily="18" charset="0"/>
              </a:rPr>
              <a:t>と判明</a:t>
            </a:r>
            <a:r>
              <a:rPr lang="en-US" altLang="ja-JP" sz="2000" dirty="0" smtClean="0">
                <a:latin typeface="HG丸ｺﾞｼｯｸM-PRO" pitchFamily="50" charset="-128"/>
                <a:ea typeface="HG丸ｺﾞｼｯｸM-PRO" pitchFamily="50" charset="-128"/>
                <a:cs typeface="Times New Roman" pitchFamily="18" charset="0"/>
              </a:rPr>
              <a:t> </a:t>
            </a:r>
            <a:endParaRPr lang="ja-JP" altLang="en-US" sz="2000" dirty="0">
              <a:latin typeface="HG丸ｺﾞｼｯｸM-PRO" pitchFamily="50" charset="-128"/>
              <a:ea typeface="HG丸ｺﾞｼｯｸM-PRO" pitchFamily="50" charset="-128"/>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13</a:t>
            </a:fld>
            <a:endParaRPr kumimoji="1" lang="ja-JP" altLang="en-US"/>
          </a:p>
        </p:txBody>
      </p:sp>
    </p:spTree>
    <p:extLst>
      <p:ext uri="{BB962C8B-B14F-4D97-AF65-F5344CB8AC3E}">
        <p14:creationId xmlns:p14="http://schemas.microsoft.com/office/powerpoint/2010/main" val="2243513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1" name="Picture 2" descr="都薬拡大写真１"/>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8020" y="550247"/>
            <a:ext cx="6759111" cy="540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691998" y="5855310"/>
            <a:ext cx="7991154" cy="864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smtClean="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ハーブの表面にこのような結晶が確認できれば</a:t>
            </a:r>
            <a:endParaRPr lang="en-US" altLang="ja-JP" sz="2800" dirty="0" smtClean="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5" name="テキスト ボックス 4"/>
          <p:cNvSpPr txBox="1"/>
          <p:nvPr/>
        </p:nvSpPr>
        <p:spPr>
          <a:xfrm>
            <a:off x="323528" y="227081"/>
            <a:ext cx="3816424" cy="646331"/>
          </a:xfrm>
          <a:prstGeom prst="rect">
            <a:avLst/>
          </a:prstGeom>
          <a:solidFill>
            <a:schemeClr val="tx1"/>
          </a:solidFill>
          <a:ln w="38100">
            <a:solidFill>
              <a:srgbClr val="FFFF00"/>
            </a:solidFill>
          </a:ln>
        </p:spPr>
        <p:txBody>
          <a:bodyPr wrap="square" rtlCol="0">
            <a:spAutoFit/>
          </a:bodyPr>
          <a:lstStyle/>
          <a:p>
            <a:pPr algn="ctr"/>
            <a:r>
              <a:rPr kumimoji="1" lang="ja-JP" altLang="en-US" sz="3600" dirty="0" smtClean="0">
                <a:solidFill>
                  <a:schemeClr val="bg1"/>
                </a:solidFill>
                <a:latin typeface="Times New Roman" pitchFamily="18" charset="0"/>
                <a:ea typeface="HG丸ｺﾞｼｯｸM-PRO" pitchFamily="50" charset="-128"/>
              </a:rPr>
              <a:t>結晶物質の鑑定</a:t>
            </a:r>
            <a:endParaRPr kumimoji="1" lang="ja-JP" altLang="en-US" sz="3600" dirty="0">
              <a:solidFill>
                <a:schemeClr val="bg1"/>
              </a:solidFill>
              <a:latin typeface="Times New Roman" pitchFamily="18" charset="0"/>
              <a:ea typeface="HG丸ｺﾞｼｯｸM-PRO" pitchFamily="50" charset="-128"/>
            </a:endParaRPr>
          </a:p>
        </p:txBody>
      </p:sp>
      <p:sp>
        <p:nvSpPr>
          <p:cNvPr id="2" name="スライド番号プレースホルダー 1"/>
          <p:cNvSpPr>
            <a:spLocks noGrp="1"/>
          </p:cNvSpPr>
          <p:nvPr>
            <p:ph type="sldNum" sz="quarter" idx="12"/>
          </p:nvPr>
        </p:nvSpPr>
        <p:spPr/>
        <p:txBody>
          <a:bodyPr/>
          <a:lstStyle/>
          <a:p>
            <a:fld id="{B181CFBC-6512-40EA-B4CC-E83E400DC1CD}" type="slidenum">
              <a:rPr kumimoji="1" lang="ja-JP" altLang="en-US" smtClean="0"/>
              <a:t>14</a:t>
            </a:fld>
            <a:endParaRPr kumimoji="1" lang="ja-JP" altLang="en-US"/>
          </a:p>
        </p:txBody>
      </p:sp>
    </p:spTree>
    <p:extLst>
      <p:ext uri="{BB962C8B-B14F-4D97-AF65-F5344CB8AC3E}">
        <p14:creationId xmlns:p14="http://schemas.microsoft.com/office/powerpoint/2010/main" val="1763460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328986" y="2411549"/>
            <a:ext cx="3719480" cy="38983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1378" name="Picture 2" descr="C:\Users\yasuda\Pictures\img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06" t="5201" r="14124" b="12513"/>
          <a:stretch/>
        </p:blipFill>
        <p:spPr bwMode="auto">
          <a:xfrm>
            <a:off x="539552" y="2411549"/>
            <a:ext cx="4789434" cy="391533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828800" y="1773357"/>
            <a:ext cx="7219666" cy="523220"/>
          </a:xfrm>
          <a:prstGeom prst="rect">
            <a:avLst/>
          </a:prstGeom>
          <a:noFill/>
        </p:spPr>
        <p:txBody>
          <a:bodyPr wrap="square" rtlCol="0">
            <a:spAutoFit/>
          </a:bodyPr>
          <a:lstStyle/>
          <a:p>
            <a:pPr>
              <a:spcBef>
                <a:spcPts val="1200"/>
              </a:spcBef>
            </a:pPr>
            <a:r>
              <a:rPr lang="ja-JP" altLang="en-US" sz="2800" dirty="0" smtClean="0">
                <a:solidFill>
                  <a:srgbClr val="FF0000"/>
                </a:solidFill>
                <a:latin typeface="Times New Roman" pitchFamily="18" charset="0"/>
                <a:ea typeface="HG丸ｺﾞｼｯｸM-PRO" pitchFamily="50" charset="-128"/>
              </a:rPr>
              <a:t>分子量</a:t>
            </a:r>
            <a:r>
              <a:rPr lang="en-US" altLang="ja-JP" sz="2800" b="1" dirty="0" smtClean="0">
                <a:solidFill>
                  <a:srgbClr val="FF0000"/>
                </a:solidFill>
                <a:latin typeface="Times New Roman" pitchFamily="18" charset="0"/>
                <a:ea typeface="HG丸ｺﾞｼｯｸM-PRO" pitchFamily="50" charset="-128"/>
              </a:rPr>
              <a:t> :</a:t>
            </a:r>
            <a:r>
              <a:rPr lang="ja-JP" altLang="en-US" sz="2800" b="1" dirty="0" smtClean="0">
                <a:solidFill>
                  <a:srgbClr val="FF0000"/>
                </a:solidFill>
                <a:latin typeface="Times New Roman" pitchFamily="18" charset="0"/>
                <a:ea typeface="HG丸ｺﾞｼｯｸM-PRO" pitchFamily="50" charset="-128"/>
              </a:rPr>
              <a:t> </a:t>
            </a:r>
            <a:r>
              <a:rPr lang="en-US" altLang="ja-JP" sz="2800" b="1" dirty="0" smtClean="0">
                <a:solidFill>
                  <a:srgbClr val="FF0000"/>
                </a:solidFill>
                <a:latin typeface="Times New Roman" pitchFamily="18" charset="0"/>
                <a:ea typeface="HG丸ｺﾞｼｯｸM-PRO" pitchFamily="50" charset="-128"/>
              </a:rPr>
              <a:t>373.4620</a:t>
            </a:r>
            <a:r>
              <a:rPr lang="ja-JP" altLang="en-US" sz="2800" b="1" dirty="0" smtClean="0">
                <a:solidFill>
                  <a:srgbClr val="FF0000"/>
                </a:solidFill>
                <a:latin typeface="Times New Roman" pitchFamily="18" charset="0"/>
                <a:ea typeface="HG丸ｺﾞｼｯｸM-PRO" pitchFamily="50" charset="-128"/>
              </a:rPr>
              <a:t>　</a:t>
            </a:r>
            <a:r>
              <a:rPr kumimoji="1" lang="ja-JP" altLang="en-US" sz="2800" dirty="0" smtClean="0">
                <a:solidFill>
                  <a:srgbClr val="FF0000"/>
                </a:solidFill>
                <a:latin typeface="Times New Roman" pitchFamily="18" charset="0"/>
                <a:ea typeface="HG丸ｺﾞｼｯｸM-PRO" pitchFamily="50" charset="-128"/>
              </a:rPr>
              <a:t>　分子式：</a:t>
            </a:r>
            <a:r>
              <a:rPr kumimoji="1" lang="en-US" altLang="ja-JP" sz="2800" b="1" dirty="0" smtClean="0">
                <a:solidFill>
                  <a:srgbClr val="FF0000"/>
                </a:solidFill>
                <a:latin typeface="Times New Roman" pitchFamily="18" charset="0"/>
                <a:ea typeface="HG丸ｺﾞｼｯｸM-PRO" pitchFamily="50" charset="-128"/>
              </a:rPr>
              <a:t>C</a:t>
            </a:r>
            <a:r>
              <a:rPr kumimoji="1" lang="en-US" altLang="ja-JP" sz="2800" b="1" baseline="-25000" dirty="0" smtClean="0">
                <a:solidFill>
                  <a:srgbClr val="FF0000"/>
                </a:solidFill>
                <a:latin typeface="Times New Roman" pitchFamily="18" charset="0"/>
                <a:ea typeface="HG丸ｺﾞｼｯｸM-PRO" pitchFamily="50" charset="-128"/>
              </a:rPr>
              <a:t>25</a:t>
            </a:r>
            <a:r>
              <a:rPr kumimoji="1" lang="en-US" altLang="ja-JP" sz="2800" b="1" dirty="0" smtClean="0">
                <a:solidFill>
                  <a:srgbClr val="FF0000"/>
                </a:solidFill>
                <a:latin typeface="Times New Roman" pitchFamily="18" charset="0"/>
                <a:ea typeface="HG丸ｺﾞｼｯｸM-PRO" pitchFamily="50" charset="-128"/>
              </a:rPr>
              <a:t>H</a:t>
            </a:r>
            <a:r>
              <a:rPr kumimoji="1" lang="en-US" altLang="ja-JP" sz="2800" b="1" baseline="-25000" dirty="0" smtClean="0">
                <a:solidFill>
                  <a:srgbClr val="FF0000"/>
                </a:solidFill>
                <a:latin typeface="Times New Roman" pitchFamily="18" charset="0"/>
                <a:ea typeface="HG丸ｺﾞｼｯｸM-PRO" pitchFamily="50" charset="-128"/>
              </a:rPr>
              <a:t>24</a:t>
            </a:r>
            <a:r>
              <a:rPr kumimoji="1" lang="en-US" altLang="ja-JP" sz="2800" b="1" dirty="0" smtClean="0">
                <a:solidFill>
                  <a:srgbClr val="FF0000"/>
                </a:solidFill>
                <a:latin typeface="Times New Roman" pitchFamily="18" charset="0"/>
                <a:ea typeface="HG丸ｺﾞｼｯｸM-PRO" pitchFamily="50" charset="-128"/>
              </a:rPr>
              <a:t>FNO</a:t>
            </a:r>
          </a:p>
        </p:txBody>
      </p:sp>
      <p:graphicFrame>
        <p:nvGraphicFramePr>
          <p:cNvPr id="8194" name="Object 2"/>
          <p:cNvGraphicFramePr>
            <a:graphicFrameLocks noChangeAspect="1"/>
          </p:cNvGraphicFramePr>
          <p:nvPr>
            <p:extLst>
              <p:ext uri="{D42A27DB-BD31-4B8C-83A1-F6EECF244321}">
                <p14:modId xmlns:p14="http://schemas.microsoft.com/office/powerpoint/2010/main" val="3895845852"/>
              </p:ext>
            </p:extLst>
          </p:nvPr>
        </p:nvGraphicFramePr>
        <p:xfrm>
          <a:off x="5643760" y="2925485"/>
          <a:ext cx="2997200" cy="3276600"/>
        </p:xfrm>
        <a:graphic>
          <a:graphicData uri="http://schemas.openxmlformats.org/presentationml/2006/ole">
            <mc:AlternateContent xmlns:mc="http://schemas.openxmlformats.org/markup-compatibility/2006">
              <mc:Choice xmlns:v="urn:schemas-microsoft-com:vml" Requires="v">
                <p:oleObj spid="_x0000_s5136" name="CS ChemDraw Drawing" r:id="rId4" imgW="3332804" imgH="3643582" progId="ChemDraw.Document.6.0">
                  <p:embed/>
                </p:oleObj>
              </mc:Choice>
              <mc:Fallback>
                <p:oleObj name="CS ChemDraw Drawing" r:id="rId4" imgW="3332804" imgH="3643582"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760" y="2925485"/>
                        <a:ext cx="2997200" cy="3276600"/>
                      </a:xfrm>
                      <a:prstGeom prst="rect">
                        <a:avLst/>
                      </a:prstGeom>
                      <a:solidFill>
                        <a:schemeClr val="bg1"/>
                      </a:solidFill>
                      <a:ln>
                        <a:noFill/>
                      </a:ln>
                      <a:effectLst/>
                      <a:extLst/>
                    </p:spPr>
                  </p:pic>
                </p:oleObj>
              </mc:Fallback>
            </mc:AlternateContent>
          </a:graphicData>
        </a:graphic>
      </p:graphicFrame>
      <p:sp>
        <p:nvSpPr>
          <p:cNvPr id="8" name="テキスト ボックス 7"/>
          <p:cNvSpPr txBox="1"/>
          <p:nvPr/>
        </p:nvSpPr>
        <p:spPr>
          <a:xfrm>
            <a:off x="443034" y="1018006"/>
            <a:ext cx="7935421" cy="646331"/>
          </a:xfrm>
          <a:prstGeom prst="rect">
            <a:avLst/>
          </a:prstGeom>
          <a:solidFill>
            <a:schemeClr val="tx1"/>
          </a:solidFill>
          <a:ln w="38100">
            <a:solidFill>
              <a:srgbClr val="FFFF00"/>
            </a:solidFill>
          </a:ln>
        </p:spPr>
        <p:txBody>
          <a:bodyPr wrap="square" rtlCol="0">
            <a:spAutoFit/>
          </a:bodyPr>
          <a:lstStyle/>
          <a:p>
            <a:pPr algn="ctr"/>
            <a:r>
              <a:rPr lang="en-US" altLang="ja-JP" sz="3600" dirty="0" smtClean="0">
                <a:solidFill>
                  <a:schemeClr val="bg1"/>
                </a:solidFill>
                <a:latin typeface="HG丸ｺﾞｼｯｸM-PRO" pitchFamily="50" charset="-128"/>
                <a:ea typeface="HG丸ｺﾞｼｯｸM-PRO" pitchFamily="50" charset="-128"/>
              </a:rPr>
              <a:t>X</a:t>
            </a:r>
            <a:r>
              <a:rPr lang="ja-JP" altLang="en-US" sz="3600" dirty="0" smtClean="0">
                <a:solidFill>
                  <a:schemeClr val="bg1"/>
                </a:solidFill>
                <a:latin typeface="HG丸ｺﾞｼｯｸM-PRO" pitchFamily="50" charset="-128"/>
                <a:ea typeface="HG丸ｺﾞｼｯｸM-PRO" pitchFamily="50" charset="-128"/>
              </a:rPr>
              <a:t>線結晶解析</a:t>
            </a:r>
            <a:r>
              <a:rPr lang="ja-JP" altLang="en-US" sz="3600" dirty="0">
                <a:solidFill>
                  <a:schemeClr val="bg1"/>
                </a:solidFill>
                <a:latin typeface="HG丸ｺﾞｼｯｸM-PRO" pitchFamily="50" charset="-128"/>
                <a:ea typeface="HG丸ｺﾞｼｯｸM-PRO" pitchFamily="50" charset="-128"/>
              </a:rPr>
              <a:t>に</a:t>
            </a:r>
            <a:r>
              <a:rPr lang="ja-JP" altLang="en-US" sz="3600" dirty="0" err="1" smtClean="0">
                <a:solidFill>
                  <a:schemeClr val="bg1"/>
                </a:solidFill>
                <a:latin typeface="HG丸ｺﾞｼｯｸM-PRO" pitchFamily="50" charset="-128"/>
                <a:ea typeface="HG丸ｺﾞｼｯｸM-PRO" pitchFamily="50" charset="-128"/>
              </a:rPr>
              <a:t>よ</a:t>
            </a:r>
            <a:r>
              <a:rPr lang="ja-JP" altLang="en-US" sz="3600" dirty="0" smtClean="0">
                <a:solidFill>
                  <a:schemeClr val="bg1"/>
                </a:solidFill>
                <a:latin typeface="HG丸ｺﾞｼｯｸM-PRO" pitchFamily="50" charset="-128"/>
                <a:ea typeface="HG丸ｺﾞｼｯｸM-PRO" pitchFamily="50" charset="-128"/>
              </a:rPr>
              <a:t>リ化学構造を確定</a:t>
            </a:r>
            <a:endParaRPr kumimoji="1" lang="ja-JP" altLang="en-US" sz="3600" dirty="0">
              <a:solidFill>
                <a:schemeClr val="bg1"/>
              </a:solidFill>
              <a:latin typeface="HG丸ｺﾞｼｯｸM-PRO" pitchFamily="50" charset="-128"/>
              <a:ea typeface="HG丸ｺﾞｼｯｸM-PRO" pitchFamily="50" charset="-128"/>
              <a:cs typeface="Times New Roman" pitchFamily="18" charset="0"/>
            </a:endParaRPr>
          </a:p>
        </p:txBody>
      </p:sp>
      <p:sp>
        <p:nvSpPr>
          <p:cNvPr id="4" name="テキスト ボックス 3"/>
          <p:cNvSpPr txBox="1"/>
          <p:nvPr/>
        </p:nvSpPr>
        <p:spPr>
          <a:xfrm>
            <a:off x="2934269" y="5923399"/>
            <a:ext cx="2031320" cy="523220"/>
          </a:xfrm>
          <a:prstGeom prst="rect">
            <a:avLst/>
          </a:prstGeom>
          <a:noFill/>
        </p:spPr>
        <p:txBody>
          <a:bodyPr wrap="square" rtlCol="0">
            <a:spAutoFit/>
          </a:bodyPr>
          <a:lstStyle/>
          <a:p>
            <a:r>
              <a:rPr kumimoji="1" lang="ja-JP" altLang="en-US" sz="2800" dirty="0" smtClean="0">
                <a:latin typeface="HG丸ｺﾞｼｯｸM-PRO" pitchFamily="50" charset="-128"/>
                <a:ea typeface="HG丸ｺﾞｼｯｸM-PRO" pitchFamily="50" charset="-128"/>
              </a:rPr>
              <a:t>　結晶構造</a:t>
            </a:r>
            <a:endParaRPr kumimoji="1" lang="en-US" altLang="ja-JP" sz="2800" dirty="0" smtClean="0">
              <a:latin typeface="HG丸ｺﾞｼｯｸM-PRO" pitchFamily="50" charset="-128"/>
              <a:ea typeface="HG丸ｺﾞｼｯｸM-PRO" pitchFamily="50" charset="-128"/>
            </a:endParaRPr>
          </a:p>
        </p:txBody>
      </p:sp>
      <p:sp>
        <p:nvSpPr>
          <p:cNvPr id="12" name="テキスト ボックス 11"/>
          <p:cNvSpPr txBox="1"/>
          <p:nvPr/>
        </p:nvSpPr>
        <p:spPr>
          <a:xfrm>
            <a:off x="7344712" y="5661789"/>
            <a:ext cx="1703754" cy="523220"/>
          </a:xfrm>
          <a:prstGeom prst="rect">
            <a:avLst/>
          </a:prstGeom>
          <a:noFill/>
        </p:spPr>
        <p:txBody>
          <a:bodyPr wrap="square" rtlCol="0">
            <a:spAutoFit/>
          </a:bodyPr>
          <a:lstStyle/>
          <a:p>
            <a:r>
              <a:rPr lang="ja-JP" altLang="en-US" sz="2800" dirty="0" smtClean="0">
                <a:latin typeface="HG丸ｺﾞｼｯｸM-PRO" pitchFamily="50" charset="-128"/>
                <a:ea typeface="HG丸ｺﾞｼｯｸM-PRO" pitchFamily="50" charset="-128"/>
              </a:rPr>
              <a:t>化学</a:t>
            </a:r>
            <a:r>
              <a:rPr kumimoji="1" lang="ja-JP" altLang="en-US" sz="2800" dirty="0" smtClean="0">
                <a:latin typeface="HG丸ｺﾞｼｯｸM-PRO" pitchFamily="50" charset="-128"/>
                <a:ea typeface="HG丸ｺﾞｼｯｸM-PRO" pitchFamily="50" charset="-128"/>
              </a:rPr>
              <a:t>構造</a:t>
            </a:r>
            <a:endParaRPr kumimoji="1" lang="ja-JP" altLang="en-US" sz="2800" dirty="0">
              <a:latin typeface="HG丸ｺﾞｼｯｸM-PRO" pitchFamily="50" charset="-128"/>
              <a:ea typeface="HG丸ｺﾞｼｯｸM-PRO" pitchFamily="50" charset="-128"/>
            </a:endParaRPr>
          </a:p>
        </p:txBody>
      </p:sp>
      <p:sp>
        <p:nvSpPr>
          <p:cNvPr id="11" name="テキスト ボックス 10"/>
          <p:cNvSpPr txBox="1"/>
          <p:nvPr/>
        </p:nvSpPr>
        <p:spPr>
          <a:xfrm>
            <a:off x="443034" y="118373"/>
            <a:ext cx="4933450" cy="646331"/>
          </a:xfrm>
          <a:prstGeom prst="rect">
            <a:avLst/>
          </a:prstGeom>
          <a:solidFill>
            <a:schemeClr val="bg1"/>
          </a:solidFill>
          <a:ln w="38100">
            <a:solidFill>
              <a:srgbClr val="0000FF"/>
            </a:solidFill>
          </a:ln>
        </p:spPr>
        <p:txBody>
          <a:bodyPr wrap="square" rtlCol="0">
            <a:spAutoFit/>
          </a:bodyPr>
          <a:lstStyle/>
          <a:p>
            <a:pPr algn="ctr"/>
            <a:r>
              <a:rPr kumimoji="1" lang="ja-JP" altLang="en-US" sz="3600" b="1" i="1" dirty="0" smtClean="0">
                <a:solidFill>
                  <a:srgbClr val="0000FF"/>
                </a:solidFill>
                <a:effectLst>
                  <a:outerShdw blurRad="38100" dist="38100" dir="2700000" algn="tl">
                    <a:srgbClr val="000000">
                      <a:alpha val="43137"/>
                    </a:srgbClr>
                  </a:outerShdw>
                </a:effectLst>
                <a:latin typeface="Times New Roman" pitchFamily="18" charset="0"/>
                <a:ea typeface="HG丸ｺﾞｼｯｸM-PRO" pitchFamily="50" charset="-128"/>
              </a:rPr>
              <a:t>付着していた結晶は？</a:t>
            </a:r>
            <a:endParaRPr kumimoji="1" lang="ja-JP" altLang="en-US" sz="3600" b="1" i="1" dirty="0">
              <a:solidFill>
                <a:srgbClr val="0000FF"/>
              </a:solidFill>
              <a:effectLst>
                <a:outerShdw blurRad="38100" dist="38100" dir="2700000" algn="tl">
                  <a:srgbClr val="000000">
                    <a:alpha val="43137"/>
                  </a:srgbClr>
                </a:outerShdw>
              </a:effectLst>
              <a:latin typeface="Times New Roman" pitchFamily="18" charset="0"/>
              <a:ea typeface="HG丸ｺﾞｼｯｸM-PRO" pitchFamily="50" charset="-128"/>
            </a:endParaRPr>
          </a:p>
        </p:txBody>
      </p:sp>
      <p:sp>
        <p:nvSpPr>
          <p:cNvPr id="10" name="テキスト ボックス 9"/>
          <p:cNvSpPr txBox="1"/>
          <p:nvPr/>
        </p:nvSpPr>
        <p:spPr>
          <a:xfrm>
            <a:off x="4848448" y="4915531"/>
            <a:ext cx="1839432" cy="461665"/>
          </a:xfrm>
          <a:prstGeom prst="rect">
            <a:avLst/>
          </a:prstGeom>
          <a:solidFill>
            <a:schemeClr val="bg1"/>
          </a:solidFill>
        </p:spPr>
        <p:txBody>
          <a:bodyPr wrap="square" rtlCol="0">
            <a:spAutoFit/>
          </a:bodyPr>
          <a:lstStyle/>
          <a:p>
            <a:pPr algn="ctr"/>
            <a:r>
              <a:rPr kumimoji="1" lang="en-US" altLang="ja-JP" sz="2400" b="1" dirty="0" smtClean="0">
                <a:solidFill>
                  <a:srgbClr val="0000FF"/>
                </a:solidFill>
              </a:rPr>
              <a:t>MAM-2201</a:t>
            </a:r>
            <a:endParaRPr kumimoji="1" lang="ja-JP" altLang="en-US" sz="2400" b="1" dirty="0">
              <a:solidFill>
                <a:srgbClr val="0000FF"/>
              </a:solidFill>
            </a:endParaRPr>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15</a:t>
            </a:fld>
            <a:endParaRPr kumimoji="1" lang="ja-JP" altLang="en-US"/>
          </a:p>
        </p:txBody>
      </p:sp>
    </p:spTree>
    <p:extLst>
      <p:ext uri="{BB962C8B-B14F-4D97-AF65-F5344CB8AC3E}">
        <p14:creationId xmlns:p14="http://schemas.microsoft.com/office/powerpoint/2010/main" val="2100364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1378"/>
                                        </p:tgtEl>
                                        <p:attrNameLst>
                                          <p:attrName>style.visibility</p:attrName>
                                        </p:attrNameLst>
                                      </p:cBhvr>
                                      <p:to>
                                        <p:strVal val="visible"/>
                                      </p:to>
                                    </p:set>
                                    <p:animEffect transition="in" filter="circle(in)">
                                      <p:cBhvr>
                                        <p:cTn id="10" dur="2000"/>
                                        <p:tgtEl>
                                          <p:spTgt spid="10137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circle(in)">
                                      <p:cBhvr>
                                        <p:cTn id="16" dur="2000"/>
                                        <p:tgtEl>
                                          <p:spTgt spid="819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4"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04" y="4361949"/>
            <a:ext cx="3707302" cy="2371271"/>
          </a:xfrm>
          <a:prstGeom prst="rect">
            <a:avLst/>
          </a:prstGeom>
          <a:solidFill>
            <a:schemeClr val="bg1"/>
          </a:solidFill>
          <a:ln>
            <a:noFill/>
          </a:ln>
          <a:effec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988" y="4361949"/>
            <a:ext cx="2045869" cy="243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82" r="4417"/>
          <a:stretch/>
        </p:blipFill>
        <p:spPr bwMode="auto">
          <a:xfrm>
            <a:off x="2347303" y="87086"/>
            <a:ext cx="6626536" cy="427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1" descr="http://msp.c.yimg.jp/yjimage?q=GaJNvAIXyLEuPQHoz7wzuqSuVWQeZtdGLGmyD5tXxewsTQ10Mfz49VIz4op2mVav6HvM.b6mTKjq4mhuhCEHUOC1Qyq4OjvXQpz7yeIbfCOZECSuuPa6zXY5P6VyvrEG&amp;sig=12rcve7n4&amp;x=128&amp;y=1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943" y="4686752"/>
            <a:ext cx="1785257" cy="211999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01303" y="207591"/>
            <a:ext cx="4697268" cy="523220"/>
          </a:xfrm>
          <a:prstGeom prst="rect">
            <a:avLst/>
          </a:prstGeom>
          <a:solidFill>
            <a:schemeClr val="bg1"/>
          </a:solidFill>
          <a:ln w="38100">
            <a:solidFill>
              <a:srgbClr val="0000FF"/>
            </a:solidFill>
          </a:ln>
        </p:spPr>
        <p:txBody>
          <a:bodyPr wrap="square" rtlCol="0">
            <a:spAutoFit/>
          </a:bodyPr>
          <a:lstStyle/>
          <a:p>
            <a:pPr algn="ctr"/>
            <a:r>
              <a:rPr lang="ja-JP" altLang="en-US" sz="28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危険ドラッグによる事故 </a:t>
            </a:r>
            <a:r>
              <a:rPr lang="en-US" altLang="ja-JP" sz="28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2</a:t>
            </a:r>
            <a:endParaRPr kumimoji="1" lang="ja-JP" altLang="en-US" sz="28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753235" y="6043344"/>
            <a:ext cx="2166257" cy="646331"/>
          </a:xfrm>
          <a:prstGeom prst="rect">
            <a:avLst/>
          </a:prstGeom>
          <a:noFill/>
        </p:spPr>
        <p:txBody>
          <a:bodyPr wrap="square" rtlCol="0">
            <a:spAutoFit/>
          </a:bodyPr>
          <a:lstStyle/>
          <a:p>
            <a:pPr algn="ctr"/>
            <a:r>
              <a:rPr kumimoji="1" lang="ja-JP" altLang="en-US" dirty="0" smtClean="0">
                <a:latin typeface="HG丸ｺﾞｼｯｸM-PRO" panose="020F0600000000000000" pitchFamily="50" charset="-128"/>
                <a:ea typeface="HG丸ｺﾞｼｯｸM-PRO" panose="020F0600000000000000" pitchFamily="50" charset="-128"/>
              </a:rPr>
              <a:t>ハートショットに</a:t>
            </a:r>
            <a:endParaRPr kumimoji="1" lang="en-US" altLang="ja-JP" dirty="0" smtClean="0">
              <a:latin typeface="HG丸ｺﾞｼｯｸM-PRO" panose="020F0600000000000000" pitchFamily="50" charset="-128"/>
              <a:ea typeface="HG丸ｺﾞｼｯｸM-PRO" panose="020F0600000000000000" pitchFamily="50" charset="-128"/>
            </a:endParaRPr>
          </a:p>
          <a:p>
            <a:pPr algn="ctr"/>
            <a:r>
              <a:rPr kumimoji="1" lang="ja-JP" altLang="en-US" dirty="0" smtClean="0">
                <a:latin typeface="HG丸ｺﾞｼｯｸM-PRO" panose="020F0600000000000000" pitchFamily="50" charset="-128"/>
                <a:ea typeface="HG丸ｺﾞｼｯｸM-PRO" panose="020F0600000000000000" pitchFamily="50" charset="-128"/>
              </a:rPr>
              <a:t>含まれる薬物</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16</a:t>
            </a:fld>
            <a:endParaRPr kumimoji="1" lang="ja-JP" altLang="en-US"/>
          </a:p>
        </p:txBody>
      </p:sp>
    </p:spTree>
    <p:extLst>
      <p:ext uri="{BB962C8B-B14F-4D97-AF65-F5344CB8AC3E}">
        <p14:creationId xmlns:p14="http://schemas.microsoft.com/office/powerpoint/2010/main" val="213928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正方形/長方形 1"/>
          <p:cNvSpPr>
            <a:spLocks noChangeArrowheads="1"/>
          </p:cNvSpPr>
          <p:nvPr/>
        </p:nvSpPr>
        <p:spPr bwMode="auto">
          <a:xfrm>
            <a:off x="168407" y="1509696"/>
            <a:ext cx="7985138" cy="523220"/>
          </a:xfrm>
          <a:prstGeom prst="rect">
            <a:avLst/>
          </a:prstGeom>
          <a:noFill/>
          <a:ln w="38100">
            <a:noFill/>
            <a:miter lim="800000"/>
            <a:headEnd/>
            <a:tailEnd/>
          </a:ln>
        </p:spPr>
        <p:txBody>
          <a:bodyPr wrap="square">
            <a:spAutoFit/>
          </a:bodyPr>
          <a:lstStyle/>
          <a:p>
            <a:r>
              <a:rPr lang="ja-JP" altLang="en-US" sz="2800" dirty="0" smtClean="0">
                <a:ea typeface="HG丸ｺﾞｼｯｸM-PRO" pitchFamily="50" charset="-128"/>
              </a:rPr>
              <a:t>欧米での医薬品開発：医療用大麻（合成大麻）</a:t>
            </a:r>
            <a:endParaRPr lang="en-US" altLang="ja-JP" sz="2800" dirty="0" smtClean="0">
              <a:ea typeface="HG丸ｺﾞｼｯｸM-PRO" pitchFamily="50" charset="-128"/>
            </a:endParaRPr>
          </a:p>
        </p:txBody>
      </p:sp>
      <p:sp>
        <p:nvSpPr>
          <p:cNvPr id="66564" name="テキスト ボックス 2"/>
          <p:cNvSpPr txBox="1">
            <a:spLocks noChangeArrowheads="1"/>
          </p:cNvSpPr>
          <p:nvPr/>
        </p:nvSpPr>
        <p:spPr bwMode="auto">
          <a:xfrm>
            <a:off x="500468" y="2306235"/>
            <a:ext cx="8373315" cy="1908215"/>
          </a:xfrm>
          <a:prstGeom prst="rect">
            <a:avLst/>
          </a:prstGeom>
          <a:noFill/>
          <a:ln w="9525">
            <a:noFill/>
            <a:miter lim="800000"/>
            <a:headEnd/>
            <a:tailEnd/>
          </a:ln>
        </p:spPr>
        <p:txBody>
          <a:bodyPr wrap="square">
            <a:spAutoFit/>
          </a:bodyPr>
          <a:lstStyle/>
          <a:p>
            <a:r>
              <a:rPr lang="ja-JP" altLang="en-US" sz="2800" dirty="0" smtClean="0">
                <a:latin typeface="HG丸ｺﾞｼｯｸM-PRO" pitchFamily="50" charset="-128"/>
                <a:ea typeface="HG丸ｺﾞｼｯｸM-PRO" pitchFamily="50" charset="-128"/>
              </a:rPr>
              <a:t>医療用大麻の薬効</a:t>
            </a:r>
            <a:r>
              <a:rPr lang="ja-JP" altLang="en-US" sz="2800" dirty="0">
                <a:latin typeface="HG丸ｺﾞｼｯｸM-PRO" pitchFamily="50" charset="-128"/>
                <a:ea typeface="HG丸ｺﾞｼｯｸM-PRO" pitchFamily="50" charset="-128"/>
              </a:rPr>
              <a:t>；</a:t>
            </a:r>
            <a:r>
              <a:rPr lang="ja-JP" altLang="ja-JP" sz="2800" dirty="0">
                <a:ea typeface="HG丸ｺﾞｼｯｸM-PRO" pitchFamily="50" charset="-128"/>
              </a:rPr>
              <a:t>末期エイズ患者の食欲増進，</a:t>
            </a:r>
            <a:endParaRPr lang="ja-JP" altLang="en-US" sz="2800" dirty="0">
              <a:ea typeface="HG丸ｺﾞｼｯｸM-PRO" pitchFamily="50" charset="-128"/>
            </a:endParaRPr>
          </a:p>
          <a:p>
            <a:r>
              <a:rPr lang="ja-JP" altLang="ja-JP" sz="2800" dirty="0">
                <a:ea typeface="HG丸ｺﾞｼｯｸM-PRO" pitchFamily="50" charset="-128"/>
              </a:rPr>
              <a:t>　　　</a:t>
            </a:r>
            <a:r>
              <a:rPr lang="ja-JP" altLang="en-US" sz="2800" dirty="0" smtClean="0">
                <a:ea typeface="HG丸ｺﾞｼｯｸM-PRO" pitchFamily="50" charset="-128"/>
              </a:rPr>
              <a:t>　　　　</a:t>
            </a:r>
            <a:r>
              <a:rPr lang="ja-JP" altLang="ja-JP" sz="2800" dirty="0" smtClean="0">
                <a:ea typeface="HG丸ｺﾞｼｯｸM-PRO" pitchFamily="50" charset="-128"/>
              </a:rPr>
              <a:t>ガン</a:t>
            </a:r>
            <a:r>
              <a:rPr lang="ja-JP" altLang="ja-JP" sz="2800" dirty="0">
                <a:ea typeface="HG丸ｺﾞｼｯｸM-PRO" pitchFamily="50" charset="-128"/>
              </a:rPr>
              <a:t>の化学療法に伴う吐き気の緩和</a:t>
            </a:r>
            <a:endParaRPr lang="ja-JP" altLang="en-US" sz="2800" dirty="0">
              <a:latin typeface="HG丸ｺﾞｼｯｸM-PRO" pitchFamily="50" charset="-128"/>
              <a:ea typeface="HG丸ｺﾞｼｯｸM-PRO" pitchFamily="50" charset="-128"/>
            </a:endParaRPr>
          </a:p>
          <a:p>
            <a:endParaRPr lang="en-US" altLang="ja-JP" sz="1400" dirty="0">
              <a:latin typeface="HG丸ｺﾞｼｯｸM-PRO" pitchFamily="50" charset="-128"/>
              <a:ea typeface="HG丸ｺﾞｼｯｸM-PRO" pitchFamily="50" charset="-128"/>
            </a:endParaRPr>
          </a:p>
          <a:p>
            <a:r>
              <a:rPr lang="ja-JP" altLang="en-US" sz="2400" dirty="0" smtClean="0">
                <a:latin typeface="HG丸ｺﾞｼｯｸM-PRO" pitchFamily="50" charset="-128"/>
                <a:ea typeface="HG丸ｺﾞｼｯｸM-PRO" pitchFamily="50" charset="-128"/>
              </a:rPr>
              <a:t>医薬品名</a:t>
            </a:r>
            <a:r>
              <a:rPr lang="ja-JP" altLang="ja-JP" sz="2400" dirty="0" smtClean="0">
                <a:latin typeface="HG丸ｺﾞｼｯｸM-PRO" pitchFamily="50" charset="-128"/>
                <a:ea typeface="HG丸ｺﾞｼｯｸM-PRO" pitchFamily="50" charset="-128"/>
              </a:rPr>
              <a:t>：ドロナビノール</a:t>
            </a:r>
            <a:r>
              <a:rPr lang="en-US" altLang="ja-JP" sz="2400" dirty="0" smtClean="0">
                <a:latin typeface="HG丸ｺﾞｼｯｸM-PRO" pitchFamily="50" charset="-128"/>
                <a:ea typeface="HG丸ｺﾞｼｯｸM-PRO" pitchFamily="50" charset="-128"/>
              </a:rPr>
              <a:t>(</a:t>
            </a:r>
            <a:r>
              <a:rPr lang="ja-JP" altLang="ja-JP" sz="2400" dirty="0" smtClean="0">
                <a:latin typeface="HG丸ｺﾞｼｯｸM-PRO" pitchFamily="50" charset="-128"/>
                <a:ea typeface="HG丸ｺﾞｼｯｸM-PRO" pitchFamily="50" charset="-128"/>
              </a:rPr>
              <a:t>米</a:t>
            </a:r>
            <a:r>
              <a:rPr lang="en-US" altLang="ja-JP" sz="2400" dirty="0" smtClean="0">
                <a:latin typeface="HG丸ｺﾞｼｯｸM-PRO" pitchFamily="50" charset="-128"/>
                <a:ea typeface="HG丸ｺﾞｼｯｸM-PRO" pitchFamily="50" charset="-128"/>
              </a:rPr>
              <a:t>: </a:t>
            </a:r>
            <a:r>
              <a:rPr lang="ja-JP" altLang="ja-JP" sz="2400" dirty="0" smtClean="0">
                <a:latin typeface="Times New Roman" pitchFamily="18" charset="0"/>
                <a:ea typeface="HG丸ｺﾞｼｯｸM-PRO" pitchFamily="50" charset="-128"/>
              </a:rPr>
              <a:t>Dronabinol</a:t>
            </a:r>
            <a:r>
              <a:rPr lang="en-US" altLang="ja-JP" sz="2400" dirty="0" smtClean="0">
                <a:latin typeface="Times New Roman" pitchFamily="18" charset="0"/>
                <a:ea typeface="HG丸ｺﾞｼｯｸM-PRO" pitchFamily="50" charset="-128"/>
              </a:rPr>
              <a:t>)</a:t>
            </a:r>
            <a:r>
              <a:rPr lang="en-US" altLang="ja-JP" sz="2400" dirty="0" smtClean="0">
                <a:latin typeface="HG丸ｺﾞｼｯｸM-PRO" pitchFamily="50" charset="-128"/>
                <a:ea typeface="HG丸ｺﾞｼｯｸM-PRO" pitchFamily="50" charset="-128"/>
              </a:rPr>
              <a:t>, </a:t>
            </a:r>
            <a:r>
              <a:rPr lang="ja-JP" altLang="ja-JP" sz="2400" dirty="0" smtClean="0">
                <a:latin typeface="HG丸ｺﾞｼｯｸM-PRO" pitchFamily="50" charset="-128"/>
                <a:ea typeface="HG丸ｺﾞｼｯｸM-PRO" pitchFamily="50" charset="-128"/>
              </a:rPr>
              <a:t>マリノール</a:t>
            </a:r>
            <a:endParaRPr lang="en-US" altLang="ja-JP" sz="2400" dirty="0" smtClean="0">
              <a:latin typeface="HG丸ｺﾞｼｯｸM-PRO" pitchFamily="50" charset="-128"/>
              <a:ea typeface="HG丸ｺﾞｼｯｸM-PRO" pitchFamily="50" charset="-128"/>
            </a:endParaRPr>
          </a:p>
          <a:p>
            <a:r>
              <a:rPr lang="en-US" altLang="ja-JP" sz="2400" dirty="0" smtClean="0">
                <a:latin typeface="HG丸ｺﾞｼｯｸM-PRO" pitchFamily="50" charset="-128"/>
                <a:ea typeface="HG丸ｺﾞｼｯｸM-PRO" pitchFamily="50" charset="-128"/>
              </a:rPr>
              <a:t>               (</a:t>
            </a:r>
            <a:r>
              <a:rPr lang="ja-JP" altLang="ja-JP" sz="2400" dirty="0" smtClean="0">
                <a:latin typeface="HG丸ｺﾞｼｯｸM-PRO" pitchFamily="50" charset="-128"/>
                <a:ea typeface="HG丸ｺﾞｼｯｸM-PRO" pitchFamily="50" charset="-128"/>
              </a:rPr>
              <a:t>英: </a:t>
            </a:r>
            <a:r>
              <a:rPr lang="ja-JP" altLang="ja-JP" sz="2400" dirty="0" smtClean="0">
                <a:latin typeface="Times New Roman" pitchFamily="18" charset="0"/>
                <a:ea typeface="HG丸ｺﾞｼｯｸM-PRO" pitchFamily="50" charset="-128"/>
              </a:rPr>
              <a:t>Marinol</a:t>
            </a:r>
            <a:r>
              <a:rPr lang="en-US" altLang="ja-JP" sz="2400" dirty="0" smtClean="0">
                <a:latin typeface="Times New Roman" pitchFamily="18" charset="0"/>
                <a:ea typeface="HG丸ｺﾞｼｯｸM-PRO" pitchFamily="50" charset="-128"/>
              </a:rPr>
              <a:t>), </a:t>
            </a:r>
            <a:r>
              <a:rPr lang="ja-JP" altLang="en-US" sz="2400" dirty="0" smtClean="0">
                <a:latin typeface="HG丸ｺﾞｼｯｸM-PRO" pitchFamily="50" charset="-128"/>
                <a:ea typeface="HG丸ｺﾞｼｯｸM-PRO" pitchFamily="50" charset="-128"/>
              </a:rPr>
              <a:t>ナビロン（米</a:t>
            </a:r>
            <a:r>
              <a:rPr lang="en-US" altLang="ja-JP" sz="2400" dirty="0" smtClean="0">
                <a:latin typeface="HG丸ｺﾞｼｯｸM-PRO" pitchFamily="50" charset="-128"/>
                <a:ea typeface="HG丸ｺﾞｼｯｸM-PRO" pitchFamily="50" charset="-128"/>
              </a:rPr>
              <a:t>:</a:t>
            </a:r>
            <a:r>
              <a:rPr lang="en-US" altLang="ja-JP" sz="2400" dirty="0" smtClean="0"/>
              <a:t> </a:t>
            </a:r>
            <a:r>
              <a:rPr lang="en-US" altLang="ja-JP" sz="2400" dirty="0" err="1" smtClean="0">
                <a:latin typeface="Times New Roman" pitchFamily="18" charset="0"/>
                <a:cs typeface="Times New Roman" pitchFamily="18" charset="0"/>
              </a:rPr>
              <a:t>Nabilone</a:t>
            </a:r>
            <a:r>
              <a:rPr lang="en-US" altLang="ja-JP" sz="2400" dirty="0" smtClean="0">
                <a:latin typeface="Times New Roman" pitchFamily="18" charset="0"/>
                <a:cs typeface="Times New Roman" pitchFamily="18" charset="0"/>
              </a:rPr>
              <a:t> </a:t>
            </a:r>
            <a:r>
              <a:rPr lang="ja-JP" altLang="en-US" sz="2400" dirty="0" smtClean="0">
                <a:latin typeface="HG丸ｺﾞｼｯｸM-PRO" pitchFamily="50" charset="-128"/>
                <a:ea typeface="HG丸ｺﾞｼｯｸM-PRO" pitchFamily="50" charset="-128"/>
              </a:rPr>
              <a:t>）</a:t>
            </a:r>
            <a:r>
              <a:rPr lang="ja-JP" altLang="ja-JP" sz="2400" dirty="0" smtClean="0">
                <a:latin typeface="HG丸ｺﾞｼｯｸM-PRO" pitchFamily="50" charset="-128"/>
                <a:ea typeface="HG丸ｺﾞｼｯｸM-PRO" pitchFamily="50" charset="-128"/>
              </a:rPr>
              <a:t>など</a:t>
            </a:r>
            <a:endParaRPr lang="en-US" altLang="ja-JP" sz="2400" dirty="0" smtClean="0">
              <a:latin typeface="HG丸ｺﾞｼｯｸM-PRO" pitchFamily="50" charset="-128"/>
              <a:ea typeface="HG丸ｺﾞｼｯｸM-PRO" pitchFamily="50" charset="-128"/>
            </a:endParaRPr>
          </a:p>
        </p:txBody>
      </p:sp>
      <p:sp>
        <p:nvSpPr>
          <p:cNvPr id="4" name="テキスト ボックス 3"/>
          <p:cNvSpPr txBox="1"/>
          <p:nvPr/>
        </p:nvSpPr>
        <p:spPr>
          <a:xfrm>
            <a:off x="168407" y="207727"/>
            <a:ext cx="8839200" cy="954107"/>
          </a:xfrm>
          <a:prstGeom prst="rect">
            <a:avLst/>
          </a:prstGeom>
          <a:noFill/>
          <a:ln w="19050">
            <a:solidFill>
              <a:srgbClr val="0000FF"/>
            </a:solidFill>
          </a:ln>
        </p:spPr>
        <p:txBody>
          <a:bodyPr wrap="square" rtlCol="0">
            <a:spAutoFit/>
          </a:bodyPr>
          <a:lstStyle/>
          <a:p>
            <a:r>
              <a:rPr lang="ja-JP" altLang="en-US" sz="28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どのような課程で、合成カンナビノイドが開発されたのか　　　　　　　　　　　　　　　</a:t>
            </a:r>
            <a:r>
              <a:rPr lang="ja-JP" altLang="en-US" sz="2800" dirty="0" smtClean="0">
                <a:solidFill>
                  <a:srgbClr val="FF0000"/>
                </a:solidFill>
                <a:latin typeface="HG丸ｺﾞｼｯｸM-PRO" panose="020F0600000000000000" pitchFamily="50" charset="-128"/>
                <a:ea typeface="HG丸ｺﾞｼｯｸM-PRO" panose="020F0600000000000000" pitchFamily="50" charset="-128"/>
              </a:rPr>
              <a:t>（薬学的考察）</a:t>
            </a:r>
            <a:r>
              <a:rPr lang="ja-JP" altLang="en-US" sz="2800" b="1" dirty="0" smtClean="0">
                <a:solidFill>
                  <a:srgbClr val="0000FF"/>
                </a:solidFill>
                <a:effectLst>
                  <a:outerShdw blurRad="38100" dist="38100" dir="2700000" algn="tl">
                    <a:srgbClr val="000000">
                      <a:alpha val="43137"/>
                    </a:srgbClr>
                  </a:outerShdw>
                </a:effectLst>
                <a:latin typeface="Times New Roman" pitchFamily="18" charset="0"/>
                <a:ea typeface="HG丸ｺﾞｼｯｸM-PRO" pitchFamily="50" charset="-128"/>
              </a:rPr>
              <a:t>　　</a:t>
            </a:r>
            <a:endParaRPr kumimoji="1" lang="ja-JP" altLang="en-US" sz="2800" b="1" dirty="0">
              <a:solidFill>
                <a:srgbClr val="0000FF"/>
              </a:solidFill>
              <a:effectLst>
                <a:outerShdw blurRad="38100" dist="38100" dir="2700000" algn="tl">
                  <a:srgbClr val="000000">
                    <a:alpha val="43137"/>
                  </a:srgbClr>
                </a:outerShdw>
              </a:effectLst>
              <a:latin typeface="Times New Roman" pitchFamily="18" charset="0"/>
              <a:ea typeface="HG丸ｺﾞｼｯｸM-PRO" pitchFamily="50" charset="-128"/>
            </a:endParaRPr>
          </a:p>
        </p:txBody>
      </p:sp>
      <p:sp>
        <p:nvSpPr>
          <p:cNvPr id="7" name="テキスト ボックス 6"/>
          <p:cNvSpPr txBox="1"/>
          <p:nvPr/>
        </p:nvSpPr>
        <p:spPr>
          <a:xfrm>
            <a:off x="428239" y="4928865"/>
            <a:ext cx="8445544" cy="1384995"/>
          </a:xfrm>
          <a:prstGeom prst="rect">
            <a:avLst/>
          </a:prstGeom>
          <a:noFill/>
        </p:spPr>
        <p:txBody>
          <a:bodyPr wrap="square" rtlCol="0">
            <a:spAutoFit/>
          </a:bodyPr>
          <a:lstStyle/>
          <a:p>
            <a:r>
              <a:rPr lang="ja-JP" altLang="en-US" sz="2800" dirty="0" smtClean="0">
                <a:solidFill>
                  <a:srgbClr val="000099"/>
                </a:solidFill>
                <a:latin typeface="Times New Roman" pitchFamily="18" charset="0"/>
                <a:ea typeface="HG丸ｺﾞｼｯｸM-PRO" pitchFamily="50" charset="-128"/>
              </a:rPr>
              <a:t>技術的に</a:t>
            </a:r>
            <a:endParaRPr lang="en-US" altLang="ja-JP" sz="2800" dirty="0" smtClean="0">
              <a:solidFill>
                <a:srgbClr val="000099"/>
              </a:solidFill>
              <a:latin typeface="Times New Roman" pitchFamily="18" charset="0"/>
              <a:ea typeface="HG丸ｺﾞｼｯｸM-PRO" pitchFamily="50" charset="-128"/>
            </a:endParaRPr>
          </a:p>
          <a:p>
            <a:r>
              <a:rPr lang="ja-JP" altLang="en-US" sz="2800" dirty="0" smtClean="0">
                <a:solidFill>
                  <a:srgbClr val="000099"/>
                </a:solidFill>
                <a:latin typeface="Times New Roman" pitchFamily="18" charset="0"/>
                <a:ea typeface="HG丸ｺﾞｼｯｸM-PRO" pitchFamily="50" charset="-128"/>
              </a:rPr>
              <a:t>内因性カンナビノイド産生酵素を持つ</a:t>
            </a:r>
            <a:endParaRPr lang="en-US" altLang="ja-JP" sz="2800" dirty="0" smtClean="0">
              <a:solidFill>
                <a:srgbClr val="000099"/>
              </a:solidFill>
              <a:latin typeface="Times New Roman" pitchFamily="18" charset="0"/>
              <a:ea typeface="HG丸ｺﾞｼｯｸM-PRO" pitchFamily="50" charset="-128"/>
            </a:endParaRPr>
          </a:p>
          <a:p>
            <a:pPr algn="r"/>
            <a:r>
              <a:rPr lang="ja-JP" altLang="en-US" sz="2800" dirty="0" smtClean="0">
                <a:solidFill>
                  <a:srgbClr val="000099"/>
                </a:solidFill>
                <a:latin typeface="Times New Roman" pitchFamily="18" charset="0"/>
                <a:ea typeface="HG丸ｺﾞｼｯｸM-PRO" pitchFamily="50" charset="-128"/>
              </a:rPr>
              <a:t>ノックアウトマウスの作製が可能となった</a:t>
            </a:r>
            <a:endParaRPr kumimoji="1" lang="ja-JP" altLang="en-US" sz="2800" dirty="0">
              <a:solidFill>
                <a:srgbClr val="000099"/>
              </a:solidFill>
              <a:latin typeface="Times New Roman" pitchFamily="18" charset="0"/>
              <a:ea typeface="HG丸ｺﾞｼｯｸM-PRO" pitchFamily="50" charset="-128"/>
            </a:endParaRPr>
          </a:p>
        </p:txBody>
      </p:sp>
      <p:sp>
        <p:nvSpPr>
          <p:cNvPr id="2" name="右矢印 1"/>
          <p:cNvSpPr/>
          <p:nvPr/>
        </p:nvSpPr>
        <p:spPr>
          <a:xfrm rot="10800000">
            <a:off x="428239" y="4214450"/>
            <a:ext cx="925033" cy="400380"/>
          </a:xfrm>
          <a:prstGeom prst="rightArrow">
            <a:avLst/>
          </a:prstGeom>
          <a:solidFill>
            <a:srgbClr val="FF99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17</a:t>
            </a:fld>
            <a:endParaRPr kumimoji="1" lang="ja-JP" altLang="en-US"/>
          </a:p>
        </p:txBody>
      </p:sp>
    </p:spTree>
    <p:extLst>
      <p:ext uri="{BB962C8B-B14F-4D97-AF65-F5344CB8AC3E}">
        <p14:creationId xmlns:p14="http://schemas.microsoft.com/office/powerpoint/2010/main" val="2390504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circle(in)">
                                      <p:cBhvr>
                                        <p:cTn id="7" dur="2000"/>
                                        <p:tgtEl>
                                          <p:spTgt spid="6656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6564"/>
                                        </p:tgtEl>
                                        <p:attrNameLst>
                                          <p:attrName>style.visibility</p:attrName>
                                        </p:attrNameLst>
                                      </p:cBhvr>
                                      <p:to>
                                        <p:strVal val="visible"/>
                                      </p:to>
                                    </p:set>
                                    <p:animEffect transition="in" filter="circle(in)">
                                      <p:cBhvr>
                                        <p:cTn id="10" dur="2000"/>
                                        <p:tgtEl>
                                          <p:spTgt spid="6656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p:bldP spid="66564" grpId="0"/>
      <p:bldP spid="7"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0371" y="261257"/>
            <a:ext cx="8752115" cy="5139869"/>
          </a:xfrm>
          <a:prstGeom prst="rect">
            <a:avLst/>
          </a:prstGeom>
          <a:noFill/>
        </p:spPr>
        <p:txBody>
          <a:bodyPr wrap="square" rtlCol="0">
            <a:spAutoFit/>
          </a:bodyPr>
          <a:lstStyle/>
          <a:p>
            <a:r>
              <a:rPr lang="ja-JP" altLang="en-US" sz="4000" dirty="0" smtClean="0">
                <a:latin typeface="HG丸ｺﾞｼｯｸM-PRO" panose="020F0600000000000000" pitchFamily="50" charset="-128"/>
                <a:ea typeface="HG丸ｺﾞｼｯｸM-PRO" panose="020F0600000000000000" pitchFamily="50" charset="-128"/>
              </a:rPr>
              <a:t>概要</a:t>
            </a:r>
            <a:r>
              <a:rPr lang="ja-JP" altLang="en-US" sz="4000" dirty="0">
                <a:latin typeface="HG丸ｺﾞｼｯｸM-PRO" panose="020F0600000000000000" pitchFamily="50" charset="-128"/>
                <a:ea typeface="HG丸ｺﾞｼｯｸM-PRO" panose="020F0600000000000000" pitchFamily="50" charset="-128"/>
              </a:rPr>
              <a:t>　</a:t>
            </a:r>
            <a:endParaRPr lang="en-US" altLang="ja-JP" sz="4000" dirty="0" smtClean="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a:t>
            </a: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① 最近</a:t>
            </a:r>
            <a:r>
              <a:rPr lang="ja-JP" altLang="en-US" sz="3200" dirty="0">
                <a:solidFill>
                  <a:schemeClr val="bg1"/>
                </a:solidFill>
                <a:latin typeface="HG丸ｺﾞｼｯｸM-PRO" panose="020F0600000000000000" pitchFamily="50" charset="-128"/>
                <a:ea typeface="HG丸ｺﾞｼｯｸM-PRO" panose="020F0600000000000000" pitchFamily="50" charset="-128"/>
              </a:rPr>
              <a:t>の乱用薬物の特徴　</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r>
              <a:rPr lang="ja-JP" altLang="en-US" sz="3200" dirty="0">
                <a:solidFill>
                  <a:schemeClr val="bg1"/>
                </a:solidFill>
                <a:latin typeface="HG丸ｺﾞｼｯｸM-PRO" panose="020F0600000000000000" pitchFamily="50" charset="-128"/>
                <a:ea typeface="HG丸ｺﾞｼｯｸM-PRO" panose="020F0600000000000000" pitchFamily="50" charset="-128"/>
              </a:rPr>
              <a:t>　</a:t>
            </a: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a:t>
            </a:r>
            <a:r>
              <a:rPr lang="ja-JP" altLang="en-US" sz="3200" dirty="0">
                <a:solidFill>
                  <a:schemeClr val="bg1"/>
                </a:solidFill>
                <a:latin typeface="HG丸ｺﾞｼｯｸM-PRO" panose="020F0600000000000000" pitchFamily="50" charset="-128"/>
                <a:ea typeface="HG丸ｺﾞｼｯｸM-PRO" panose="020F0600000000000000" pitchFamily="50" charset="-128"/>
              </a:rPr>
              <a:t>捕まらない薬物</a:t>
            </a: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へ</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endParaRPr lang="ja-JP" altLang="en-US" sz="3200" dirty="0">
              <a:solidFill>
                <a:schemeClr val="bg1"/>
              </a:solidFill>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② 危険</a:t>
            </a:r>
            <a:r>
              <a:rPr lang="ja-JP" altLang="en-US" sz="3200" dirty="0">
                <a:latin typeface="HG丸ｺﾞｼｯｸM-PRO" panose="020F0600000000000000" pitchFamily="50" charset="-128"/>
                <a:ea typeface="HG丸ｺﾞｼｯｸM-PRO" panose="020F0600000000000000" pitchFamily="50" charset="-128"/>
              </a:rPr>
              <a:t>ドラッグへの薬学的知見</a:t>
            </a:r>
            <a:endParaRPr lang="en-US" altLang="ja-JP" sz="3200" dirty="0" smtClean="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a:t>
            </a: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③ 危険ドラッグの現状と今後</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④ 私達薬剤師の対応を考える</a:t>
            </a:r>
            <a:endParaRPr lang="ja-JP" altLang="en-US" sz="3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18</a:t>
            </a:fld>
            <a:endParaRPr kumimoji="1" lang="ja-JP" altLang="en-US"/>
          </a:p>
        </p:txBody>
      </p:sp>
    </p:spTree>
    <p:extLst>
      <p:ext uri="{BB962C8B-B14F-4D97-AF65-F5344CB8AC3E}">
        <p14:creationId xmlns:p14="http://schemas.microsoft.com/office/powerpoint/2010/main" val="1071815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72900" y="931887"/>
            <a:ext cx="8891588" cy="57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5000"/>
              </a:lnSpc>
              <a:spcBef>
                <a:spcPts val="600"/>
              </a:spcBef>
            </a:pPr>
            <a:r>
              <a:rPr lang="ja-JP" altLang="en-US" sz="2400" dirty="0">
                <a:latin typeface="HG丸ｺﾞｼｯｸM-PRO" pitchFamily="50" charset="-128"/>
                <a:ea typeface="HG丸ｺﾞｼｯｸM-PRO" pitchFamily="50" charset="-128"/>
              </a:rPr>
              <a:t>　平成</a:t>
            </a:r>
            <a:r>
              <a:rPr lang="en-US" altLang="ja-JP" sz="2400" dirty="0">
                <a:latin typeface="HG丸ｺﾞｼｯｸM-PRO" pitchFamily="50" charset="-128"/>
                <a:ea typeface="HG丸ｺﾞｼｯｸM-PRO" pitchFamily="50" charset="-128"/>
              </a:rPr>
              <a:t>24</a:t>
            </a:r>
            <a:r>
              <a:rPr lang="ja-JP" altLang="en-US" sz="2400" dirty="0" smtClean="0">
                <a:latin typeface="HG丸ｺﾞｼｯｸM-PRO" pitchFamily="50" charset="-128"/>
                <a:ea typeface="HG丸ｺﾞｼｯｸM-PRO" pitchFamily="50" charset="-128"/>
              </a:rPr>
              <a:t>年１月</a:t>
            </a:r>
            <a:r>
              <a:rPr lang="ja-JP" altLang="en-US" sz="2400" dirty="0">
                <a:latin typeface="HG丸ｺﾞｼｯｸM-PRO" pitchFamily="50" charset="-128"/>
                <a:ea typeface="HG丸ｺﾞｼｯｸM-PRO" pitchFamily="50" charset="-128"/>
              </a:rPr>
              <a:t>○日午後○時○分</a:t>
            </a:r>
            <a:r>
              <a:rPr lang="ja-JP" altLang="en-US" sz="2400" dirty="0" smtClean="0">
                <a:latin typeface="HG丸ｺﾞｼｯｸM-PRO" pitchFamily="50" charset="-128"/>
                <a:ea typeface="HG丸ｺﾞｼｯｸM-PRO" pitchFamily="50" charset="-128"/>
              </a:rPr>
              <a:t>頃，○○市・・・先国道</a:t>
            </a:r>
            <a:r>
              <a:rPr lang="ja-JP" altLang="en-US" sz="2400" dirty="0">
                <a:latin typeface="HG丸ｺﾞｼｯｸM-PRO" pitchFamily="50" charset="-128"/>
                <a:ea typeface="HG丸ｺﾞｼｯｸM-PRO" pitchFamily="50" charset="-128"/>
              </a:rPr>
              <a:t>に</a:t>
            </a:r>
            <a:r>
              <a:rPr lang="ja-JP" altLang="en-US" sz="2400" dirty="0" smtClean="0">
                <a:latin typeface="HG丸ｺﾞｼｯｸM-PRO" pitchFamily="50" charset="-128"/>
                <a:ea typeface="HG丸ｺﾞｼｯｸM-PRO" pitchFamily="50" charset="-128"/>
              </a:rPr>
              <a:t>おいて，交通事故発生。運転者</a:t>
            </a:r>
            <a:r>
              <a:rPr lang="ja-JP" altLang="en-US" sz="2400" dirty="0">
                <a:latin typeface="HG丸ｺﾞｼｯｸM-PRO" pitchFamily="50" charset="-128"/>
                <a:ea typeface="HG丸ｺﾞｼｯｸM-PRO" pitchFamily="50" charset="-128"/>
              </a:rPr>
              <a:t>は運転席で痙攣しながら</a:t>
            </a:r>
            <a:r>
              <a:rPr lang="ja-JP" altLang="en-US" sz="2400" dirty="0" smtClean="0">
                <a:latin typeface="HG丸ｺﾞｼｯｸM-PRO" pitchFamily="50" charset="-128"/>
                <a:ea typeface="HG丸ｺﾞｼｯｸM-PRO" pitchFamily="50" charset="-128"/>
              </a:rPr>
              <a:t>嘔吐。</a:t>
            </a:r>
            <a:endParaRPr lang="en-US" altLang="ja-JP" sz="2400" dirty="0" smtClean="0">
              <a:latin typeface="HG丸ｺﾞｼｯｸM-PRO" pitchFamily="50" charset="-128"/>
              <a:ea typeface="HG丸ｺﾞｼｯｸM-PRO" pitchFamily="50" charset="-128"/>
            </a:endParaRPr>
          </a:p>
          <a:p>
            <a:pPr>
              <a:lnSpc>
                <a:spcPct val="125000"/>
              </a:lnSpc>
              <a:spcBef>
                <a:spcPts val="600"/>
              </a:spcBef>
            </a:pPr>
            <a:endParaRPr lang="en-US" altLang="ja-JP" sz="1200" dirty="0" smtClean="0">
              <a:latin typeface="HG丸ｺﾞｼｯｸM-PRO" pitchFamily="50" charset="-128"/>
              <a:ea typeface="HG丸ｺﾞｼｯｸM-PRO" pitchFamily="50" charset="-128"/>
            </a:endParaRPr>
          </a:p>
          <a:p>
            <a:pPr>
              <a:lnSpc>
                <a:spcPct val="125000"/>
              </a:lnSpc>
              <a:spcBef>
                <a:spcPts val="600"/>
              </a:spcBef>
            </a:pPr>
            <a:r>
              <a:rPr lang="ja-JP" altLang="en-US" sz="2400" dirty="0" smtClean="0">
                <a:latin typeface="HG丸ｺﾞｼｯｸM-PRO" pitchFamily="50" charset="-128"/>
                <a:ea typeface="HG丸ｺﾞｼｯｸM-PRO" pitchFamily="50" charset="-128"/>
              </a:rPr>
              <a:t>　車外</a:t>
            </a:r>
            <a:r>
              <a:rPr lang="ja-JP" altLang="en-US" sz="2400" dirty="0">
                <a:latin typeface="HG丸ｺﾞｼｯｸM-PRO" pitchFamily="50" charset="-128"/>
                <a:ea typeface="HG丸ｺﾞｼｯｸM-PRO" pitchFamily="50" charset="-128"/>
              </a:rPr>
              <a:t>に出た</a:t>
            </a:r>
            <a:r>
              <a:rPr lang="ja-JP" altLang="en-US" sz="2400" dirty="0" smtClean="0">
                <a:latin typeface="HG丸ｺﾞｼｯｸM-PRO" pitchFamily="50" charset="-128"/>
                <a:ea typeface="HG丸ｺﾞｼｯｸM-PRO" pitchFamily="50" charset="-128"/>
              </a:rPr>
              <a:t>後も，意味不明な言動を発し，暴れ出す。到着</a:t>
            </a:r>
            <a:r>
              <a:rPr lang="ja-JP" altLang="en-US" sz="2400" dirty="0">
                <a:latin typeface="HG丸ｺﾞｼｯｸM-PRO" pitchFamily="50" charset="-128"/>
                <a:ea typeface="HG丸ｺﾞｼｯｸM-PRO" pitchFamily="50" charset="-128"/>
              </a:rPr>
              <a:t>した警察官および救急隊により</a:t>
            </a:r>
            <a:r>
              <a:rPr lang="ja-JP" altLang="en-US" sz="2400" dirty="0" smtClean="0">
                <a:latin typeface="HG丸ｺﾞｼｯｸM-PRO" pitchFamily="50" charset="-128"/>
                <a:ea typeface="HG丸ｺﾞｼｯｸM-PRO" pitchFamily="50" charset="-128"/>
              </a:rPr>
              <a:t>取り押さえるも，静止せず，救急</a:t>
            </a:r>
            <a:r>
              <a:rPr lang="ja-JP" altLang="en-US" sz="2400" dirty="0">
                <a:latin typeface="HG丸ｺﾞｼｯｸM-PRO" pitchFamily="50" charset="-128"/>
                <a:ea typeface="HG丸ｺﾞｼｯｸM-PRO" pitchFamily="50" charset="-128"/>
              </a:rPr>
              <a:t>車内で手足</a:t>
            </a:r>
            <a:r>
              <a:rPr lang="ja-JP" altLang="en-US" sz="2400" dirty="0" smtClean="0">
                <a:latin typeface="HG丸ｺﾞｼｯｸM-PRO" pitchFamily="50" charset="-128"/>
                <a:ea typeface="HG丸ｺﾞｼｯｸM-PRO" pitchFamily="50" charset="-128"/>
              </a:rPr>
              <a:t>を三角巾で拘束</a:t>
            </a:r>
            <a:r>
              <a:rPr lang="ja-JP" altLang="en-US" sz="2400" dirty="0">
                <a:latin typeface="HG丸ｺﾞｼｯｸM-PRO" pitchFamily="50" charset="-128"/>
                <a:ea typeface="HG丸ｺﾞｼｯｸM-PRO" pitchFamily="50" charset="-128"/>
              </a:rPr>
              <a:t>される</a:t>
            </a:r>
            <a:r>
              <a:rPr lang="ja-JP" altLang="en-US" sz="2400" dirty="0" smtClean="0">
                <a:latin typeface="HG丸ｺﾞｼｯｸM-PRO" pitchFamily="50" charset="-128"/>
                <a:ea typeface="HG丸ｺﾞｼｯｸM-PRO" pitchFamily="50" charset="-128"/>
              </a:rPr>
              <a:t>。</a:t>
            </a:r>
            <a:endParaRPr lang="en-US" altLang="ja-JP" sz="2400" dirty="0" smtClean="0">
              <a:latin typeface="HG丸ｺﾞｼｯｸM-PRO" pitchFamily="50" charset="-128"/>
              <a:ea typeface="HG丸ｺﾞｼｯｸM-PRO" pitchFamily="50" charset="-128"/>
            </a:endParaRPr>
          </a:p>
          <a:p>
            <a:pPr>
              <a:lnSpc>
                <a:spcPct val="125000"/>
              </a:lnSpc>
              <a:spcBef>
                <a:spcPts val="600"/>
              </a:spcBef>
            </a:pPr>
            <a:endParaRPr lang="ja-JP" altLang="en-US" sz="1200" dirty="0">
              <a:latin typeface="HG丸ｺﾞｼｯｸM-PRO" pitchFamily="50" charset="-128"/>
              <a:ea typeface="HG丸ｺﾞｼｯｸM-PRO" pitchFamily="50" charset="-128"/>
            </a:endParaRPr>
          </a:p>
          <a:p>
            <a:pPr>
              <a:lnSpc>
                <a:spcPct val="125000"/>
              </a:lnSpc>
              <a:spcBef>
                <a:spcPts val="600"/>
              </a:spcBef>
            </a:pPr>
            <a:r>
              <a:rPr lang="ja-JP" altLang="en-US" sz="2400" dirty="0">
                <a:latin typeface="HG丸ｺﾞｼｯｸM-PRO" pitchFamily="50" charset="-128"/>
                <a:ea typeface="HG丸ｺﾞｼｯｸM-PRO" pitchFamily="50" charset="-128"/>
              </a:rPr>
              <a:t>　約</a:t>
            </a:r>
            <a:r>
              <a:rPr lang="en-US" altLang="ja-JP" sz="2400" dirty="0">
                <a:latin typeface="HG丸ｺﾞｼｯｸM-PRO" pitchFamily="50" charset="-128"/>
                <a:ea typeface="HG丸ｺﾞｼｯｸM-PRO" pitchFamily="50" charset="-128"/>
              </a:rPr>
              <a:t>20</a:t>
            </a:r>
            <a:r>
              <a:rPr lang="ja-JP" altLang="en-US" sz="2400" dirty="0">
                <a:latin typeface="HG丸ｺﾞｼｯｸM-PRO" pitchFamily="50" charset="-128"/>
                <a:ea typeface="HG丸ｺﾞｼｯｸM-PRO" pitchFamily="50" charset="-128"/>
              </a:rPr>
              <a:t>分後に意識が</a:t>
            </a:r>
            <a:r>
              <a:rPr lang="ja-JP" altLang="en-US" sz="2400" dirty="0" smtClean="0">
                <a:latin typeface="HG丸ｺﾞｼｯｸM-PRO" pitchFamily="50" charset="-128"/>
                <a:ea typeface="HG丸ｺﾞｼｯｸM-PRO" pitchFamily="50" charset="-128"/>
              </a:rPr>
              <a:t>正常に戻り，警察官</a:t>
            </a:r>
            <a:r>
              <a:rPr lang="ja-JP" altLang="en-US" sz="2400" dirty="0">
                <a:latin typeface="HG丸ｺﾞｼｯｸM-PRO" pitchFamily="50" charset="-128"/>
                <a:ea typeface="HG丸ｺﾞｼｯｸM-PRO" pitchFamily="50" charset="-128"/>
              </a:rPr>
              <a:t>による聴取を受ける</a:t>
            </a:r>
            <a:r>
              <a:rPr lang="ja-JP" altLang="en-US" sz="2400" dirty="0" smtClean="0">
                <a:latin typeface="HG丸ｺﾞｼｯｸM-PRO" pitchFamily="50" charset="-128"/>
                <a:ea typeface="HG丸ｺﾞｼｯｸM-PRO" pitchFamily="50" charset="-128"/>
              </a:rPr>
              <a:t>。</a:t>
            </a:r>
            <a:endParaRPr lang="en-US" altLang="ja-JP" sz="2400" dirty="0" smtClean="0">
              <a:latin typeface="HG丸ｺﾞｼｯｸM-PRO" pitchFamily="50" charset="-128"/>
              <a:ea typeface="HG丸ｺﾞｼｯｸM-PRO" pitchFamily="50" charset="-128"/>
            </a:endParaRPr>
          </a:p>
          <a:p>
            <a:pPr>
              <a:lnSpc>
                <a:spcPct val="125000"/>
              </a:lnSpc>
              <a:spcBef>
                <a:spcPts val="600"/>
              </a:spcBef>
            </a:pPr>
            <a:r>
              <a:rPr lang="ja-JP" altLang="en-US" sz="2400" dirty="0" smtClean="0">
                <a:latin typeface="HG丸ｺﾞｼｯｸM-PRO" pitchFamily="50" charset="-128"/>
                <a:ea typeface="HG丸ｺﾞｼｯｸM-PRO" pitchFamily="50" charset="-128"/>
              </a:rPr>
              <a:t>運転者</a:t>
            </a:r>
            <a:r>
              <a:rPr lang="ja-JP" altLang="en-US" sz="2400" dirty="0">
                <a:latin typeface="HG丸ｺﾞｼｯｸM-PRO" pitchFamily="50" charset="-128"/>
                <a:ea typeface="HG丸ｺﾞｼｯｸM-PRO" pitchFamily="50" charset="-128"/>
              </a:rPr>
              <a:t>による</a:t>
            </a:r>
            <a:r>
              <a:rPr lang="ja-JP" altLang="en-US" sz="2400" dirty="0" smtClean="0">
                <a:latin typeface="HG丸ｺﾞｼｯｸM-PRO" pitchFamily="50" charset="-128"/>
                <a:ea typeface="HG丸ｺﾞｼｯｸM-PRO" pitchFamily="50" charset="-128"/>
              </a:rPr>
              <a:t>と，運転中，購入した</a:t>
            </a:r>
            <a:r>
              <a:rPr lang="ja-JP" altLang="en-US" sz="2400" b="1" dirty="0" smtClean="0">
                <a:solidFill>
                  <a:srgbClr val="FF0000"/>
                </a:solidFill>
                <a:latin typeface="HG丸ｺﾞｼｯｸM-PRO" pitchFamily="50" charset="-128"/>
                <a:ea typeface="HG丸ｺﾞｼｯｸM-PRO" pitchFamily="50" charset="-128"/>
              </a:rPr>
              <a:t>危険ハーブ</a:t>
            </a:r>
            <a:r>
              <a:rPr lang="ja-JP" altLang="en-US" sz="2400" dirty="0">
                <a:latin typeface="HG丸ｺﾞｼｯｸM-PRO" pitchFamily="50" charset="-128"/>
                <a:ea typeface="HG丸ｺﾞｼｯｸM-PRO" pitchFamily="50" charset="-128"/>
              </a:rPr>
              <a:t>を灰皿の上で炊いて吸引する</a:t>
            </a:r>
            <a:r>
              <a:rPr lang="ja-JP" altLang="en-US" sz="2400" dirty="0" smtClean="0">
                <a:latin typeface="HG丸ｺﾞｼｯｸM-PRO" pitchFamily="50" charset="-128"/>
                <a:ea typeface="HG丸ｺﾞｼｯｸM-PRO" pitchFamily="50" charset="-128"/>
              </a:rPr>
              <a:t>と，気持ち</a:t>
            </a:r>
            <a:r>
              <a:rPr lang="ja-JP" altLang="en-US" sz="2400" dirty="0">
                <a:latin typeface="HG丸ｺﾞｼｯｸM-PRO" pitchFamily="50" charset="-128"/>
                <a:ea typeface="HG丸ｺﾞｼｯｸM-PRO" pitchFamily="50" charset="-128"/>
              </a:rPr>
              <a:t>が悪く</a:t>
            </a:r>
            <a:r>
              <a:rPr lang="ja-JP" altLang="en-US" sz="2400" dirty="0" smtClean="0">
                <a:latin typeface="HG丸ｺﾞｼｯｸM-PRO" pitchFamily="50" charset="-128"/>
                <a:ea typeface="HG丸ｺﾞｼｯｸM-PRO" pitchFamily="50" charset="-128"/>
              </a:rPr>
              <a:t>なり，意識</a:t>
            </a:r>
            <a:r>
              <a:rPr lang="ja-JP" altLang="en-US" sz="2400" dirty="0">
                <a:latin typeface="HG丸ｺﾞｼｯｸM-PRO" pitchFamily="50" charset="-128"/>
                <a:ea typeface="HG丸ｺﾞｼｯｸM-PRO" pitchFamily="50" charset="-128"/>
              </a:rPr>
              <a:t>も朦朧となり事故</a:t>
            </a:r>
            <a:r>
              <a:rPr lang="ja-JP" altLang="en-US" sz="2400" dirty="0" smtClean="0">
                <a:latin typeface="HG丸ｺﾞｼｯｸM-PRO" pitchFamily="50" charset="-128"/>
                <a:ea typeface="HG丸ｺﾞｼｯｸM-PRO" pitchFamily="50" charset="-128"/>
              </a:rPr>
              <a:t>を起こしたと供述する。</a:t>
            </a:r>
            <a:endParaRPr lang="en-US" altLang="ja-JP" sz="2400" dirty="0" smtClean="0">
              <a:latin typeface="HG丸ｺﾞｼｯｸM-PRO" pitchFamily="50" charset="-128"/>
              <a:ea typeface="HG丸ｺﾞｼｯｸM-PRO" pitchFamily="50" charset="-128"/>
            </a:endParaRPr>
          </a:p>
          <a:p>
            <a:pPr algn="r">
              <a:lnSpc>
                <a:spcPct val="125000"/>
              </a:lnSpc>
              <a:spcBef>
                <a:spcPts val="600"/>
              </a:spcBef>
            </a:pPr>
            <a:r>
              <a:rPr lang="ja-JP" altLang="en-US" sz="2400" dirty="0" smtClean="0">
                <a:solidFill>
                  <a:srgbClr val="0000FF"/>
                </a:solidFill>
                <a:latin typeface="HG丸ｺﾞｼｯｸM-PRO" pitchFamily="50" charset="-128"/>
                <a:ea typeface="HG丸ｺﾞｼｯｸM-PRO" pitchFamily="50" charset="-128"/>
              </a:rPr>
              <a:t>（警察官および救急隊員からの情報）</a:t>
            </a:r>
            <a:endParaRPr lang="ja-JP" altLang="en-US" sz="2400" dirty="0">
              <a:solidFill>
                <a:srgbClr val="0000FF"/>
              </a:solidFill>
              <a:latin typeface="HG丸ｺﾞｼｯｸM-PRO" pitchFamily="50" charset="-128"/>
              <a:ea typeface="HG丸ｺﾞｼｯｸM-PRO" pitchFamily="50" charset="-128"/>
            </a:endParaRPr>
          </a:p>
        </p:txBody>
      </p:sp>
      <p:sp>
        <p:nvSpPr>
          <p:cNvPr id="5" name="テキスト ボックス 4"/>
          <p:cNvSpPr txBox="1"/>
          <p:nvPr/>
        </p:nvSpPr>
        <p:spPr>
          <a:xfrm>
            <a:off x="157762" y="98734"/>
            <a:ext cx="5176239" cy="584775"/>
          </a:xfrm>
          <a:prstGeom prst="rect">
            <a:avLst/>
          </a:prstGeom>
          <a:solidFill>
            <a:schemeClr val="bg1"/>
          </a:solidFill>
          <a:ln w="38100">
            <a:solidFill>
              <a:srgbClr val="0000FF"/>
            </a:solidFill>
          </a:ln>
        </p:spPr>
        <p:txBody>
          <a:bodyPr wrap="square" rtlCol="0">
            <a:spAutoFit/>
          </a:bodyPr>
          <a:lstStyle/>
          <a:p>
            <a:pPr algn="ctr"/>
            <a:r>
              <a:rPr lang="ja-JP" altLang="en-US" sz="32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危険ドラッグによる事故 </a:t>
            </a:r>
            <a:r>
              <a:rPr lang="en-US" altLang="ja-JP" sz="32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3</a:t>
            </a:r>
            <a:endParaRPr kumimoji="1" lang="ja-JP" altLang="en-US" sz="32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5475516" y="185057"/>
            <a:ext cx="3646715" cy="461665"/>
          </a:xfrm>
          <a:prstGeom prst="rect">
            <a:avLst/>
          </a:prstGeom>
          <a:noFill/>
        </p:spPr>
        <p:txBody>
          <a:bodyPr wrap="square" rtlCol="0">
            <a:spAutoFit/>
          </a:bodyPr>
          <a:lstStyle/>
          <a:p>
            <a:r>
              <a:rPr lang="ja-JP" altLang="en-US" sz="2400" b="1" dirty="0" smtClean="0">
                <a:solidFill>
                  <a:srgbClr val="FF0000"/>
                </a:solidFill>
                <a:latin typeface="HG丸ｺﾞｼｯｸM-PRO" pitchFamily="50" charset="-128"/>
                <a:ea typeface="HG丸ｺﾞｼｯｸM-PRO" pitchFamily="50" charset="-128"/>
              </a:rPr>
              <a:t>＜危険</a:t>
            </a:r>
            <a:r>
              <a:rPr lang="ja-JP" altLang="en-US" sz="2400" b="1" dirty="0">
                <a:solidFill>
                  <a:srgbClr val="FF0000"/>
                </a:solidFill>
                <a:latin typeface="HG丸ｺﾞｼｯｸM-PRO" pitchFamily="50" charset="-128"/>
                <a:ea typeface="HG丸ｺﾞｼｯｸM-PRO" pitchFamily="50" charset="-128"/>
              </a:rPr>
              <a:t>ハーブ</a:t>
            </a:r>
            <a:r>
              <a:rPr kumimoji="1" lang="ja-JP" altLang="en-US" sz="2400" b="1" dirty="0" smtClean="0">
                <a:solidFill>
                  <a:srgbClr val="FF0000"/>
                </a:solidFill>
                <a:latin typeface="HG丸ｺﾞｼｯｸM-PRO" panose="020F0600000000000000" pitchFamily="50" charset="-128"/>
                <a:ea typeface="HG丸ｺﾞｼｯｸM-PRO" panose="020F0600000000000000" pitchFamily="50" charset="-128"/>
              </a:rPr>
              <a:t>初期の頃＞</a:t>
            </a:r>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19</a:t>
            </a:fld>
            <a:endParaRPr kumimoji="1" lang="ja-JP" altLang="en-US"/>
          </a:p>
        </p:txBody>
      </p:sp>
    </p:spTree>
    <p:extLst>
      <p:ext uri="{BB962C8B-B14F-4D97-AF65-F5344CB8AC3E}">
        <p14:creationId xmlns:p14="http://schemas.microsoft.com/office/powerpoint/2010/main" val="60102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0371" y="261257"/>
            <a:ext cx="8752115" cy="5139869"/>
          </a:xfrm>
          <a:prstGeom prst="rect">
            <a:avLst/>
          </a:prstGeom>
          <a:noFill/>
        </p:spPr>
        <p:txBody>
          <a:bodyPr wrap="square" rtlCol="0">
            <a:spAutoFit/>
          </a:bodyPr>
          <a:lstStyle/>
          <a:p>
            <a:r>
              <a:rPr lang="ja-JP" altLang="en-US" sz="4000" dirty="0" smtClean="0">
                <a:latin typeface="HG丸ｺﾞｼｯｸM-PRO" panose="020F0600000000000000" pitchFamily="50" charset="-128"/>
                <a:ea typeface="HG丸ｺﾞｼｯｸM-PRO" panose="020F0600000000000000" pitchFamily="50" charset="-128"/>
              </a:rPr>
              <a:t>概要</a:t>
            </a:r>
            <a:r>
              <a:rPr lang="ja-JP" altLang="en-US" sz="4000" dirty="0">
                <a:latin typeface="HG丸ｺﾞｼｯｸM-PRO" panose="020F0600000000000000" pitchFamily="50" charset="-128"/>
                <a:ea typeface="HG丸ｺﾞｼｯｸM-PRO" panose="020F0600000000000000" pitchFamily="50" charset="-128"/>
              </a:rPr>
              <a:t>　</a:t>
            </a:r>
            <a:endParaRPr lang="en-US" altLang="ja-JP" sz="4000" dirty="0" smtClean="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① 最近</a:t>
            </a:r>
            <a:r>
              <a:rPr lang="ja-JP" altLang="en-US" sz="3200" dirty="0">
                <a:latin typeface="HG丸ｺﾞｼｯｸM-PRO" panose="020F0600000000000000" pitchFamily="50" charset="-128"/>
                <a:ea typeface="HG丸ｺﾞｼｯｸM-PRO" panose="020F0600000000000000" pitchFamily="50" charset="-128"/>
              </a:rPr>
              <a:t>の乱用薬物の特徴　</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a:t>
            </a:r>
            <a:r>
              <a:rPr lang="ja-JP" altLang="en-US" sz="3200" dirty="0">
                <a:latin typeface="HG丸ｺﾞｼｯｸM-PRO" panose="020F0600000000000000" pitchFamily="50" charset="-128"/>
                <a:ea typeface="HG丸ｺﾞｼｯｸM-PRO" panose="020F0600000000000000" pitchFamily="50" charset="-128"/>
              </a:rPr>
              <a:t>捕まらない薬物</a:t>
            </a:r>
            <a:r>
              <a:rPr lang="ja-JP" altLang="en-US" sz="3200" dirty="0" smtClean="0">
                <a:latin typeface="HG丸ｺﾞｼｯｸM-PRO" panose="020F0600000000000000" pitchFamily="50" charset="-128"/>
                <a:ea typeface="HG丸ｺﾞｼｯｸM-PRO" panose="020F0600000000000000" pitchFamily="50" charset="-128"/>
              </a:rPr>
              <a:t>へ</a:t>
            </a:r>
            <a:endParaRPr lang="en-US" altLang="ja-JP" sz="3200" dirty="0" smtClean="0">
              <a:latin typeface="HG丸ｺﾞｼｯｸM-PRO" panose="020F0600000000000000" pitchFamily="50" charset="-128"/>
              <a:ea typeface="HG丸ｺﾞｼｯｸM-PRO" panose="020F0600000000000000" pitchFamily="50" charset="-128"/>
            </a:endParaRPr>
          </a:p>
          <a:p>
            <a:endParaRPr lang="ja-JP" altLang="en-US" sz="3200" dirty="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② 危険</a:t>
            </a:r>
            <a:r>
              <a:rPr lang="ja-JP" altLang="en-US" sz="3200" dirty="0">
                <a:latin typeface="HG丸ｺﾞｼｯｸM-PRO" panose="020F0600000000000000" pitchFamily="50" charset="-128"/>
                <a:ea typeface="HG丸ｺﾞｼｯｸM-PRO" panose="020F0600000000000000" pitchFamily="50" charset="-128"/>
              </a:rPr>
              <a:t>ドラッグへの薬学的知見</a:t>
            </a:r>
            <a:endParaRPr lang="en-US" altLang="ja-JP" sz="3200" dirty="0" smtClean="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③ 危険ドラッグの現状と今後</a:t>
            </a:r>
            <a:endParaRPr lang="en-US" altLang="ja-JP" sz="3200" dirty="0" smtClean="0">
              <a:latin typeface="HG丸ｺﾞｼｯｸM-PRO" panose="020F0600000000000000" pitchFamily="50" charset="-128"/>
              <a:ea typeface="HG丸ｺﾞｼｯｸM-PRO" panose="020F0600000000000000" pitchFamily="50" charset="-128"/>
            </a:endParaRPr>
          </a:p>
          <a:p>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④ 私達薬剤師の対応を考える</a:t>
            </a:r>
            <a:endParaRPr lang="ja-JP" altLang="en-US" sz="3200"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2</a:t>
            </a:fld>
            <a:endParaRPr kumimoji="1" lang="ja-JP" altLang="en-US"/>
          </a:p>
        </p:txBody>
      </p:sp>
    </p:spTree>
    <p:extLst>
      <p:ext uri="{BB962C8B-B14F-4D97-AF65-F5344CB8AC3E}">
        <p14:creationId xmlns:p14="http://schemas.microsoft.com/office/powerpoint/2010/main" val="2864523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89" name="テキスト ボックス 30"/>
          <p:cNvSpPr txBox="1">
            <a:spLocks noChangeArrowheads="1"/>
          </p:cNvSpPr>
          <p:nvPr/>
        </p:nvSpPr>
        <p:spPr bwMode="auto">
          <a:xfrm>
            <a:off x="261459" y="1028117"/>
            <a:ext cx="8784976" cy="3970318"/>
          </a:xfrm>
          <a:prstGeom prst="rect">
            <a:avLst/>
          </a:prstGeom>
          <a:noFill/>
          <a:ln w="9525">
            <a:noFill/>
            <a:miter lim="800000"/>
            <a:headEnd/>
            <a:tailEnd/>
          </a:ln>
        </p:spPr>
        <p:txBody>
          <a:bodyPr wrap="square">
            <a:spAutoFit/>
          </a:bodyPr>
          <a:lstStyle/>
          <a:p>
            <a:r>
              <a:rPr lang="ja-JP" altLang="en-US" sz="2400" u="sng" dirty="0">
                <a:latin typeface="Times New Roman" pitchFamily="18" charset="0"/>
                <a:ea typeface="HG丸ｺﾞｼｯｸM-PRO" pitchFamily="50" charset="-128"/>
              </a:rPr>
              <a:t>危険</a:t>
            </a:r>
            <a:r>
              <a:rPr lang="ja-JP" altLang="en-US" sz="2400" u="sng" dirty="0" smtClean="0">
                <a:latin typeface="Times New Roman" pitchFamily="18" charset="0"/>
                <a:ea typeface="HG丸ｺﾞｼｯｸM-PRO" pitchFamily="50" charset="-128"/>
              </a:rPr>
              <a:t>ドラッグ（</a:t>
            </a:r>
            <a:r>
              <a:rPr lang="ja-JP" altLang="ja-JP" sz="2400" u="sng" dirty="0" smtClean="0">
                <a:latin typeface="HG丸ｺﾞｼｯｸM-PRO" pitchFamily="50" charset="-128"/>
                <a:ea typeface="HG丸ｺﾞｼｯｸM-PRO" pitchFamily="50" charset="-128"/>
              </a:rPr>
              <a:t>合成</a:t>
            </a:r>
            <a:r>
              <a:rPr lang="ja-JP" altLang="en-US" sz="2400" u="sng" dirty="0" smtClean="0">
                <a:latin typeface="HG丸ｺﾞｼｯｸM-PRO" pitchFamily="50" charset="-128"/>
                <a:ea typeface="HG丸ｺﾞｼｯｸM-PRO" pitchFamily="50" charset="-128"/>
              </a:rPr>
              <a:t>カンナビノイド）</a:t>
            </a:r>
            <a:r>
              <a:rPr lang="ja-JP" altLang="ja-JP" sz="2400" u="sng" dirty="0" smtClean="0">
                <a:latin typeface="HG丸ｺﾞｼｯｸM-PRO" pitchFamily="50" charset="-128"/>
                <a:ea typeface="HG丸ｺﾞｼｯｸM-PRO" pitchFamily="50" charset="-128"/>
              </a:rPr>
              <a:t>に</a:t>
            </a:r>
            <a:r>
              <a:rPr lang="ja-JP" altLang="ja-JP" sz="2400" u="sng" dirty="0">
                <a:latin typeface="HG丸ｺﾞｼｯｸM-PRO" pitchFamily="50" charset="-128"/>
                <a:ea typeface="HG丸ｺﾞｼｯｸM-PRO" pitchFamily="50" charset="-128"/>
              </a:rPr>
              <a:t>よる</a:t>
            </a:r>
            <a:r>
              <a:rPr lang="ja-JP" altLang="en-US" sz="2400" u="sng" dirty="0">
                <a:latin typeface="HG丸ｺﾞｼｯｸM-PRO" pitchFamily="50" charset="-128"/>
                <a:ea typeface="HG丸ｺﾞｼｯｸM-PRO" pitchFamily="50" charset="-128"/>
              </a:rPr>
              <a:t>救急搬送例</a:t>
            </a:r>
            <a:r>
              <a:rPr lang="ja-JP" altLang="en-US" sz="2400" u="sng" dirty="0" smtClean="0">
                <a:latin typeface="HG丸ｺﾞｼｯｸM-PRO" pitchFamily="50" charset="-128"/>
                <a:ea typeface="HG丸ｺﾞｼｯｸM-PRO" pitchFamily="50" charset="-128"/>
              </a:rPr>
              <a:t>の</a:t>
            </a:r>
            <a:endParaRPr lang="en-US" altLang="ja-JP" sz="2400" u="sng" dirty="0" smtClean="0">
              <a:latin typeface="HG丸ｺﾞｼｯｸM-PRO" pitchFamily="50" charset="-128"/>
              <a:ea typeface="HG丸ｺﾞｼｯｸM-PRO" pitchFamily="50" charset="-128"/>
            </a:endParaRPr>
          </a:p>
          <a:p>
            <a:pPr algn="r"/>
            <a:r>
              <a:rPr lang="ja-JP" altLang="en-US" sz="2400" u="sng" dirty="0" smtClean="0">
                <a:latin typeface="HG丸ｺﾞｼｯｸM-PRO" pitchFamily="50" charset="-128"/>
                <a:ea typeface="HG丸ｺﾞｼｯｸM-PRO" pitchFamily="50" charset="-128"/>
              </a:rPr>
              <a:t>臨床的</a:t>
            </a:r>
            <a:r>
              <a:rPr lang="ja-JP" altLang="en-US" sz="2400" u="sng" dirty="0">
                <a:latin typeface="HG丸ｺﾞｼｯｸM-PRO" pitchFamily="50" charset="-128"/>
                <a:ea typeface="HG丸ｺﾞｼｯｸM-PRO" pitchFamily="50" charset="-128"/>
              </a:rPr>
              <a:t>特徴 </a:t>
            </a:r>
            <a:endParaRPr lang="en-US" altLang="ja-JP" sz="2400" u="sng" dirty="0" smtClean="0">
              <a:latin typeface="HG丸ｺﾞｼｯｸM-PRO" pitchFamily="50" charset="-128"/>
              <a:ea typeface="HG丸ｺﾞｼｯｸM-PRO" pitchFamily="50" charset="-128"/>
            </a:endParaRPr>
          </a:p>
          <a:p>
            <a:endParaRPr lang="en-US" altLang="ja-JP" sz="2400" u="sng" dirty="0" smtClean="0">
              <a:latin typeface="HG丸ｺﾞｼｯｸM-PRO" pitchFamily="50" charset="-128"/>
              <a:ea typeface="HG丸ｺﾞｼｯｸM-PRO" pitchFamily="50" charset="-128"/>
            </a:endParaRPr>
          </a:p>
          <a:p>
            <a:r>
              <a:rPr lang="en-US" altLang="ja-JP" sz="2400" dirty="0" smtClean="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北里</a:t>
            </a:r>
            <a:r>
              <a:rPr lang="ja-JP" altLang="en-US" sz="2400" dirty="0" smtClean="0">
                <a:latin typeface="HG丸ｺﾞｼｯｸM-PRO" pitchFamily="50" charset="-128"/>
                <a:ea typeface="HG丸ｺﾞｼｯｸM-PRO" pitchFamily="50" charset="-128"/>
              </a:rPr>
              <a:t>大学医学部付属病院　</a:t>
            </a:r>
            <a:r>
              <a:rPr lang="ja-JP" altLang="en-US" sz="2400" dirty="0" smtClean="0">
                <a:latin typeface="Times New Roman" pitchFamily="18" charset="0"/>
                <a:ea typeface="HG丸ｺﾞｼｯｸM-PRO" pitchFamily="50" charset="-128"/>
              </a:rPr>
              <a:t>　　　　</a:t>
            </a:r>
            <a:r>
              <a:rPr lang="ja-JP" altLang="en-US" sz="2400" dirty="0" smtClean="0">
                <a:solidFill>
                  <a:srgbClr val="0000CC"/>
                </a:solidFill>
                <a:latin typeface="Times New Roman" pitchFamily="18" charset="0"/>
                <a:ea typeface="HG丸ｺﾞｼｯｸM-PRO" pitchFamily="50" charset="-128"/>
              </a:rPr>
              <a:t>　平成</a:t>
            </a:r>
            <a:r>
              <a:rPr lang="en-US" altLang="ja-JP" sz="2400" dirty="0" smtClean="0">
                <a:solidFill>
                  <a:srgbClr val="0000CC"/>
                </a:solidFill>
                <a:latin typeface="Times New Roman" pitchFamily="18" charset="0"/>
                <a:ea typeface="HG丸ｺﾞｼｯｸM-PRO" pitchFamily="50" charset="-128"/>
              </a:rPr>
              <a:t>23</a:t>
            </a:r>
            <a:r>
              <a:rPr lang="ja-JP" altLang="en-US" sz="2400" dirty="0" smtClean="0">
                <a:solidFill>
                  <a:srgbClr val="0000CC"/>
                </a:solidFill>
                <a:latin typeface="Times New Roman" pitchFamily="18" charset="0"/>
                <a:ea typeface="HG丸ｺﾞｼｯｸM-PRO" pitchFamily="50" charset="-128"/>
              </a:rPr>
              <a:t>年</a:t>
            </a:r>
            <a:r>
              <a:rPr lang="en-US" altLang="ja-JP" sz="2400" dirty="0" smtClean="0">
                <a:solidFill>
                  <a:srgbClr val="0000CC"/>
                </a:solidFill>
                <a:latin typeface="Times New Roman" pitchFamily="18" charset="0"/>
                <a:ea typeface="HG丸ｺﾞｼｯｸM-PRO" pitchFamily="50" charset="-128"/>
              </a:rPr>
              <a:t>1</a:t>
            </a:r>
            <a:r>
              <a:rPr lang="ja-JP" altLang="en-US" sz="2400" dirty="0" smtClean="0">
                <a:solidFill>
                  <a:srgbClr val="0000CC"/>
                </a:solidFill>
                <a:latin typeface="Times New Roman" pitchFamily="18" charset="0"/>
                <a:ea typeface="HG丸ｺﾞｼｯｸM-PRO" pitchFamily="50" charset="-128"/>
              </a:rPr>
              <a:t>月～</a:t>
            </a:r>
            <a:r>
              <a:rPr lang="en-US" altLang="ja-JP" sz="2400" dirty="0" smtClean="0">
                <a:solidFill>
                  <a:srgbClr val="0000CC"/>
                </a:solidFill>
                <a:latin typeface="Times New Roman" pitchFamily="18" charset="0"/>
                <a:ea typeface="HG丸ｺﾞｼｯｸM-PRO" pitchFamily="50" charset="-128"/>
              </a:rPr>
              <a:t>24</a:t>
            </a:r>
            <a:r>
              <a:rPr lang="ja-JP" altLang="en-US" sz="2400" dirty="0" smtClean="0">
                <a:solidFill>
                  <a:srgbClr val="0000CC"/>
                </a:solidFill>
                <a:latin typeface="Times New Roman" pitchFamily="18" charset="0"/>
                <a:ea typeface="HG丸ｺﾞｼｯｸM-PRO" pitchFamily="50" charset="-128"/>
              </a:rPr>
              <a:t>年</a:t>
            </a:r>
            <a:r>
              <a:rPr lang="en-US" altLang="ja-JP" sz="2400" dirty="0" smtClean="0">
                <a:solidFill>
                  <a:srgbClr val="0000CC"/>
                </a:solidFill>
                <a:latin typeface="Times New Roman" pitchFamily="18" charset="0"/>
                <a:ea typeface="HG丸ｺﾞｼｯｸM-PRO" pitchFamily="50" charset="-128"/>
              </a:rPr>
              <a:t>4</a:t>
            </a:r>
            <a:r>
              <a:rPr lang="ja-JP" altLang="en-US" sz="2400" dirty="0" smtClean="0">
                <a:solidFill>
                  <a:srgbClr val="0000CC"/>
                </a:solidFill>
                <a:latin typeface="Times New Roman" pitchFamily="18" charset="0"/>
                <a:ea typeface="HG丸ｺﾞｼｯｸM-PRO" pitchFamily="50" charset="-128"/>
              </a:rPr>
              <a:t>月</a:t>
            </a:r>
            <a:endParaRPr lang="en-US" altLang="ja-JP" sz="2400" dirty="0" smtClean="0">
              <a:solidFill>
                <a:srgbClr val="0000CC"/>
              </a:solidFill>
              <a:latin typeface="Times New Roman" pitchFamily="18" charset="0"/>
              <a:ea typeface="HG丸ｺﾞｼｯｸM-PRO" pitchFamily="50" charset="-128"/>
            </a:endParaRPr>
          </a:p>
          <a:p>
            <a:endParaRPr lang="en-US" altLang="ja-JP" sz="2400" b="1" dirty="0" smtClean="0">
              <a:ea typeface="HG丸ｺﾞｼｯｸM-PRO" pitchFamily="50" charset="-128"/>
            </a:endParaRPr>
          </a:p>
          <a:p>
            <a:r>
              <a:rPr lang="ja-JP" altLang="en-US" sz="2400" dirty="0" smtClean="0">
                <a:ea typeface="HG丸ｺﾞｼｯｸM-PRO" pitchFamily="50" charset="-128"/>
              </a:rPr>
              <a:t>　</a:t>
            </a:r>
            <a:r>
              <a:rPr lang="en-US" altLang="ja-JP" sz="2400" dirty="0" smtClean="0">
                <a:ea typeface="HG丸ｺﾞｼｯｸM-PRO" pitchFamily="50" charset="-128"/>
              </a:rPr>
              <a:t>12</a:t>
            </a:r>
            <a:r>
              <a:rPr lang="ja-JP" altLang="en-US" sz="2400" dirty="0" smtClean="0">
                <a:ea typeface="HG丸ｺﾞｼｯｸM-PRO" pitchFamily="50" charset="-128"/>
              </a:rPr>
              <a:t>症例：</a:t>
            </a:r>
            <a:r>
              <a:rPr lang="ja-JP" altLang="en-US" sz="2400" dirty="0" smtClean="0">
                <a:solidFill>
                  <a:srgbClr val="FF0000"/>
                </a:solidFill>
                <a:effectLst>
                  <a:outerShdw blurRad="38100" dist="38100" dir="2700000" algn="tl">
                    <a:srgbClr val="000000">
                      <a:alpha val="43137"/>
                    </a:srgbClr>
                  </a:outerShdw>
                </a:effectLst>
                <a:ea typeface="HG丸ｺﾞｼｯｸM-PRO" pitchFamily="50" charset="-128"/>
              </a:rPr>
              <a:t>意識障害（</a:t>
            </a:r>
            <a:r>
              <a:rPr lang="en-US" altLang="ja-JP" sz="2400" dirty="0" smtClean="0">
                <a:solidFill>
                  <a:srgbClr val="FF0000"/>
                </a:solidFill>
                <a:effectLst>
                  <a:outerShdw blurRad="38100" dist="38100" dir="2700000" algn="tl">
                    <a:srgbClr val="000000">
                      <a:alpha val="43137"/>
                    </a:srgbClr>
                  </a:outerShdw>
                </a:effectLst>
                <a:ea typeface="HG丸ｺﾞｼｯｸM-PRO" pitchFamily="50" charset="-128"/>
              </a:rPr>
              <a:t>7</a:t>
            </a:r>
            <a:r>
              <a:rPr lang="ja-JP" altLang="en-US" sz="2400" dirty="0" smtClean="0">
                <a:solidFill>
                  <a:srgbClr val="FF0000"/>
                </a:solidFill>
                <a:effectLst>
                  <a:outerShdw blurRad="38100" dist="38100" dir="2700000" algn="tl">
                    <a:srgbClr val="000000">
                      <a:alpha val="43137"/>
                    </a:srgbClr>
                  </a:outerShdw>
                </a:effectLst>
                <a:ea typeface="HG丸ｺﾞｼｯｸM-PRO" pitchFamily="50" charset="-128"/>
              </a:rPr>
              <a:t>）</a:t>
            </a:r>
            <a:endParaRPr lang="en-US" altLang="ja-JP" sz="2400" dirty="0">
              <a:solidFill>
                <a:srgbClr val="FF0000"/>
              </a:solidFill>
              <a:effectLst>
                <a:outerShdw blurRad="38100" dist="38100" dir="2700000" algn="tl">
                  <a:srgbClr val="000000">
                    <a:alpha val="43137"/>
                  </a:srgbClr>
                </a:outerShdw>
              </a:effectLst>
              <a:ea typeface="HG丸ｺﾞｼｯｸM-PRO" pitchFamily="50" charset="-128"/>
            </a:endParaRPr>
          </a:p>
          <a:p>
            <a:endParaRPr lang="en-US" altLang="ja-JP" dirty="0">
              <a:ea typeface="HG丸ｺﾞｼｯｸM-PRO" pitchFamily="50" charset="-128"/>
            </a:endParaRPr>
          </a:p>
          <a:p>
            <a:r>
              <a:rPr lang="ja-JP" altLang="en-US" sz="2400" dirty="0" smtClean="0">
                <a:ea typeface="HG丸ｺﾞｼｯｸM-PRO" pitchFamily="50" charset="-128"/>
              </a:rPr>
              <a:t>　       交感神経</a:t>
            </a:r>
            <a:r>
              <a:rPr lang="ja-JP" altLang="en-US" sz="2400" dirty="0">
                <a:ea typeface="HG丸ｺﾞｼｯｸM-PRO" pitchFamily="50" charset="-128"/>
              </a:rPr>
              <a:t>亢進症状（散瞳</a:t>
            </a:r>
            <a:r>
              <a:rPr lang="en-US" altLang="ja-JP" sz="2400" dirty="0">
                <a:ea typeface="HG丸ｺﾞｼｯｸM-PRO" pitchFamily="50" charset="-128"/>
              </a:rPr>
              <a:t>7, </a:t>
            </a:r>
            <a:r>
              <a:rPr lang="ja-JP" altLang="en-US" sz="2400" dirty="0" smtClean="0">
                <a:ea typeface="HG丸ｺﾞｼｯｸM-PRO" pitchFamily="50" charset="-128"/>
              </a:rPr>
              <a:t>高血圧</a:t>
            </a:r>
            <a:r>
              <a:rPr lang="en-US" altLang="ja-JP" sz="2400" dirty="0">
                <a:ea typeface="HG丸ｺﾞｼｯｸM-PRO" pitchFamily="50" charset="-128"/>
              </a:rPr>
              <a:t>2,</a:t>
            </a:r>
            <a:r>
              <a:rPr lang="ja-JP" altLang="en-US" sz="2400" dirty="0">
                <a:ea typeface="HG丸ｺﾞｼｯｸM-PRO" pitchFamily="50" charset="-128"/>
              </a:rPr>
              <a:t>頻脈</a:t>
            </a:r>
            <a:r>
              <a:rPr lang="en-US" altLang="ja-JP" sz="2400" dirty="0">
                <a:ea typeface="HG丸ｺﾞｼｯｸM-PRO" pitchFamily="50" charset="-128"/>
              </a:rPr>
              <a:t>5,</a:t>
            </a:r>
            <a:r>
              <a:rPr lang="ja-JP" altLang="en-US" sz="2400" dirty="0">
                <a:ea typeface="HG丸ｺﾞｼｯｸM-PRO" pitchFamily="50" charset="-128"/>
              </a:rPr>
              <a:t>頻呼吸</a:t>
            </a:r>
            <a:r>
              <a:rPr lang="en-US" altLang="ja-JP" sz="2400" dirty="0">
                <a:ea typeface="HG丸ｺﾞｼｯｸM-PRO" pitchFamily="50" charset="-128"/>
              </a:rPr>
              <a:t>3</a:t>
            </a:r>
            <a:r>
              <a:rPr lang="ja-JP" altLang="en-US" sz="2400" dirty="0">
                <a:ea typeface="HG丸ｺﾞｼｯｸM-PRO" pitchFamily="50" charset="-128"/>
              </a:rPr>
              <a:t>）</a:t>
            </a:r>
            <a:endParaRPr lang="en-US" altLang="ja-JP" sz="2400" dirty="0">
              <a:ea typeface="HG丸ｺﾞｼｯｸM-PRO" pitchFamily="50" charset="-128"/>
            </a:endParaRPr>
          </a:p>
          <a:p>
            <a:endParaRPr lang="en-US" altLang="ja-JP" dirty="0">
              <a:ea typeface="HG丸ｺﾞｼｯｸM-PRO" pitchFamily="50" charset="-128"/>
            </a:endParaRPr>
          </a:p>
          <a:p>
            <a:r>
              <a:rPr lang="ja-JP" altLang="en-US" sz="2400" dirty="0" smtClean="0">
                <a:ea typeface="HG丸ｺﾞｼｯｸM-PRO" pitchFamily="50" charset="-128"/>
              </a:rPr>
              <a:t>       　交感神経</a:t>
            </a:r>
            <a:r>
              <a:rPr lang="ja-JP" altLang="en-US" sz="2400" dirty="0">
                <a:ea typeface="HG丸ｺﾞｼｯｸM-PRO" pitchFamily="50" charset="-128"/>
              </a:rPr>
              <a:t>症状（痙攣</a:t>
            </a:r>
            <a:r>
              <a:rPr lang="en-US" altLang="ja-JP" sz="2400" dirty="0">
                <a:ea typeface="HG丸ｺﾞｼｯｸM-PRO" pitchFamily="50" charset="-128"/>
              </a:rPr>
              <a:t>1</a:t>
            </a:r>
            <a:r>
              <a:rPr lang="en-US" altLang="ja-JP" sz="2400" dirty="0" smtClean="0">
                <a:ea typeface="HG丸ｺﾞｼｯｸM-PRO" pitchFamily="50" charset="-128"/>
              </a:rPr>
              <a:t>, </a:t>
            </a:r>
            <a:r>
              <a:rPr lang="ja-JP" altLang="en-US" sz="2400" dirty="0" smtClean="0">
                <a:solidFill>
                  <a:srgbClr val="FF0000"/>
                </a:solidFill>
                <a:effectLst>
                  <a:outerShdw blurRad="38100" dist="38100" dir="2700000" algn="tl">
                    <a:srgbClr val="000000">
                      <a:alpha val="43137"/>
                    </a:srgbClr>
                  </a:outerShdw>
                </a:effectLst>
                <a:ea typeface="HG丸ｺﾞｼｯｸM-PRO" pitchFamily="50" charset="-128"/>
              </a:rPr>
              <a:t>幻覚</a:t>
            </a:r>
            <a:r>
              <a:rPr lang="ja-JP" altLang="en-US" sz="2400" dirty="0">
                <a:solidFill>
                  <a:srgbClr val="FF0000"/>
                </a:solidFill>
                <a:effectLst>
                  <a:outerShdw blurRad="38100" dist="38100" dir="2700000" algn="tl">
                    <a:srgbClr val="000000">
                      <a:alpha val="43137"/>
                    </a:srgbClr>
                  </a:outerShdw>
                </a:effectLst>
                <a:ea typeface="HG丸ｺﾞｼｯｸM-PRO" pitchFamily="50" charset="-128"/>
              </a:rPr>
              <a:t>妄想</a:t>
            </a:r>
            <a:r>
              <a:rPr lang="en-US" altLang="ja-JP" sz="2400" dirty="0">
                <a:solidFill>
                  <a:srgbClr val="FF0000"/>
                </a:solidFill>
                <a:effectLst>
                  <a:outerShdw blurRad="38100" dist="38100" dir="2700000" algn="tl">
                    <a:srgbClr val="000000">
                      <a:alpha val="43137"/>
                    </a:srgbClr>
                  </a:outerShdw>
                </a:effectLst>
                <a:ea typeface="HG丸ｺﾞｼｯｸM-PRO" pitchFamily="50" charset="-128"/>
              </a:rPr>
              <a:t>4</a:t>
            </a:r>
            <a:r>
              <a:rPr lang="en-US" altLang="ja-JP" sz="2400" dirty="0" smtClean="0">
                <a:ea typeface="HG丸ｺﾞｼｯｸM-PRO" pitchFamily="50" charset="-128"/>
              </a:rPr>
              <a:t>, </a:t>
            </a:r>
          </a:p>
          <a:p>
            <a:r>
              <a:rPr lang="ja-JP" altLang="en-US" sz="2400" dirty="0" smtClean="0">
                <a:ea typeface="HG丸ｺﾞｼｯｸM-PRO" pitchFamily="50" charset="-128"/>
              </a:rPr>
              <a:t>                                           顔面ミオクロームス</a:t>
            </a:r>
            <a:r>
              <a:rPr lang="en-US" altLang="ja-JP" sz="2400" dirty="0">
                <a:ea typeface="HG丸ｺﾞｼｯｸM-PRO" pitchFamily="50" charset="-128"/>
              </a:rPr>
              <a:t>1</a:t>
            </a:r>
            <a:r>
              <a:rPr lang="en-US" altLang="ja-JP" sz="2400" dirty="0" smtClean="0">
                <a:ea typeface="HG丸ｺﾞｼｯｸM-PRO" pitchFamily="50" charset="-128"/>
              </a:rPr>
              <a:t>, </a:t>
            </a:r>
            <a:r>
              <a:rPr lang="ja-JP" altLang="en-US" sz="2400" dirty="0" smtClean="0">
                <a:ea typeface="HG丸ｺﾞｼｯｸM-PRO" pitchFamily="50" charset="-128"/>
              </a:rPr>
              <a:t>多動</a:t>
            </a:r>
            <a:r>
              <a:rPr lang="ja-JP" altLang="en-US" sz="2400" dirty="0">
                <a:ea typeface="HG丸ｺﾞｼｯｸM-PRO" pitchFamily="50" charset="-128"/>
              </a:rPr>
              <a:t>・</a:t>
            </a:r>
            <a:r>
              <a:rPr lang="ja-JP" altLang="en-US" sz="2400" dirty="0">
                <a:solidFill>
                  <a:srgbClr val="FF0000"/>
                </a:solidFill>
                <a:ea typeface="HG丸ｺﾞｼｯｸM-PRO" pitchFamily="50" charset="-128"/>
              </a:rPr>
              <a:t>異常行動</a:t>
            </a:r>
            <a:r>
              <a:rPr lang="en-US" altLang="ja-JP" sz="2400" dirty="0">
                <a:solidFill>
                  <a:srgbClr val="FF0000"/>
                </a:solidFill>
                <a:ea typeface="HG丸ｺﾞｼｯｸM-PRO" pitchFamily="50" charset="-128"/>
              </a:rPr>
              <a:t>3</a:t>
            </a:r>
            <a:r>
              <a:rPr lang="ja-JP" altLang="en-US" sz="2400" dirty="0">
                <a:ea typeface="HG丸ｺﾞｼｯｸM-PRO" pitchFamily="50" charset="-128"/>
              </a:rPr>
              <a:t>）</a:t>
            </a:r>
          </a:p>
        </p:txBody>
      </p:sp>
      <p:sp>
        <p:nvSpPr>
          <p:cNvPr id="74790" name="Rectangle 38"/>
          <p:cNvSpPr>
            <a:spLocks noChangeArrowheads="1"/>
          </p:cNvSpPr>
          <p:nvPr/>
        </p:nvSpPr>
        <p:spPr bwMode="auto">
          <a:xfrm>
            <a:off x="107950" y="260648"/>
            <a:ext cx="4104010" cy="1240208"/>
          </a:xfrm>
          <a:prstGeom prst="rect">
            <a:avLst/>
          </a:prstGeom>
          <a:noFill/>
          <a:ln w="28575">
            <a:noFill/>
            <a:miter lim="800000"/>
            <a:headEnd/>
            <a:tailEnd/>
          </a:ln>
        </p:spPr>
        <p:txBody>
          <a:bodyPr wrap="none" anchor="ctr"/>
          <a:lstStyle/>
          <a:p>
            <a:endParaRPr lang="ja-JP" altLang="en-US"/>
          </a:p>
        </p:txBody>
      </p:sp>
      <p:sp>
        <p:nvSpPr>
          <p:cNvPr id="37" name="正方形/長方形 36"/>
          <p:cNvSpPr/>
          <p:nvPr/>
        </p:nvSpPr>
        <p:spPr>
          <a:xfrm>
            <a:off x="415414" y="2032661"/>
            <a:ext cx="8477066" cy="30509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415414" y="5183500"/>
            <a:ext cx="7724956" cy="1138773"/>
          </a:xfrm>
          <a:prstGeom prst="rect">
            <a:avLst/>
          </a:prstGeom>
          <a:noFill/>
        </p:spPr>
        <p:txBody>
          <a:bodyPr wrap="square" rtlCol="0">
            <a:spAutoFit/>
          </a:bodyPr>
          <a:lstStyle/>
          <a:p>
            <a:pPr algn="ctr"/>
            <a:r>
              <a:rPr kumimoji="1" lang="ja-JP" altLang="en-US" sz="2400" dirty="0" smtClean="0">
                <a:solidFill>
                  <a:srgbClr val="0000FF"/>
                </a:solidFill>
                <a:effectLst>
                  <a:outerShdw blurRad="38100" dist="38100" dir="2700000" algn="tl">
                    <a:srgbClr val="000000">
                      <a:alpha val="43137"/>
                    </a:srgbClr>
                  </a:outerShdw>
                </a:effectLst>
                <a:latin typeface="HG丸ｺﾞｼｯｸM-PRO" pitchFamily="50" charset="-128"/>
                <a:ea typeface="HG丸ｺﾞｼｯｸM-PRO" pitchFamily="50" charset="-128"/>
              </a:rPr>
              <a:t>⇒　＜我が国での救急救命部門での事例は少ない＞</a:t>
            </a:r>
            <a:endParaRPr kumimoji="1" lang="en-US" altLang="ja-JP" sz="2400" dirty="0" smtClean="0">
              <a:solidFill>
                <a:srgbClr val="0000FF"/>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lgn="ctr"/>
            <a:endParaRPr kumimoji="1" lang="en-US" altLang="ja-JP" sz="1200" dirty="0" smtClean="0">
              <a:solidFill>
                <a:srgbClr val="0000FF"/>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lgn="r"/>
            <a:r>
              <a:rPr lang="ja-JP" altLang="en-US" sz="2400" dirty="0" smtClean="0">
                <a:solidFill>
                  <a:srgbClr val="0000FF"/>
                </a:solidFill>
                <a:effectLst>
                  <a:outerShdw blurRad="38100" dist="38100" dir="2700000" algn="tl">
                    <a:srgbClr val="000000">
                      <a:alpha val="43137"/>
                    </a:srgbClr>
                  </a:outerShdw>
                </a:effectLst>
                <a:latin typeface="HG丸ｺﾞｼｯｸM-PRO" pitchFamily="50" charset="-128"/>
                <a:ea typeface="HG丸ｺﾞｼｯｸM-PRO" pitchFamily="50" charset="-128"/>
              </a:rPr>
              <a:t>⇒　</a:t>
            </a:r>
            <a:r>
              <a:rPr kumimoji="1" lang="ja-JP" altLang="en-US" sz="3200" dirty="0" smtClean="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米国での事例</a:t>
            </a:r>
            <a:r>
              <a:rPr kumimoji="1" lang="ja-JP" altLang="en-US" sz="2400" dirty="0" smtClean="0">
                <a:solidFill>
                  <a:srgbClr val="0000FF"/>
                </a:solidFill>
                <a:effectLst>
                  <a:outerShdw blurRad="38100" dist="38100" dir="2700000" algn="tl">
                    <a:srgbClr val="000000">
                      <a:alpha val="43137"/>
                    </a:srgbClr>
                  </a:outerShdw>
                </a:effectLst>
                <a:latin typeface="HG丸ｺﾞｼｯｸM-PRO" pitchFamily="50" charset="-128"/>
                <a:ea typeface="HG丸ｺﾞｼｯｸM-PRO" pitchFamily="50" charset="-128"/>
              </a:rPr>
              <a:t>を探す</a:t>
            </a:r>
            <a:endParaRPr kumimoji="1" lang="ja-JP" altLang="en-US" sz="2400" dirty="0">
              <a:solidFill>
                <a:srgbClr val="0000FF"/>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8" name="テキスト ボックス 7"/>
          <p:cNvSpPr txBox="1"/>
          <p:nvPr/>
        </p:nvSpPr>
        <p:spPr>
          <a:xfrm>
            <a:off x="389797" y="217104"/>
            <a:ext cx="6947174" cy="646331"/>
          </a:xfrm>
          <a:prstGeom prst="rect">
            <a:avLst/>
          </a:prstGeom>
          <a:solidFill>
            <a:srgbClr val="FFCCFF"/>
          </a:solidFill>
          <a:ln w="38100">
            <a:solidFill>
              <a:srgbClr val="000099"/>
            </a:solidFill>
          </a:ln>
        </p:spPr>
        <p:txBody>
          <a:bodyPr wrap="square" rtlCol="0">
            <a:spAutoFit/>
          </a:bodyPr>
          <a:lstStyle/>
          <a:p>
            <a:pPr algn="ctr"/>
            <a:r>
              <a:rPr lang="ja-JP" altLang="en-US" sz="3600" dirty="0" smtClean="0">
                <a:latin typeface="Times New Roman" pitchFamily="18" charset="0"/>
                <a:ea typeface="HG丸ｺﾞｼｯｸM-PRO" pitchFamily="50" charset="-128"/>
              </a:rPr>
              <a:t>危険ドラッグを服用すると・・</a:t>
            </a:r>
            <a:endParaRPr lang="ja-JP" altLang="en-US" sz="3600" dirty="0">
              <a:latin typeface="Times New Roman" pitchFamily="18" charset="0"/>
              <a:ea typeface="HG丸ｺﾞｼｯｸM-PRO" pitchFamily="50" charset="-128"/>
            </a:endParaRPr>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20</a:t>
            </a:fld>
            <a:endParaRPr kumimoji="1" lang="ja-JP" altLang="en-US"/>
          </a:p>
        </p:txBody>
      </p:sp>
    </p:spTree>
    <p:extLst>
      <p:ext uri="{BB962C8B-B14F-4D97-AF65-F5344CB8AC3E}">
        <p14:creationId xmlns:p14="http://schemas.microsoft.com/office/powerpoint/2010/main" val="2444591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789"/>
                                        </p:tgtEl>
                                        <p:attrNameLst>
                                          <p:attrName>style.visibility</p:attrName>
                                        </p:attrNameLst>
                                      </p:cBhvr>
                                      <p:to>
                                        <p:strVal val="visible"/>
                                      </p:to>
                                    </p:set>
                                    <p:animEffect transition="in" filter="circle(in)">
                                      <p:cBhvr>
                                        <p:cTn id="7" dur="2000"/>
                                        <p:tgtEl>
                                          <p:spTgt spid="7478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89" grpId="0"/>
      <p:bldP spid="37"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テキスト ボックス 3"/>
          <p:cNvSpPr txBox="1">
            <a:spLocks noChangeArrowheads="1"/>
          </p:cNvSpPr>
          <p:nvPr/>
        </p:nvSpPr>
        <p:spPr bwMode="auto">
          <a:xfrm>
            <a:off x="4685674" y="2082561"/>
            <a:ext cx="4104456" cy="954107"/>
          </a:xfrm>
          <a:prstGeom prst="rect">
            <a:avLst/>
          </a:prstGeom>
          <a:noFill/>
          <a:ln w="9525">
            <a:noFill/>
            <a:miter lim="800000"/>
            <a:headEnd/>
            <a:tailEnd/>
          </a:ln>
        </p:spPr>
        <p:txBody>
          <a:bodyPr wrap="square">
            <a:spAutoFit/>
          </a:bodyPr>
          <a:lstStyle/>
          <a:p>
            <a:pPr algn="ctr"/>
            <a:r>
              <a:rPr lang="ja-JP" altLang="en-US" sz="2800" u="sng" dirty="0" smtClean="0">
                <a:solidFill>
                  <a:prstClr val="black"/>
                </a:solidFill>
                <a:latin typeface="HG丸ｺﾞｼｯｸM-PRO" pitchFamily="50" charset="-128"/>
                <a:ea typeface="HG丸ｺﾞｼｯｸM-PRO" pitchFamily="50" charset="-128"/>
              </a:rPr>
              <a:t>米国中毒センター</a:t>
            </a:r>
            <a:endParaRPr lang="en-US" altLang="ja-JP" sz="2800" u="sng" dirty="0" smtClean="0">
              <a:solidFill>
                <a:prstClr val="black"/>
              </a:solidFill>
              <a:latin typeface="HG丸ｺﾞｼｯｸM-PRO" pitchFamily="50" charset="-128"/>
              <a:ea typeface="HG丸ｺﾞｼｯｸM-PRO" pitchFamily="50" charset="-128"/>
            </a:endParaRPr>
          </a:p>
          <a:p>
            <a:pPr algn="ctr"/>
            <a:r>
              <a:rPr lang="ja-JP" altLang="en-US" sz="2800" u="sng" dirty="0" smtClean="0">
                <a:solidFill>
                  <a:prstClr val="black"/>
                </a:solidFill>
                <a:latin typeface="HG丸ｺﾞｼｯｸM-PRO" pitchFamily="50" charset="-128"/>
                <a:ea typeface="HG丸ｺﾞｼｯｸM-PRO" pitchFamily="50" charset="-128"/>
              </a:rPr>
              <a:t>からの</a:t>
            </a:r>
            <a:r>
              <a:rPr lang="ja-JP" altLang="ja-JP" sz="2800" u="sng" dirty="0" smtClean="0">
                <a:solidFill>
                  <a:prstClr val="black"/>
                </a:solidFill>
                <a:latin typeface="HG丸ｺﾞｼｯｸM-PRO" pitchFamily="50" charset="-128"/>
                <a:ea typeface="HG丸ｺﾞｼｯｸM-PRO" pitchFamily="50" charset="-128"/>
              </a:rPr>
              <a:t>情報</a:t>
            </a:r>
            <a:endParaRPr lang="ja-JP" altLang="en-US" sz="2800" u="sng" dirty="0">
              <a:solidFill>
                <a:prstClr val="black"/>
              </a:solidFill>
              <a:latin typeface="HG丸ｺﾞｼｯｸM-PRO" pitchFamily="50" charset="-128"/>
              <a:ea typeface="HG丸ｺﾞｼｯｸM-PRO" pitchFamily="50" charset="-128"/>
            </a:endParaRPr>
          </a:p>
        </p:txBody>
      </p:sp>
      <p:sp>
        <p:nvSpPr>
          <p:cNvPr id="74756" name="テキスト ボックス 4"/>
          <p:cNvSpPr txBox="1">
            <a:spLocks noChangeArrowheads="1"/>
          </p:cNvSpPr>
          <p:nvPr/>
        </p:nvSpPr>
        <p:spPr bwMode="auto">
          <a:xfrm>
            <a:off x="4649813" y="1144699"/>
            <a:ext cx="3928054" cy="954107"/>
          </a:xfrm>
          <a:prstGeom prst="rect">
            <a:avLst/>
          </a:prstGeom>
          <a:noFill/>
          <a:ln w="9525">
            <a:noFill/>
            <a:miter lim="800000"/>
            <a:headEnd/>
            <a:tailEnd/>
          </a:ln>
        </p:spPr>
        <p:txBody>
          <a:bodyPr wrap="square">
            <a:spAutoFit/>
          </a:bodyPr>
          <a:lstStyle/>
          <a:p>
            <a:r>
              <a:rPr lang="ja-JP" altLang="en-US" sz="2800" dirty="0" smtClean="0">
                <a:solidFill>
                  <a:srgbClr val="0000CC"/>
                </a:solidFill>
                <a:latin typeface="HG丸ｺﾞｼｯｸM-PRO" pitchFamily="50" charset="-128"/>
                <a:ea typeface="HG丸ｺﾞｼｯｸM-PRO" pitchFamily="50" charset="-128"/>
              </a:rPr>
              <a:t>平成</a:t>
            </a:r>
            <a:r>
              <a:rPr lang="en-US" altLang="ja-JP" sz="2800" dirty="0" smtClean="0">
                <a:solidFill>
                  <a:srgbClr val="0000CC"/>
                </a:solidFill>
                <a:latin typeface="HG丸ｺﾞｼｯｸM-PRO" pitchFamily="50" charset="-128"/>
                <a:ea typeface="HG丸ｺﾞｼｯｸM-PRO" pitchFamily="50" charset="-128"/>
              </a:rPr>
              <a:t>22</a:t>
            </a:r>
            <a:r>
              <a:rPr lang="ja-JP" altLang="en-US" sz="2800" dirty="0" smtClean="0">
                <a:solidFill>
                  <a:srgbClr val="0000CC"/>
                </a:solidFill>
                <a:latin typeface="HG丸ｺﾞｼｯｸM-PRO" pitchFamily="50" charset="-128"/>
                <a:ea typeface="HG丸ｺﾞｼｯｸM-PRO" pitchFamily="50" charset="-128"/>
              </a:rPr>
              <a:t>年</a:t>
            </a:r>
            <a:endParaRPr lang="en-US" altLang="ja-JP" sz="2800" dirty="0" smtClean="0">
              <a:solidFill>
                <a:srgbClr val="0000CC"/>
              </a:solidFill>
              <a:latin typeface="HG丸ｺﾞｼｯｸM-PRO" pitchFamily="50" charset="-128"/>
              <a:ea typeface="HG丸ｺﾞｼｯｸM-PRO" pitchFamily="50" charset="-128"/>
            </a:endParaRPr>
          </a:p>
          <a:p>
            <a:pPr algn="ctr"/>
            <a:r>
              <a:rPr lang="en-US" altLang="ja-JP" sz="2800" dirty="0" smtClean="0">
                <a:solidFill>
                  <a:srgbClr val="0000CC"/>
                </a:solidFill>
                <a:latin typeface="HG丸ｺﾞｼｯｸM-PRO" pitchFamily="50" charset="-128"/>
                <a:ea typeface="HG丸ｺﾞｼｯｸM-PRO" pitchFamily="50" charset="-128"/>
              </a:rPr>
              <a:t>1,353</a:t>
            </a:r>
            <a:r>
              <a:rPr lang="ja-JP" altLang="en-US" sz="2800" dirty="0" smtClean="0">
                <a:solidFill>
                  <a:srgbClr val="0000CC"/>
                </a:solidFill>
                <a:latin typeface="HG丸ｺﾞｼｯｸM-PRO" pitchFamily="50" charset="-128"/>
                <a:ea typeface="HG丸ｺﾞｼｯｸM-PRO" pitchFamily="50" charset="-128"/>
              </a:rPr>
              <a:t>名の中毒</a:t>
            </a:r>
            <a:r>
              <a:rPr lang="ja-JP" altLang="en-US" sz="2800" dirty="0">
                <a:solidFill>
                  <a:srgbClr val="0000CC"/>
                </a:solidFill>
                <a:latin typeface="HG丸ｺﾞｼｯｸM-PRO" pitchFamily="50" charset="-128"/>
                <a:ea typeface="HG丸ｺﾞｼｯｸM-PRO" pitchFamily="50" charset="-128"/>
              </a:rPr>
              <a:t>症状</a:t>
            </a:r>
          </a:p>
        </p:txBody>
      </p:sp>
      <p:graphicFrame>
        <p:nvGraphicFramePr>
          <p:cNvPr id="26665" name="Group 41"/>
          <p:cNvGraphicFramePr>
            <a:graphicFrameLocks noGrp="1"/>
          </p:cNvGraphicFramePr>
          <p:nvPr>
            <p:extLst>
              <p:ext uri="{D42A27DB-BD31-4B8C-83A1-F6EECF244321}">
                <p14:modId xmlns:p14="http://schemas.microsoft.com/office/powerpoint/2010/main" val="4238975687"/>
              </p:ext>
            </p:extLst>
          </p:nvPr>
        </p:nvGraphicFramePr>
        <p:xfrm>
          <a:off x="827584" y="1268760"/>
          <a:ext cx="3383930" cy="5040313"/>
        </p:xfrm>
        <a:graphic>
          <a:graphicData uri="http://schemas.openxmlformats.org/drawingml/2006/table">
            <a:tbl>
              <a:tblPr/>
              <a:tblGrid>
                <a:gridCol w="1800200"/>
                <a:gridCol w="1583730"/>
              </a:tblGrid>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HG丸ｺﾞｼｯｸM-PRO" pitchFamily="50" charset="-128"/>
                          <a:ea typeface="HG丸ｺﾞｼｯｸM-PRO" pitchFamily="50" charset="-128"/>
                        </a:rPr>
                        <a:t>頻脈</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丸ｺﾞｼｯｸM-PRO" pitchFamily="50" charset="-128"/>
                          <a:ea typeface="HG丸ｺﾞｼｯｸM-PRO" pitchFamily="50" charset="-128"/>
                        </a:rPr>
                        <a:t>40.0</a:t>
                      </a:r>
                      <a:r>
                        <a:rPr kumimoji="1" lang="ja-JP" altLang="en-US" sz="24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p>
                  </a:txBody>
                  <a:tcPr anchor="ctr" horzOverflow="overflow">
                    <a:lnL>
                      <a:noFill/>
                    </a:lnL>
                    <a:lnR>
                      <a:noFill/>
                    </a:lnR>
                    <a:lnT>
                      <a:noFill/>
                    </a:lnT>
                    <a:lnB>
                      <a:noFill/>
                    </a:lnB>
                    <a:lnTlToBr>
                      <a:noFill/>
                    </a:lnTlToBr>
                    <a:lnBlToTr>
                      <a:noFill/>
                    </a:lnBlToTr>
                    <a:noFill/>
                  </a:tcPr>
                </a:tc>
              </a:tr>
              <a:tr h="925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興奮・</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易刺激性</a:t>
                      </a: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23.4%</a:t>
                      </a:r>
                    </a:p>
                  </a:txBody>
                  <a:tcPr anchor="ctr" horzOverflow="overflow">
                    <a:lnL>
                      <a:noFill/>
                    </a:lnL>
                    <a:lnR>
                      <a:noFill/>
                    </a:lnR>
                    <a:lnT>
                      <a:noFill/>
                    </a:lnT>
                    <a:lnB>
                      <a:noFill/>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HG丸ｺﾞｼｯｸM-PRO" pitchFamily="50" charset="-128"/>
                          <a:ea typeface="HG丸ｺﾞｼｯｸM-PRO" pitchFamily="50" charset="-128"/>
                        </a:rPr>
                        <a:t>嘔吐</a:t>
                      </a: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HG丸ｺﾞｼｯｸM-PRO" pitchFamily="50" charset="-128"/>
                          <a:ea typeface="HG丸ｺﾞｼｯｸM-PRO" pitchFamily="50" charset="-128"/>
                        </a:rPr>
                        <a:t>15.3%</a:t>
                      </a:r>
                    </a:p>
                  </a:txBody>
                  <a:tcPr anchor="ctr" horzOverflow="overflow">
                    <a:lnL>
                      <a:noFill/>
                    </a:lnL>
                    <a:lnR>
                      <a:noFill/>
                    </a:lnR>
                    <a:lnT>
                      <a:noFill/>
                    </a:lnT>
                    <a:lnB>
                      <a:noFill/>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精神錯乱</a:t>
                      </a: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12.0</a:t>
                      </a:r>
                      <a:r>
                        <a:rPr kumimoji="1" lang="ja-JP" altLang="en-US"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p>
                  </a:txBody>
                  <a:tcPr anchor="ctr" horzOverflow="overflow">
                    <a:lnL>
                      <a:noFill/>
                    </a:lnL>
                    <a:lnR>
                      <a:noFill/>
                    </a:lnR>
                    <a:lnT>
                      <a:noFill/>
                    </a:lnT>
                    <a:lnB>
                      <a:noFill/>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HG丸ｺﾞｼｯｸM-PRO" pitchFamily="50" charset="-128"/>
                          <a:ea typeface="HG丸ｺﾞｼｯｸM-PRO" pitchFamily="50" charset="-128"/>
                        </a:rPr>
                        <a:t>悪心</a:t>
                      </a: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丸ｺﾞｼｯｸM-PRO" pitchFamily="50" charset="-128"/>
                          <a:ea typeface="HG丸ｺﾞｼｯｸM-PRO" pitchFamily="50" charset="-128"/>
                        </a:rPr>
                        <a:t>10.0%</a:t>
                      </a:r>
                    </a:p>
                  </a:txBody>
                  <a:tcPr anchor="ctr" horzOverflow="overflow">
                    <a:lnL>
                      <a:noFill/>
                    </a:lnL>
                    <a:lnR>
                      <a:noFill/>
                    </a:lnR>
                    <a:lnT>
                      <a:noFill/>
                    </a:lnT>
                    <a:lnB>
                      <a:noFill/>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幻覚・妄想</a:t>
                      </a: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9.4%</a:t>
                      </a:r>
                    </a:p>
                  </a:txBody>
                  <a:tcPr anchor="ctr" horzOverflow="overflow">
                    <a:lnL>
                      <a:noFill/>
                    </a:lnL>
                    <a:lnR>
                      <a:noFill/>
                    </a:lnR>
                    <a:lnT>
                      <a:noFill/>
                    </a:lnT>
                    <a:lnB>
                      <a:noFill/>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HG丸ｺﾞｼｯｸM-PRO" pitchFamily="50" charset="-128"/>
                          <a:ea typeface="HG丸ｺﾞｼｯｸM-PRO" pitchFamily="50" charset="-128"/>
                        </a:rPr>
                        <a:t>高血圧</a:t>
                      </a: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HG丸ｺﾞｼｯｸM-PRO" pitchFamily="50" charset="-128"/>
                          <a:ea typeface="HG丸ｺﾞｼｯｸM-PRO" pitchFamily="50" charset="-128"/>
                        </a:rPr>
                        <a:t>8.1%</a:t>
                      </a:r>
                    </a:p>
                  </a:txBody>
                  <a:tcPr anchor="ctr" horzOverflow="overflow">
                    <a:lnL>
                      <a:noFill/>
                    </a:lnL>
                    <a:lnR>
                      <a:noFill/>
                    </a:lnR>
                    <a:lnT>
                      <a:noFill/>
                    </a:lnT>
                    <a:lnB>
                      <a:noFill/>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HG丸ｺﾞｼｯｸM-PRO" pitchFamily="50" charset="-128"/>
                          <a:ea typeface="HG丸ｺﾞｼｯｸM-PRO" pitchFamily="50" charset="-128"/>
                        </a:rPr>
                        <a:t>めまい</a:t>
                      </a: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HG丸ｺﾞｼｯｸM-PRO" pitchFamily="50" charset="-128"/>
                          <a:ea typeface="HG丸ｺﾞｼｯｸM-PRO" pitchFamily="50" charset="-128"/>
                        </a:rPr>
                        <a:t>7.3%</a:t>
                      </a:r>
                    </a:p>
                  </a:txBody>
                  <a:tcPr anchor="ctr" horzOverflow="overflow">
                    <a:lnL>
                      <a:noFill/>
                    </a:lnL>
                    <a:lnR>
                      <a:noFill/>
                    </a:lnR>
                    <a:lnT>
                      <a:noFill/>
                    </a:lnT>
                    <a:lnB>
                      <a:noFill/>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HG丸ｺﾞｼｯｸM-PRO" pitchFamily="50" charset="-128"/>
                          <a:ea typeface="HG丸ｺﾞｼｯｸM-PRO" pitchFamily="50" charset="-128"/>
                        </a:rPr>
                        <a:t>胸痛</a:t>
                      </a:r>
                    </a:p>
                  </a:txBody>
                  <a:tcPr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丸ｺﾞｼｯｸM-PRO" pitchFamily="50" charset="-128"/>
                          <a:ea typeface="HG丸ｺﾞｼｯｸM-PRO" pitchFamily="50" charset="-128"/>
                        </a:rPr>
                        <a:t>4.7%</a:t>
                      </a:r>
                    </a:p>
                  </a:txBody>
                  <a:tcPr anchor="ctr" horzOverflow="overflow">
                    <a:lnL>
                      <a:noFill/>
                    </a:lnL>
                    <a:lnR>
                      <a:noFill/>
                    </a:lnR>
                    <a:lnT>
                      <a:noFill/>
                    </a:lnT>
                    <a:lnB>
                      <a:noFill/>
                    </a:lnB>
                    <a:lnTlToBr>
                      <a:noFill/>
                    </a:lnTlToBr>
                    <a:lnBlToTr>
                      <a:noFill/>
                    </a:lnBlToTr>
                    <a:noFill/>
                  </a:tcPr>
                </a:tc>
              </a:tr>
            </a:tbl>
          </a:graphicData>
        </a:graphic>
      </p:graphicFrame>
      <p:cxnSp>
        <p:nvCxnSpPr>
          <p:cNvPr id="14" name="直線コネクタ 13"/>
          <p:cNvCxnSpPr/>
          <p:nvPr/>
        </p:nvCxnSpPr>
        <p:spPr>
          <a:xfrm>
            <a:off x="755576" y="1268760"/>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755576" y="1269008"/>
            <a:ext cx="0" cy="5040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355976" y="1268760"/>
            <a:ext cx="0" cy="5040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55576" y="1844824"/>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755576" y="2708920"/>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755576" y="3212976"/>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55576" y="3789040"/>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755576" y="4293096"/>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755576" y="4797152"/>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55576" y="5301208"/>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55576" y="5805264"/>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755576" y="6309320"/>
            <a:ext cx="36007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5005581" y="3578764"/>
            <a:ext cx="3464642" cy="2831544"/>
          </a:xfrm>
          <a:prstGeom prst="rect">
            <a:avLst/>
          </a:prstGeom>
          <a:noFill/>
          <a:ln w="38100">
            <a:solidFill>
              <a:srgbClr val="FF0000"/>
            </a:solidFill>
          </a:ln>
        </p:spPr>
        <p:txBody>
          <a:bodyPr wrap="square" rtlCol="0">
            <a:spAutoFit/>
          </a:bodyPr>
          <a:lstStyle/>
          <a:p>
            <a:pPr algn="dist">
              <a:lnSpc>
                <a:spcPct val="150000"/>
              </a:lnSpc>
              <a:spcAft>
                <a:spcPts val="1200"/>
              </a:spcAft>
            </a:pPr>
            <a:r>
              <a:rPr lang="ja-JP" altLang="en-US" sz="2800" dirty="0" smtClean="0">
                <a:solidFill>
                  <a:srgbClr val="FF0000"/>
                </a:solidFill>
                <a:latin typeface="HG丸ｺﾞｼｯｸM-PRO" pitchFamily="50" charset="-128"/>
                <a:ea typeface="HG丸ｺﾞｼｯｸM-PRO" pitchFamily="50" charset="-128"/>
              </a:rPr>
              <a:t>喫煙者の</a:t>
            </a:r>
            <a:r>
              <a:rPr lang="en-US" altLang="ja-JP" sz="2800" dirty="0" smtClean="0">
                <a:solidFill>
                  <a:srgbClr val="FF0000"/>
                </a:solidFill>
                <a:latin typeface="HG丸ｺﾞｼｯｸM-PRO" pitchFamily="50" charset="-128"/>
                <a:ea typeface="HG丸ｺﾞｼｯｸM-PRO" pitchFamily="50" charset="-128"/>
              </a:rPr>
              <a:t>44.8%</a:t>
            </a:r>
            <a:r>
              <a:rPr lang="ja-JP" altLang="en-US" sz="2800" dirty="0" smtClean="0">
                <a:solidFill>
                  <a:srgbClr val="FF0000"/>
                </a:solidFill>
                <a:latin typeface="HG丸ｺﾞｼｯｸM-PRO" pitchFamily="50" charset="-128"/>
                <a:ea typeface="HG丸ｺﾞｼｯｸM-PRO" pitchFamily="50" charset="-128"/>
              </a:rPr>
              <a:t>が異常行動を起こすと言われていたが、</a:t>
            </a:r>
            <a:endParaRPr lang="en-US" altLang="ja-JP" sz="2800" dirty="0" smtClean="0">
              <a:solidFill>
                <a:srgbClr val="FF0000"/>
              </a:solidFill>
              <a:latin typeface="HG丸ｺﾞｼｯｸM-PRO" pitchFamily="50" charset="-128"/>
              <a:ea typeface="HG丸ｺﾞｼｯｸM-PRO" pitchFamily="50" charset="-128"/>
            </a:endParaRPr>
          </a:p>
          <a:p>
            <a:pPr algn="ctr">
              <a:lnSpc>
                <a:spcPct val="150000"/>
              </a:lnSpc>
              <a:spcAft>
                <a:spcPts val="1200"/>
              </a:spcAft>
            </a:pPr>
            <a:r>
              <a:rPr lang="ja-JP" altLang="en-US" sz="2800" dirty="0" smtClean="0">
                <a:solidFill>
                  <a:srgbClr val="FF0000"/>
                </a:solidFill>
                <a:latin typeface="HG丸ｺﾞｼｯｸM-PRO" pitchFamily="50" charset="-128"/>
                <a:ea typeface="HG丸ｺﾞｼｯｸM-PRO" pitchFamily="50" charset="-128"/>
              </a:rPr>
              <a:t>現在の薬物は・・・</a:t>
            </a:r>
            <a:endParaRPr lang="ja-JP" altLang="en-US" sz="2800" dirty="0">
              <a:solidFill>
                <a:srgbClr val="FF0000"/>
              </a:solidFill>
              <a:latin typeface="HG丸ｺﾞｼｯｸM-PRO" pitchFamily="50" charset="-128"/>
              <a:ea typeface="HG丸ｺﾞｼｯｸM-PRO" pitchFamily="50" charset="-128"/>
            </a:endParaRPr>
          </a:p>
        </p:txBody>
      </p:sp>
      <p:sp>
        <p:nvSpPr>
          <p:cNvPr id="19" name="テキスト ボックス 18"/>
          <p:cNvSpPr txBox="1"/>
          <p:nvPr/>
        </p:nvSpPr>
        <p:spPr>
          <a:xfrm>
            <a:off x="389797" y="260648"/>
            <a:ext cx="8202016" cy="646331"/>
          </a:xfrm>
          <a:prstGeom prst="rect">
            <a:avLst/>
          </a:prstGeom>
          <a:solidFill>
            <a:srgbClr val="FFCCFF"/>
          </a:solidFill>
          <a:ln w="38100">
            <a:solidFill>
              <a:srgbClr val="000099"/>
            </a:solidFill>
          </a:ln>
        </p:spPr>
        <p:txBody>
          <a:bodyPr wrap="square" rtlCol="0">
            <a:spAutoFit/>
          </a:bodyPr>
          <a:lstStyle/>
          <a:p>
            <a:pPr algn="ctr"/>
            <a:r>
              <a:rPr lang="ja-JP" altLang="en-US" sz="36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合成カンナビノイド</a:t>
            </a:r>
            <a:r>
              <a:rPr lang="ja-JP" altLang="en-US" sz="3600" dirty="0" smtClean="0">
                <a:latin typeface="Times New Roman" pitchFamily="18" charset="0"/>
                <a:ea typeface="HG丸ｺﾞｼｯｸM-PRO" pitchFamily="50" charset="-128"/>
              </a:rPr>
              <a:t>を服用すると・・</a:t>
            </a:r>
            <a:endParaRPr lang="ja-JP" altLang="en-US" sz="3600" dirty="0">
              <a:latin typeface="Times New Roman" pitchFamily="18" charset="0"/>
              <a:ea typeface="HG丸ｺﾞｼｯｸM-PRO" pitchFamily="50" charset="-128"/>
            </a:endParaRPr>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21</a:t>
            </a:fld>
            <a:endParaRPr kumimoji="1" lang="ja-JP" altLang="en-US"/>
          </a:p>
        </p:txBody>
      </p:sp>
    </p:spTree>
    <p:extLst>
      <p:ext uri="{BB962C8B-B14F-4D97-AF65-F5344CB8AC3E}">
        <p14:creationId xmlns:p14="http://schemas.microsoft.com/office/powerpoint/2010/main" val="145623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58" y="3085694"/>
            <a:ext cx="5932228" cy="3336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34950" y="1397981"/>
            <a:ext cx="5024879" cy="523220"/>
          </a:xfrm>
          <a:prstGeom prst="rect">
            <a:avLst/>
          </a:prstGeom>
          <a:solidFill>
            <a:schemeClr val="bg1"/>
          </a:solidFill>
        </p:spPr>
        <p:txBody>
          <a:bodyPr wrap="square" rtlCol="0">
            <a:spAutoFit/>
          </a:bodyPr>
          <a:lstStyle/>
          <a:p>
            <a:r>
              <a:rPr lang="ja-JP" altLang="en-US" sz="2800" dirty="0" smtClean="0">
                <a:latin typeface="HG丸ｺﾞｼｯｸM-PRO" panose="020F0600000000000000" pitchFamily="50" charset="-128"/>
                <a:ea typeface="HG丸ｺﾞｼｯｸM-PRO" panose="020F0600000000000000" pitchFamily="50" charset="-128"/>
              </a:rPr>
              <a:t>脱法ハーブを吸い自動車事故</a:t>
            </a:r>
            <a:endParaRPr lang="en-US" altLang="ja-JP" sz="2800" dirty="0" smtClean="0">
              <a:latin typeface="HG丸ｺﾞｼｯｸM-PRO" panose="020F0600000000000000" pitchFamily="50" charset="-128"/>
              <a:ea typeface="HG丸ｺﾞｼｯｸM-PRO" panose="020F0600000000000000" pitchFamily="50"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307" y="499978"/>
            <a:ext cx="3435350" cy="284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201303" y="207591"/>
            <a:ext cx="5401852" cy="584775"/>
          </a:xfrm>
          <a:prstGeom prst="rect">
            <a:avLst/>
          </a:prstGeom>
          <a:solidFill>
            <a:schemeClr val="bg1"/>
          </a:solidFill>
          <a:ln w="38100">
            <a:solidFill>
              <a:srgbClr val="0000FF"/>
            </a:solidFill>
          </a:ln>
        </p:spPr>
        <p:txBody>
          <a:bodyPr wrap="square" rtlCol="0">
            <a:spAutoFit/>
          </a:bodyPr>
          <a:lstStyle/>
          <a:p>
            <a:pPr algn="ctr"/>
            <a:r>
              <a:rPr lang="ja-JP" altLang="en-US" sz="32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危険ドラッグによる事故 </a:t>
            </a:r>
            <a:r>
              <a:rPr lang="en-US" altLang="ja-JP" sz="32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4</a:t>
            </a:r>
            <a:endParaRPr kumimoji="1" lang="ja-JP" altLang="en-US" sz="32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572686" y="2267215"/>
            <a:ext cx="3890974" cy="523220"/>
          </a:xfrm>
          <a:prstGeom prst="rect">
            <a:avLst/>
          </a:prstGeom>
          <a:solidFill>
            <a:schemeClr val="bg1"/>
          </a:solidFill>
          <a:ln w="19050">
            <a:solidFill>
              <a:srgbClr val="FF0000"/>
            </a:solidFill>
          </a:ln>
        </p:spPr>
        <p:txBody>
          <a:bodyPr wrap="square" rtlCol="0">
            <a:spAutoFit/>
          </a:bodyPr>
          <a:lstStyle/>
          <a:p>
            <a:r>
              <a:rPr kumimoji="1" lang="ja-JP" altLang="en-US" sz="2800" dirty="0" smtClean="0">
                <a:solidFill>
                  <a:srgbClr val="FF0000"/>
                </a:solidFill>
                <a:latin typeface="HG丸ｺﾞｼｯｸM-PRO" panose="020F0600000000000000" pitchFamily="50" charset="-128"/>
                <a:ea typeface="HG丸ｺﾞｼｯｸM-PRO" panose="020F0600000000000000" pitchFamily="50" charset="-128"/>
              </a:rPr>
              <a:t>カタレプシー</a:t>
            </a:r>
            <a:r>
              <a:rPr lang="ja-JP" altLang="en-US" sz="2800" dirty="0" smtClean="0">
                <a:solidFill>
                  <a:srgbClr val="FF0000"/>
                </a:solidFill>
                <a:latin typeface="HG丸ｺﾞｼｯｸM-PRO" panose="020F0600000000000000" pitchFamily="50" charset="-128"/>
                <a:ea typeface="HG丸ｺﾞｼｯｸM-PRO" panose="020F0600000000000000" pitchFamily="50" charset="-128"/>
              </a:rPr>
              <a:t>を起こす</a:t>
            </a:r>
            <a:endParaRPr kumimoji="1" lang="ja-JP" altLang="en-US" sz="28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 name="スライド番号プレースホルダー 6"/>
          <p:cNvSpPr>
            <a:spLocks noGrp="1"/>
          </p:cNvSpPr>
          <p:nvPr>
            <p:ph type="sldNum" sz="quarter" idx="12"/>
          </p:nvPr>
        </p:nvSpPr>
        <p:spPr/>
        <p:txBody>
          <a:bodyPr/>
          <a:lstStyle/>
          <a:p>
            <a:fld id="{B181CFBC-6512-40EA-B4CC-E83E400DC1CD}" type="slidenum">
              <a:rPr kumimoji="1" lang="ja-JP" altLang="en-US" smtClean="0"/>
              <a:t>22</a:t>
            </a:fld>
            <a:endParaRPr kumimoji="1" lang="ja-JP" altLang="en-US"/>
          </a:p>
        </p:txBody>
      </p:sp>
    </p:spTree>
    <p:extLst>
      <p:ext uri="{BB962C8B-B14F-4D97-AF65-F5344CB8AC3E}">
        <p14:creationId xmlns:p14="http://schemas.microsoft.com/office/powerpoint/2010/main" val="1213809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04" y="4361949"/>
            <a:ext cx="3707302" cy="2371271"/>
          </a:xfrm>
          <a:prstGeom prst="rect">
            <a:avLst/>
          </a:prstGeom>
          <a:solidFill>
            <a:schemeClr val="bg1"/>
          </a:solidFill>
          <a:ln>
            <a:noFill/>
          </a:ln>
          <a:effec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988" y="4361949"/>
            <a:ext cx="2045869" cy="243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82" r="4417"/>
          <a:stretch/>
        </p:blipFill>
        <p:spPr bwMode="auto">
          <a:xfrm>
            <a:off x="2347303" y="87086"/>
            <a:ext cx="6626536" cy="427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1" descr="http://msp.c.yimg.jp/yjimage?q=GaJNvAIXyLEuPQHoz7wzuqSuVWQeZtdGLGmyD5tXxewsTQ10Mfz49VIz4op2mVav6HvM.b6mTKjq4mhuhCEHUOC1Qyq4OjvXQpz7yeIbfCOZECSuuPa6zXY5P6VyvrEG&amp;sig=12rcve7n4&amp;x=128&amp;y=1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943" y="4686752"/>
            <a:ext cx="1785257" cy="211999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01303" y="207591"/>
            <a:ext cx="4697268" cy="523220"/>
          </a:xfrm>
          <a:prstGeom prst="rect">
            <a:avLst/>
          </a:prstGeom>
          <a:solidFill>
            <a:schemeClr val="bg1"/>
          </a:solidFill>
          <a:ln w="38100">
            <a:solidFill>
              <a:srgbClr val="0000FF"/>
            </a:solidFill>
          </a:ln>
        </p:spPr>
        <p:txBody>
          <a:bodyPr wrap="square" rtlCol="0">
            <a:spAutoFit/>
          </a:bodyPr>
          <a:lstStyle/>
          <a:p>
            <a:pPr algn="ctr"/>
            <a:r>
              <a:rPr lang="ja-JP" altLang="en-US" sz="28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危険ドラッグによる事故 </a:t>
            </a:r>
            <a:r>
              <a:rPr lang="en-US" altLang="ja-JP" sz="28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3</a:t>
            </a:r>
            <a:endParaRPr kumimoji="1" lang="ja-JP" altLang="en-US" sz="28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753235" y="6043344"/>
            <a:ext cx="2166257" cy="646331"/>
          </a:xfrm>
          <a:prstGeom prst="rect">
            <a:avLst/>
          </a:prstGeom>
          <a:noFill/>
        </p:spPr>
        <p:txBody>
          <a:bodyPr wrap="square" rtlCol="0">
            <a:spAutoFit/>
          </a:bodyPr>
          <a:lstStyle/>
          <a:p>
            <a:pPr algn="ctr"/>
            <a:r>
              <a:rPr kumimoji="1" lang="ja-JP" altLang="en-US" dirty="0" smtClean="0">
                <a:latin typeface="HG丸ｺﾞｼｯｸM-PRO" panose="020F0600000000000000" pitchFamily="50" charset="-128"/>
                <a:ea typeface="HG丸ｺﾞｼｯｸM-PRO" panose="020F0600000000000000" pitchFamily="50" charset="-128"/>
              </a:rPr>
              <a:t>ハートショットに</a:t>
            </a:r>
            <a:endParaRPr kumimoji="1" lang="en-US" altLang="ja-JP" dirty="0" smtClean="0">
              <a:latin typeface="HG丸ｺﾞｼｯｸM-PRO" panose="020F0600000000000000" pitchFamily="50" charset="-128"/>
              <a:ea typeface="HG丸ｺﾞｼｯｸM-PRO" panose="020F0600000000000000" pitchFamily="50" charset="-128"/>
            </a:endParaRPr>
          </a:p>
          <a:p>
            <a:pPr algn="ctr"/>
            <a:r>
              <a:rPr kumimoji="1" lang="ja-JP" altLang="en-US" dirty="0" smtClean="0">
                <a:latin typeface="HG丸ｺﾞｼｯｸM-PRO" panose="020F0600000000000000" pitchFamily="50" charset="-128"/>
                <a:ea typeface="HG丸ｺﾞｼｯｸM-PRO" panose="020F0600000000000000" pitchFamily="50" charset="-128"/>
              </a:rPr>
              <a:t>含まれる薬物</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23</a:t>
            </a:fld>
            <a:endParaRPr kumimoji="1" lang="ja-JP" altLang="en-US"/>
          </a:p>
        </p:txBody>
      </p:sp>
    </p:spTree>
    <p:extLst>
      <p:ext uri="{BB962C8B-B14F-4D97-AF65-F5344CB8AC3E}">
        <p14:creationId xmlns:p14="http://schemas.microsoft.com/office/powerpoint/2010/main" val="34843752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テキスト ボックス 2"/>
          <p:cNvSpPr txBox="1"/>
          <p:nvPr/>
        </p:nvSpPr>
        <p:spPr>
          <a:xfrm>
            <a:off x="103331" y="152084"/>
            <a:ext cx="7897669" cy="646331"/>
          </a:xfrm>
          <a:prstGeom prst="rect">
            <a:avLst/>
          </a:prstGeom>
          <a:solidFill>
            <a:schemeClr val="bg1"/>
          </a:solidFill>
          <a:ln w="38100">
            <a:solidFill>
              <a:srgbClr val="0000FF"/>
            </a:solidFill>
          </a:ln>
        </p:spPr>
        <p:txBody>
          <a:bodyPr wrap="square" rtlCol="0">
            <a:spAutoFit/>
          </a:bodyPr>
          <a:lstStyle/>
          <a:p>
            <a:pPr algn="ctr"/>
            <a:r>
              <a:rPr lang="ja-JP" altLang="en-US" sz="3600" b="1" i="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危険ドラッグによる死亡事故の集計</a:t>
            </a:r>
            <a:endParaRPr kumimoji="1" lang="ja-JP" altLang="en-US" sz="3600" b="1" i="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nvGrpSpPr>
          <p:cNvPr id="4" name="グループ化 3"/>
          <p:cNvGrpSpPr/>
          <p:nvPr/>
        </p:nvGrpSpPr>
        <p:grpSpPr>
          <a:xfrm>
            <a:off x="0" y="1005880"/>
            <a:ext cx="9144000" cy="5715000"/>
            <a:chOff x="0" y="1005880"/>
            <a:chExt cx="9144000" cy="571500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588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720438" y="4300559"/>
              <a:ext cx="2650675" cy="707886"/>
            </a:xfrm>
            <a:prstGeom prst="rect">
              <a:avLst/>
            </a:prstGeom>
            <a:solidFill>
              <a:schemeClr val="bg1"/>
            </a:solidFill>
            <a:ln w="38100">
              <a:solidFill>
                <a:schemeClr val="tx1"/>
              </a:solidFill>
            </a:ln>
          </p:spPr>
          <p:txBody>
            <a:bodyPr wrap="square" rtlCol="0">
              <a:spAutoFit/>
            </a:bodyPr>
            <a:lstStyle/>
            <a:p>
              <a:pPr algn="ctr"/>
              <a:r>
                <a:rPr kumimoji="1" lang="ja-JP" altLang="en-US" sz="40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平成</a:t>
              </a:r>
              <a:r>
                <a:rPr kumimoji="1" lang="en-US" altLang="ja-JP" sz="40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26</a:t>
              </a:r>
              <a:r>
                <a:rPr kumimoji="1" lang="ja-JP" altLang="en-US" sz="40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年</a:t>
              </a:r>
              <a:endParaRPr kumimoji="1" lang="ja-JP" altLang="en-US" sz="40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24</a:t>
            </a:fld>
            <a:endParaRPr kumimoji="1" lang="ja-JP" altLang="en-US"/>
          </a:p>
        </p:txBody>
      </p:sp>
    </p:spTree>
    <p:extLst>
      <p:ext uri="{BB962C8B-B14F-4D97-AF65-F5344CB8AC3E}">
        <p14:creationId xmlns:p14="http://schemas.microsoft.com/office/powerpoint/2010/main" val="750129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04799" y="119738"/>
            <a:ext cx="8392887" cy="830997"/>
          </a:xfrm>
          <a:prstGeom prst="rect">
            <a:avLst/>
          </a:prstGeom>
          <a:noFill/>
          <a:ln w="38100">
            <a:solidFill>
              <a:srgbClr val="FF0000"/>
            </a:solidFill>
          </a:ln>
        </p:spPr>
        <p:txBody>
          <a:bodyPr wrap="square" rtlCol="0">
            <a:spAutoFit/>
          </a:bodyPr>
          <a:lstStyle/>
          <a:p>
            <a:pPr lvl="0" algn="ctr">
              <a:lnSpc>
                <a:spcPct val="150000"/>
              </a:lnSpc>
            </a:pPr>
            <a:r>
              <a:rPr lang="ja-JP" altLang="en-US" sz="32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現在の合成カンナビノイドのヒトへの作用</a:t>
            </a:r>
            <a:endParaRPr kumimoji="1" lang="ja-JP" altLang="en-US" dirty="0"/>
          </a:p>
        </p:txBody>
      </p:sp>
      <p:sp>
        <p:nvSpPr>
          <p:cNvPr id="5" name="右矢印 4"/>
          <p:cNvSpPr/>
          <p:nvPr/>
        </p:nvSpPr>
        <p:spPr>
          <a:xfrm>
            <a:off x="152393" y="1121219"/>
            <a:ext cx="2579915" cy="968829"/>
          </a:xfrm>
          <a:prstGeom prst="rightArrow">
            <a:avLst/>
          </a:prstGeom>
          <a:solidFill>
            <a:schemeClr val="accent3">
              <a:lumMod val="40000"/>
              <a:lumOff val="60000"/>
            </a:schemeClr>
          </a:solidFill>
          <a:ln w="57150">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99"/>
              </a:solidFill>
            </a:endParaRPr>
          </a:p>
        </p:txBody>
      </p:sp>
      <p:sp>
        <p:nvSpPr>
          <p:cNvPr id="4" name="円/楕円 3"/>
          <p:cNvSpPr/>
          <p:nvPr/>
        </p:nvSpPr>
        <p:spPr>
          <a:xfrm>
            <a:off x="642253" y="1992076"/>
            <a:ext cx="1741714" cy="3156858"/>
          </a:xfrm>
          <a:prstGeom prst="ellipse">
            <a:avLst/>
          </a:prstGeom>
          <a:solidFill>
            <a:schemeClr val="accent3">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205333" y="2383966"/>
            <a:ext cx="615553" cy="2362199"/>
          </a:xfrm>
          <a:prstGeom prst="rect">
            <a:avLst/>
          </a:prstGeom>
          <a:noFill/>
          <a:ln w="19050">
            <a:noFill/>
          </a:ln>
        </p:spPr>
        <p:txBody>
          <a:bodyPr vert="eaVert" wrap="square" rtlCol="0">
            <a:spAutoFit/>
          </a:bodyPr>
          <a:lstStyle/>
          <a:p>
            <a:pPr algn="ctr"/>
            <a:r>
              <a:rPr kumimoji="1" lang="ja-JP" altLang="en-US" sz="2800" b="1" dirty="0" smtClean="0">
                <a:solidFill>
                  <a:srgbClr val="339966"/>
                </a:solidFill>
                <a:latin typeface="HG丸ｺﾞｼｯｸM-PRO" panose="020F0600000000000000" pitchFamily="50" charset="-128"/>
                <a:ea typeface="HG丸ｺﾞｼｯｸM-PRO" panose="020F0600000000000000" pitchFamily="50" charset="-128"/>
              </a:rPr>
              <a:t>陶酔・多幸感</a:t>
            </a:r>
            <a:endParaRPr kumimoji="1" lang="ja-JP" altLang="en-US" sz="2800" b="1" dirty="0">
              <a:solidFill>
                <a:srgbClr val="339966"/>
              </a:solidFill>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206823" y="1344023"/>
            <a:ext cx="2383971" cy="523220"/>
          </a:xfrm>
          <a:prstGeom prst="rect">
            <a:avLst/>
          </a:prstGeom>
          <a:noFill/>
        </p:spPr>
        <p:txBody>
          <a:bodyPr wrap="square" rtlCol="0">
            <a:spAutoFit/>
          </a:bodyPr>
          <a:lstStyle/>
          <a:p>
            <a:r>
              <a:rPr lang="ja-JP" altLang="ja-JP" sz="28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程度が小さい</a:t>
            </a:r>
            <a:endParaRPr kumimoji="1" lang="ja-JP" altLang="en-US" sz="28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9" name="右矢印 8"/>
          <p:cNvSpPr/>
          <p:nvPr/>
        </p:nvSpPr>
        <p:spPr>
          <a:xfrm>
            <a:off x="2884775" y="1142987"/>
            <a:ext cx="2536303" cy="968829"/>
          </a:xfrm>
          <a:prstGeom prst="rightArrow">
            <a:avLst/>
          </a:prstGeom>
          <a:solidFill>
            <a:schemeClr val="tx2">
              <a:lumMod val="20000"/>
              <a:lumOff val="80000"/>
            </a:schemeClr>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3037114" y="2013843"/>
            <a:ext cx="2209800" cy="3810005"/>
          </a:xfrm>
          <a:prstGeom prst="ellipse">
            <a:avLst/>
          </a:prstGeom>
          <a:solidFill>
            <a:schemeClr val="tx2">
              <a:lumMod val="40000"/>
              <a:lumOff val="60000"/>
              <a:alpha val="50196"/>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573177" y="2135078"/>
            <a:ext cx="1046440" cy="3607117"/>
          </a:xfrm>
          <a:prstGeom prst="rect">
            <a:avLst/>
          </a:prstGeom>
          <a:noFill/>
          <a:ln w="19050">
            <a:noFill/>
          </a:ln>
        </p:spPr>
        <p:txBody>
          <a:bodyPr vert="eaVert" wrap="square" rtlCol="0">
            <a:spAutoFit/>
          </a:bodyPr>
          <a:lstStyle/>
          <a:p>
            <a:pPr algn="ctr"/>
            <a:r>
              <a:rPr lang="ja-JP" altLang="en-US" sz="2800" b="1" dirty="0" smtClean="0">
                <a:solidFill>
                  <a:srgbClr val="0000FF"/>
                </a:solidFill>
                <a:latin typeface="HG丸ｺﾞｼｯｸM-PRO" panose="020F0600000000000000" pitchFamily="50" charset="-128"/>
                <a:ea typeface="HG丸ｺﾞｼｯｸM-PRO" panose="020F0600000000000000" pitchFamily="50" charset="-128"/>
              </a:rPr>
              <a:t>異常行動・</a:t>
            </a:r>
            <a:r>
              <a:rPr lang="ja-JP" altLang="en-US" sz="2800" b="1" dirty="0">
                <a:solidFill>
                  <a:srgbClr val="0000FF"/>
                </a:solidFill>
                <a:latin typeface="HG丸ｺﾞｼｯｸM-PRO" panose="020F0600000000000000" pitchFamily="50" charset="-128"/>
                <a:ea typeface="HG丸ｺﾞｼｯｸM-PRO" panose="020F0600000000000000" pitchFamily="50" charset="-128"/>
              </a:rPr>
              <a:t>鎮痛</a:t>
            </a:r>
            <a:r>
              <a:rPr lang="ja-JP" altLang="en-US" sz="2800" b="1" dirty="0" smtClean="0">
                <a:solidFill>
                  <a:srgbClr val="0000FF"/>
                </a:solidFill>
                <a:latin typeface="HG丸ｺﾞｼｯｸM-PRO" panose="020F0600000000000000" pitchFamily="50" charset="-128"/>
                <a:ea typeface="HG丸ｺﾞｼｯｸM-PRO" panose="020F0600000000000000" pitchFamily="50" charset="-128"/>
              </a:rPr>
              <a:t>作用</a:t>
            </a:r>
            <a:endParaRPr lang="en-US" altLang="ja-JP" sz="2800" b="1" dirty="0" smtClean="0">
              <a:solidFill>
                <a:srgbClr val="0000FF"/>
              </a:solidFill>
              <a:latin typeface="HG丸ｺﾞｼｯｸM-PRO" panose="020F0600000000000000" pitchFamily="50" charset="-128"/>
              <a:ea typeface="HG丸ｺﾞｼｯｸM-PRO" panose="020F0600000000000000" pitchFamily="50" charset="-128"/>
            </a:endParaRPr>
          </a:p>
          <a:p>
            <a:pPr algn="ctr"/>
            <a:r>
              <a:rPr lang="ja-JP" altLang="en-US" sz="2800" b="1" dirty="0" smtClean="0">
                <a:solidFill>
                  <a:srgbClr val="0000FF"/>
                </a:solidFill>
                <a:latin typeface="HG丸ｺﾞｼｯｸM-PRO" panose="020F0600000000000000" pitchFamily="50" charset="-128"/>
                <a:ea typeface="HG丸ｺﾞｼｯｸM-PRO" panose="020F0600000000000000" pitchFamily="50" charset="-128"/>
              </a:rPr>
              <a:t>精神錯乱</a:t>
            </a:r>
            <a:endParaRPr lang="en-US" altLang="ja-JP" sz="2800" b="1" dirty="0" smtClean="0">
              <a:solidFill>
                <a:srgbClr val="0000FF"/>
              </a:solidFill>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2939205" y="1365791"/>
            <a:ext cx="2383971" cy="523220"/>
          </a:xfrm>
          <a:prstGeom prst="rect">
            <a:avLst/>
          </a:prstGeom>
          <a:noFill/>
        </p:spPr>
        <p:txBody>
          <a:bodyPr wrap="square" rtlCol="0">
            <a:spAutoFit/>
          </a:bodyPr>
          <a:lstStyle/>
          <a:p>
            <a:r>
              <a:rPr lang="ja-JP" altLang="ja-JP" sz="28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程度</a:t>
            </a:r>
            <a:r>
              <a:rPr lang="ja-JP" altLang="ja-JP" sz="28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が</a:t>
            </a:r>
            <a:r>
              <a:rPr lang="ja-JP" altLang="en-US" sz="28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中程度</a:t>
            </a:r>
            <a:endParaRPr kumimoji="1" lang="ja-JP" altLang="en-US" sz="28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14" name="右矢印 13"/>
          <p:cNvSpPr/>
          <p:nvPr/>
        </p:nvSpPr>
        <p:spPr>
          <a:xfrm>
            <a:off x="5530069" y="1164755"/>
            <a:ext cx="2536303" cy="968829"/>
          </a:xfrm>
          <a:prstGeom prst="rightArrow">
            <a:avLst/>
          </a:prstGeom>
          <a:solidFill>
            <a:srgbClr val="FFCCFF"/>
          </a:solidFill>
          <a:ln w="5715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584499" y="1387559"/>
            <a:ext cx="2383971" cy="523220"/>
          </a:xfrm>
          <a:prstGeom prst="rect">
            <a:avLst/>
          </a:prstGeom>
          <a:noFill/>
        </p:spPr>
        <p:txBody>
          <a:bodyPr wrap="square" rtlCol="0">
            <a:spAutoFit/>
          </a:bodyPr>
          <a:lstStyle/>
          <a:p>
            <a:r>
              <a:rPr lang="ja-JP" altLang="ja-JP" sz="28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程度</a:t>
            </a:r>
            <a:r>
              <a:rPr lang="ja-JP" altLang="ja-JP" sz="28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が</a:t>
            </a:r>
            <a:r>
              <a:rPr lang="ja-JP" altLang="en-US" sz="28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大きい</a:t>
            </a:r>
            <a:endParaRPr kumimoji="1" lang="ja-JP" altLang="en-US" sz="28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nvGrpSpPr>
          <p:cNvPr id="2" name="グループ化 1"/>
          <p:cNvGrpSpPr/>
          <p:nvPr/>
        </p:nvGrpSpPr>
        <p:grpSpPr>
          <a:xfrm>
            <a:off x="8031512" y="2135078"/>
            <a:ext cx="805347" cy="968829"/>
            <a:chOff x="8197135" y="1153865"/>
            <a:chExt cx="805347" cy="968829"/>
          </a:xfrm>
        </p:grpSpPr>
        <p:sp>
          <p:nvSpPr>
            <p:cNvPr id="19" name="右矢印 18"/>
            <p:cNvSpPr/>
            <p:nvPr/>
          </p:nvSpPr>
          <p:spPr>
            <a:xfrm>
              <a:off x="8197135" y="1153865"/>
              <a:ext cx="805347" cy="968829"/>
            </a:xfrm>
            <a:prstGeom prst="rightArrow">
              <a:avLst/>
            </a:prstGeom>
            <a:solidFill>
              <a:srgbClr val="FFCCFF">
                <a:alpha val="50196"/>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20" name="テキスト ボックス 19"/>
            <p:cNvSpPr txBox="1"/>
            <p:nvPr/>
          </p:nvSpPr>
          <p:spPr>
            <a:xfrm>
              <a:off x="8229793" y="1354904"/>
              <a:ext cx="674911" cy="523220"/>
            </a:xfrm>
            <a:prstGeom prst="rect">
              <a:avLst/>
            </a:prstGeom>
            <a:noFill/>
            <a:ln>
              <a:noFill/>
            </a:ln>
          </p:spPr>
          <p:txBody>
            <a:bodyPr wrap="square" rtlCol="0">
              <a:spAutoFit/>
            </a:bodyPr>
            <a:lstStyle/>
            <a:p>
              <a:pPr algn="ctr"/>
              <a:r>
                <a:rPr kumimoji="1" lang="ja-JP" altLang="en-US" sz="28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死</a:t>
              </a:r>
              <a:endParaRPr kumimoji="1" lang="ja-JP" altLang="en-US" sz="28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sp>
        <p:nvSpPr>
          <p:cNvPr id="22" name="円/楕円 21"/>
          <p:cNvSpPr/>
          <p:nvPr/>
        </p:nvSpPr>
        <p:spPr>
          <a:xfrm>
            <a:off x="5627978" y="2024725"/>
            <a:ext cx="2209800" cy="3810005"/>
          </a:xfrm>
          <a:prstGeom prst="ellipse">
            <a:avLst/>
          </a:prstGeom>
          <a:solidFill>
            <a:srgbClr val="7042AE">
              <a:alpha val="49804"/>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209660" y="2539821"/>
            <a:ext cx="1046440" cy="2797629"/>
          </a:xfrm>
          <a:prstGeom prst="rect">
            <a:avLst/>
          </a:prstGeom>
          <a:noFill/>
          <a:ln w="19050">
            <a:noFill/>
          </a:ln>
        </p:spPr>
        <p:txBody>
          <a:bodyPr vert="eaVert" wrap="square" rtlCol="0">
            <a:spAutoFit/>
          </a:bodyPr>
          <a:lstStyle/>
          <a:p>
            <a:pPr algn="ctr"/>
            <a:r>
              <a:rPr lang="ja-JP" altLang="en-US" sz="2800" dirty="0" smtClean="0">
                <a:solidFill>
                  <a:srgbClr val="66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カタレプシー</a:t>
            </a:r>
            <a:endParaRPr lang="en-US" altLang="ja-JP" sz="2800" dirty="0" smtClean="0">
              <a:solidFill>
                <a:srgbClr val="66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r>
              <a:rPr lang="ja-JP" altLang="en-US" sz="2800" dirty="0">
                <a:solidFill>
                  <a:srgbClr val="66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意識</a:t>
            </a:r>
            <a:r>
              <a:rPr lang="ja-JP" altLang="en-US" sz="2800" dirty="0" smtClean="0">
                <a:solidFill>
                  <a:srgbClr val="66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障害</a:t>
            </a:r>
            <a:endParaRPr lang="ja-JP" altLang="en-US" sz="2800" dirty="0">
              <a:solidFill>
                <a:srgbClr val="66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24" name="テキスト ボックス 23"/>
          <p:cNvSpPr txBox="1"/>
          <p:nvPr/>
        </p:nvSpPr>
        <p:spPr>
          <a:xfrm>
            <a:off x="7256098" y="6389914"/>
            <a:ext cx="1746384" cy="369332"/>
          </a:xfrm>
          <a:prstGeom prst="rect">
            <a:avLst/>
          </a:prstGeom>
          <a:noFill/>
        </p:spPr>
        <p:txBody>
          <a:bodyPr wrap="square" rtlCol="0">
            <a:spAutoFit/>
          </a:bodyPr>
          <a:lstStyle/>
          <a:p>
            <a:r>
              <a:rPr kumimoji="1" lang="ja-JP" altLang="en-US" dirty="0" smtClean="0">
                <a:latin typeface="HG丸ｺﾞｼｯｸM-PRO" panose="020F0600000000000000" pitchFamily="50" charset="-128"/>
                <a:ea typeface="HG丸ｺﾞｼｯｸM-PRO" panose="020F0600000000000000" pitchFamily="50" charset="-128"/>
              </a:rPr>
              <a:t>平成</a:t>
            </a:r>
            <a:r>
              <a:rPr kumimoji="1" lang="en-US" altLang="ja-JP" dirty="0" smtClean="0">
                <a:latin typeface="HG丸ｺﾞｼｯｸM-PRO" panose="020F0600000000000000" pitchFamily="50" charset="-128"/>
                <a:ea typeface="HG丸ｺﾞｼｯｸM-PRO" panose="020F0600000000000000" pitchFamily="50" charset="-128"/>
              </a:rPr>
              <a:t>27</a:t>
            </a:r>
            <a:r>
              <a:rPr kumimoji="1" lang="ja-JP" altLang="en-US" dirty="0" smtClean="0">
                <a:latin typeface="HG丸ｺﾞｼｯｸM-PRO" panose="020F0600000000000000" pitchFamily="50" charset="-128"/>
                <a:ea typeface="HG丸ｺﾞｼｯｸM-PRO" panose="020F0600000000000000" pitchFamily="50" charset="-128"/>
              </a:rPr>
              <a:t>年１月</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25" name="テキスト ボックス 24"/>
          <p:cNvSpPr txBox="1"/>
          <p:nvPr/>
        </p:nvSpPr>
        <p:spPr>
          <a:xfrm>
            <a:off x="206822" y="5928240"/>
            <a:ext cx="8392985" cy="830997"/>
          </a:xfrm>
          <a:prstGeom prst="rect">
            <a:avLst/>
          </a:prstGeom>
          <a:noFill/>
        </p:spPr>
        <p:txBody>
          <a:bodyPr wrap="square" rtlCol="0">
            <a:spAutoFit/>
          </a:bodyPr>
          <a:lstStyle/>
          <a:p>
            <a:r>
              <a:rPr lang="ja-JP" altLang="en-US" sz="2400" dirty="0" smtClean="0">
                <a:latin typeface="HG丸ｺﾞｼｯｸM-PRO" panose="020F0600000000000000" pitchFamily="50" charset="-128"/>
                <a:ea typeface="HG丸ｺﾞｼｯｸM-PRO" panose="020F0600000000000000" pitchFamily="50" charset="-128"/>
              </a:rPr>
              <a:t>肺⇒血液⇒大脳（海馬）⇒血液⇒肝臓⇒血液⇒腎臓⇒尿</a:t>
            </a:r>
            <a:endParaRPr lang="en-US" altLang="ja-JP" sz="2400" dirty="0" smtClean="0">
              <a:latin typeface="HG丸ｺﾞｼｯｸM-PRO" panose="020F0600000000000000" pitchFamily="50" charset="-128"/>
              <a:ea typeface="HG丸ｺﾞｼｯｸM-PRO" panose="020F0600000000000000" pitchFamily="50" charset="-128"/>
            </a:endParaRPr>
          </a:p>
          <a:p>
            <a:r>
              <a:rPr lang="ja-JP" altLang="en-US" sz="2400" dirty="0" smtClean="0">
                <a:latin typeface="HG丸ｺﾞｼｯｸM-PRO" panose="020F0600000000000000" pitchFamily="50" charset="-128"/>
                <a:ea typeface="HG丸ｺﾞｼｯｸM-PRO" panose="020F0600000000000000" pitchFamily="50" charset="-128"/>
              </a:rPr>
              <a:t>　　　　　 </a:t>
            </a:r>
            <a:r>
              <a:rPr lang="en-US" altLang="ja-JP" sz="2400" dirty="0" smtClean="0">
                <a:latin typeface="HG丸ｺﾞｼｯｸM-PRO" panose="020F0600000000000000" pitchFamily="50" charset="-128"/>
                <a:ea typeface="HG丸ｺﾞｼｯｸM-PRO" panose="020F0600000000000000" pitchFamily="50" charset="-128"/>
              </a:rPr>
              <a:t>CB</a:t>
            </a:r>
            <a:r>
              <a:rPr lang="en-US" altLang="ja-JP" sz="2400" baseline="-25000" dirty="0" smtClean="0">
                <a:latin typeface="HG丸ｺﾞｼｯｸM-PRO" panose="020F0600000000000000" pitchFamily="50" charset="-128"/>
                <a:ea typeface="HG丸ｺﾞｼｯｸM-PRO" panose="020F0600000000000000" pitchFamily="50" charset="-128"/>
              </a:rPr>
              <a:t>1</a:t>
            </a:r>
            <a:r>
              <a:rPr lang="ja-JP" altLang="en-US" sz="2400" dirty="0" smtClean="0">
                <a:latin typeface="HG丸ｺﾞｼｯｸM-PRO" panose="020F0600000000000000" pitchFamily="50" charset="-128"/>
                <a:ea typeface="HG丸ｺﾞｼｯｸM-PRO" panose="020F0600000000000000" pitchFamily="50" charset="-128"/>
              </a:rPr>
              <a:t>受容体</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26" name="テキスト ボックス 25"/>
          <p:cNvSpPr txBox="1"/>
          <p:nvPr/>
        </p:nvSpPr>
        <p:spPr>
          <a:xfrm>
            <a:off x="206821" y="5405020"/>
            <a:ext cx="998511" cy="523220"/>
          </a:xfrm>
          <a:prstGeom prst="rect">
            <a:avLst/>
          </a:prstGeom>
          <a:noFill/>
        </p:spPr>
        <p:txBody>
          <a:bodyPr wrap="square" rtlCol="0">
            <a:spAutoFit/>
          </a:bodyPr>
          <a:lstStyle/>
          <a:p>
            <a:r>
              <a:rPr kumimoji="1" lang="ja-JP" altLang="en-US" sz="2800" dirty="0" smtClean="0">
                <a:solidFill>
                  <a:srgbClr val="FF0000"/>
                </a:solidFill>
                <a:latin typeface="HG丸ｺﾞｼｯｸM-PRO" panose="020F0600000000000000" pitchFamily="50" charset="-128"/>
                <a:ea typeface="HG丸ｺﾞｼｯｸM-PRO" panose="020F0600000000000000" pitchFamily="50" charset="-128"/>
              </a:rPr>
              <a:t>代謝</a:t>
            </a:r>
            <a:endParaRPr kumimoji="1" lang="ja-JP" altLang="en-US" sz="28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0" name="スライド番号プレースホルダー 9"/>
          <p:cNvSpPr>
            <a:spLocks noGrp="1"/>
          </p:cNvSpPr>
          <p:nvPr>
            <p:ph type="sldNum" sz="quarter" idx="12"/>
          </p:nvPr>
        </p:nvSpPr>
        <p:spPr/>
        <p:txBody>
          <a:bodyPr/>
          <a:lstStyle/>
          <a:p>
            <a:fld id="{B181CFBC-6512-40EA-B4CC-E83E400DC1CD}" type="slidenum">
              <a:rPr kumimoji="1" lang="ja-JP" altLang="en-US" smtClean="0"/>
              <a:t>25</a:t>
            </a:fld>
            <a:endParaRPr kumimoji="1" lang="ja-JP" altLang="en-US"/>
          </a:p>
        </p:txBody>
      </p:sp>
    </p:spTree>
    <p:extLst>
      <p:ext uri="{BB962C8B-B14F-4D97-AF65-F5344CB8AC3E}">
        <p14:creationId xmlns:p14="http://schemas.microsoft.com/office/powerpoint/2010/main" val="3212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Bar test写真.JPG">
            <a:hlinkClick r:id="rId2"/>
          </p:cNvPr>
          <p:cNvSpPr>
            <a:spLocks noChangeAspect="1" noChangeArrowheads="1"/>
          </p:cNvSpPr>
          <p:nvPr/>
        </p:nvSpPr>
        <p:spPr bwMode="auto">
          <a:xfrm>
            <a:off x="87757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Bar test写真.JPG">
            <a:hlinkClick r:id="rId2"/>
          </p:cNvPr>
          <p:cNvSpPr>
            <a:spLocks noChangeAspect="1" noChangeArrowheads="1"/>
          </p:cNvSpPr>
          <p:nvPr/>
        </p:nvSpPr>
        <p:spPr bwMode="auto">
          <a:xfrm>
            <a:off x="89281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6" descr="Bar test写真.JPG">
            <a:hlinkClick r:id="rId2"/>
          </p:cNvPr>
          <p:cNvSpPr>
            <a:spLocks noChangeAspect="1" noChangeArrowheads="1"/>
          </p:cNvSpPr>
          <p:nvPr/>
        </p:nvSpPr>
        <p:spPr bwMode="auto">
          <a:xfrm>
            <a:off x="90805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566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 y="160338"/>
            <a:ext cx="8686800"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9" descr="Bar test写真.JPG">
            <a:hlinkClick r:id="rId2"/>
          </p:cNvPr>
          <p:cNvSpPr>
            <a:spLocks noChangeAspect="1" noChangeArrowheads="1"/>
          </p:cNvSpPr>
          <p:nvPr/>
        </p:nvSpPr>
        <p:spPr bwMode="auto">
          <a:xfrm>
            <a:off x="92329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p:cNvSpPr txBox="1"/>
          <p:nvPr/>
        </p:nvSpPr>
        <p:spPr>
          <a:xfrm>
            <a:off x="903515" y="5562600"/>
            <a:ext cx="6651172" cy="584775"/>
          </a:xfrm>
          <a:prstGeom prst="rect">
            <a:avLst/>
          </a:prstGeom>
          <a:solidFill>
            <a:schemeClr val="bg1"/>
          </a:solidFill>
        </p:spPr>
        <p:txBody>
          <a:bodyPr wrap="square" rtlCol="0">
            <a:spAutoFit/>
          </a:bodyPr>
          <a:lstStyle/>
          <a:p>
            <a:r>
              <a:rPr lang="ja-JP" altLang="en-US" sz="3200" dirty="0">
                <a:latin typeface="HG丸ｺﾞｼｯｸM-PRO" panose="020F0600000000000000" pitchFamily="50" charset="-128"/>
                <a:ea typeface="HG丸ｺﾞｼｯｸM-PRO" panose="020F0600000000000000" pitchFamily="50" charset="-128"/>
              </a:rPr>
              <a:t>動物実験</a:t>
            </a:r>
            <a:r>
              <a:rPr lang="ja-JP" altLang="en-US" sz="3200" dirty="0" smtClean="0">
                <a:latin typeface="HG丸ｺﾞｼｯｸM-PRO" panose="020F0600000000000000" pitchFamily="50" charset="-128"/>
                <a:ea typeface="HG丸ｺﾞｼｯｸM-PRO" panose="020F0600000000000000" pitchFamily="50" charset="-128"/>
              </a:rPr>
              <a:t>で行動観察すると・・・</a:t>
            </a:r>
            <a:endParaRPr kumimoji="1" lang="ja-JP" altLang="en-US" sz="3200"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389797" y="271534"/>
            <a:ext cx="8202016" cy="646331"/>
          </a:xfrm>
          <a:prstGeom prst="rect">
            <a:avLst/>
          </a:prstGeom>
          <a:solidFill>
            <a:srgbClr val="FFCCFF"/>
          </a:solidFill>
          <a:ln w="38100">
            <a:solidFill>
              <a:srgbClr val="000099"/>
            </a:solidFill>
          </a:ln>
        </p:spPr>
        <p:txBody>
          <a:bodyPr wrap="square" rtlCol="0">
            <a:spAutoFit/>
          </a:bodyPr>
          <a:lstStyle/>
          <a:p>
            <a:pPr algn="ctr"/>
            <a:r>
              <a:rPr lang="ja-JP" altLang="en-US" sz="36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合成カンナビノイド</a:t>
            </a:r>
            <a:r>
              <a:rPr lang="ja-JP" altLang="en-US" sz="3600" dirty="0" smtClean="0">
                <a:latin typeface="Times New Roman" pitchFamily="18" charset="0"/>
                <a:ea typeface="HG丸ｺﾞｼｯｸM-PRO" pitchFamily="50" charset="-128"/>
              </a:rPr>
              <a:t>を投与したマウス</a:t>
            </a:r>
            <a:endParaRPr lang="ja-JP" altLang="en-US" sz="3600" dirty="0">
              <a:latin typeface="Times New Roman" pitchFamily="18" charset="0"/>
              <a:ea typeface="HG丸ｺﾞｼｯｸM-PRO" pitchFamily="50" charset="-128"/>
            </a:endParaRPr>
          </a:p>
        </p:txBody>
      </p:sp>
      <p:sp>
        <p:nvSpPr>
          <p:cNvPr id="9" name="スライド番号プレースホルダー 8"/>
          <p:cNvSpPr>
            <a:spLocks noGrp="1"/>
          </p:cNvSpPr>
          <p:nvPr>
            <p:ph type="sldNum" sz="quarter" idx="12"/>
          </p:nvPr>
        </p:nvSpPr>
        <p:spPr/>
        <p:txBody>
          <a:bodyPr/>
          <a:lstStyle/>
          <a:p>
            <a:fld id="{B181CFBC-6512-40EA-B4CC-E83E400DC1CD}" type="slidenum">
              <a:rPr kumimoji="1" lang="ja-JP" altLang="en-US" smtClean="0"/>
              <a:t>26</a:t>
            </a:fld>
            <a:endParaRPr kumimoji="1" lang="ja-JP" altLang="en-US"/>
          </a:p>
        </p:txBody>
      </p:sp>
    </p:spTree>
    <p:extLst>
      <p:ext uri="{BB962C8B-B14F-4D97-AF65-F5344CB8AC3E}">
        <p14:creationId xmlns:p14="http://schemas.microsoft.com/office/powerpoint/2010/main" val="3790515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112" t="41625" r="18136" b="30273"/>
          <a:stretch/>
        </p:blipFill>
        <p:spPr bwMode="auto">
          <a:xfrm>
            <a:off x="533931" y="1781664"/>
            <a:ext cx="8028000" cy="41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325438" y="5957664"/>
            <a:ext cx="8444986" cy="646331"/>
          </a:xfrm>
          <a:prstGeom prst="rect">
            <a:avLst/>
          </a:prstGeom>
          <a:noFill/>
        </p:spPr>
        <p:txBody>
          <a:bodyPr wrap="square" rtlCol="0">
            <a:spAutoFit/>
          </a:bodyPr>
          <a:lstStyle/>
          <a:p>
            <a:r>
              <a:rPr lang="ja-JP" altLang="en-US" dirty="0" smtClean="0">
                <a:solidFill>
                  <a:prstClr val="black"/>
                </a:solidFill>
                <a:latin typeface="HG丸ｺﾞｼｯｸM-PRO" pitchFamily="50" charset="-128"/>
                <a:ea typeface="HG丸ｺﾞｼｯｸM-PRO" pitchFamily="50" charset="-128"/>
                <a:cs typeface="Times New Roman" pitchFamily="18" charset="0"/>
              </a:rPr>
              <a:t>引用文献</a:t>
            </a:r>
            <a:r>
              <a:rPr lang="ja-JP" altLang="en-US" dirty="0" smtClean="0">
                <a:solidFill>
                  <a:prstClr val="black"/>
                </a:solidFill>
                <a:latin typeface="Times New Roman" pitchFamily="18" charset="0"/>
                <a:cs typeface="Times New Roman" pitchFamily="18" charset="0"/>
              </a:rPr>
              <a:t>：</a:t>
            </a:r>
            <a:r>
              <a:rPr lang="en-US" altLang="ja-JP" dirty="0" smtClean="0">
                <a:solidFill>
                  <a:prstClr val="black"/>
                </a:solidFill>
                <a:latin typeface="Times New Roman" pitchFamily="18" charset="0"/>
                <a:cs typeface="Times New Roman" pitchFamily="18" charset="0"/>
              </a:rPr>
              <a:t>Grotenhermen F., Pharmacokinetics and Pharmacodynamics of Cannabinoids</a:t>
            </a:r>
            <a:r>
              <a:rPr lang="en-US" altLang="ja-JP" b="1" dirty="0" smtClean="0">
                <a:solidFill>
                  <a:prstClr val="black"/>
                </a:solidFill>
                <a:latin typeface="Times New Roman" pitchFamily="18" charset="0"/>
                <a:cs typeface="Times New Roman" pitchFamily="18" charset="0"/>
              </a:rPr>
              <a:t>, </a:t>
            </a:r>
          </a:p>
          <a:p>
            <a:r>
              <a:rPr lang="ja-JP" altLang="en-US" dirty="0" smtClean="0">
                <a:solidFill>
                  <a:prstClr val="black"/>
                </a:solidFill>
                <a:latin typeface="Times New Roman" pitchFamily="18" charset="0"/>
                <a:cs typeface="Times New Roman" pitchFamily="18" charset="0"/>
              </a:rPr>
              <a:t>　　　　　　　</a:t>
            </a:r>
            <a:r>
              <a:rPr lang="en-US" altLang="ja-JP" dirty="0" smtClean="0">
                <a:solidFill>
                  <a:prstClr val="black"/>
                </a:solidFill>
                <a:latin typeface="Times New Roman" pitchFamily="18" charset="0"/>
                <a:cs typeface="Times New Roman" pitchFamily="18" charset="0"/>
              </a:rPr>
              <a:t>Clinical Pharmacokinetics, Volume 42, Number 4, 2003 , pp. 327-360</a:t>
            </a:r>
            <a:endParaRPr lang="ja-JP" altLang="en-US" dirty="0">
              <a:solidFill>
                <a:prstClr val="black"/>
              </a:solidFill>
              <a:latin typeface="Times New Roman" pitchFamily="18" charset="0"/>
              <a:cs typeface="Times New Roman" pitchFamily="18" charset="0"/>
            </a:endParaRPr>
          </a:p>
        </p:txBody>
      </p:sp>
      <p:sp>
        <p:nvSpPr>
          <p:cNvPr id="4" name="テキスト ボックス 3"/>
          <p:cNvSpPr txBox="1"/>
          <p:nvPr/>
        </p:nvSpPr>
        <p:spPr>
          <a:xfrm>
            <a:off x="347208" y="1134342"/>
            <a:ext cx="7997542" cy="830997"/>
          </a:xfrm>
          <a:prstGeom prst="rect">
            <a:avLst/>
          </a:prstGeom>
          <a:noFill/>
          <a:ln w="38100">
            <a:solidFill>
              <a:schemeClr val="tx1"/>
            </a:solidFill>
          </a:ln>
        </p:spPr>
        <p:txBody>
          <a:bodyPr wrap="square" rtlCol="0">
            <a:spAutoFit/>
          </a:bodyPr>
          <a:lstStyle/>
          <a:p>
            <a:pPr algn="ctr"/>
            <a:r>
              <a:rPr lang="en-US" altLang="ja-JP" sz="2400" b="1" dirty="0" smtClean="0">
                <a:effectLst>
                  <a:outerShdw blurRad="38100" dist="38100" dir="2700000" algn="tl">
                    <a:srgbClr val="000000">
                      <a:alpha val="43137"/>
                    </a:srgbClr>
                  </a:outerShdw>
                </a:effectLst>
                <a:latin typeface="Times New Roman" pitchFamily="18" charset="0"/>
                <a:ea typeface="HG丸ｺﾞｼｯｸM-PRO" pitchFamily="50" charset="-128"/>
                <a:cs typeface="Times New Roman" pitchFamily="18" charset="0"/>
              </a:rPr>
              <a:t>THC(34mg)</a:t>
            </a:r>
            <a:r>
              <a:rPr lang="ja-JP" altLang="en-US" sz="2400" b="1" dirty="0" smtClean="0">
                <a:effectLst>
                  <a:outerShdw blurRad="38100" dist="38100" dir="2700000" algn="tl">
                    <a:srgbClr val="000000">
                      <a:alpha val="43137"/>
                    </a:srgbClr>
                  </a:outerShdw>
                </a:effectLst>
                <a:latin typeface="Times New Roman" pitchFamily="18" charset="0"/>
                <a:ea typeface="HG丸ｺﾞｼｯｸM-PRO" pitchFamily="50" charset="-128"/>
                <a:cs typeface="Times New Roman" pitchFamily="18" charset="0"/>
              </a:rPr>
              <a:t>含有タバコを喫煙したとき，</a:t>
            </a:r>
            <a:endParaRPr lang="en-US" altLang="ja-JP" sz="2400" b="1" dirty="0" smtClean="0">
              <a:effectLst>
                <a:outerShdw blurRad="38100" dist="38100" dir="2700000" algn="tl">
                  <a:srgbClr val="000000">
                    <a:alpha val="43137"/>
                  </a:srgbClr>
                </a:outerShdw>
              </a:effectLst>
              <a:latin typeface="Times New Roman" pitchFamily="18" charset="0"/>
              <a:ea typeface="HG丸ｺﾞｼｯｸM-PRO" pitchFamily="50" charset="-128"/>
              <a:cs typeface="Times New Roman" pitchFamily="18" charset="0"/>
            </a:endParaRPr>
          </a:p>
          <a:p>
            <a:pPr algn="ctr"/>
            <a:r>
              <a:rPr lang="ja-JP" altLang="en-US" sz="2400" b="1" dirty="0" smtClean="0">
                <a:effectLst>
                  <a:outerShdw blurRad="38100" dist="38100" dir="2700000" algn="tl">
                    <a:srgbClr val="000000">
                      <a:alpha val="43137"/>
                    </a:srgbClr>
                  </a:outerShdw>
                </a:effectLst>
                <a:latin typeface="Times New Roman" pitchFamily="18" charset="0"/>
                <a:ea typeface="HG丸ｺﾞｼｯｸM-PRO" pitchFamily="50" charset="-128"/>
                <a:cs typeface="Times New Roman" pitchFamily="18" charset="0"/>
              </a:rPr>
              <a:t>血中での</a:t>
            </a:r>
            <a:r>
              <a:rPr lang="en-US" altLang="ja-JP" sz="2400" b="1" dirty="0" smtClean="0">
                <a:effectLst>
                  <a:outerShdw blurRad="38100" dist="38100" dir="2700000" algn="tl">
                    <a:srgbClr val="000000">
                      <a:alpha val="43137"/>
                    </a:srgbClr>
                  </a:outerShdw>
                </a:effectLst>
                <a:latin typeface="Times New Roman" pitchFamily="18" charset="0"/>
                <a:ea typeface="HG丸ｺﾞｼｯｸM-PRO" pitchFamily="50" charset="-128"/>
                <a:cs typeface="Times New Roman" pitchFamily="18" charset="0"/>
              </a:rPr>
              <a:t>THC, 11-OH-THC</a:t>
            </a:r>
            <a:r>
              <a:rPr lang="ja-JP" altLang="en-US" sz="2400" b="1" dirty="0" smtClean="0">
                <a:effectLst>
                  <a:outerShdw blurRad="38100" dist="38100" dir="2700000" algn="tl">
                    <a:srgbClr val="000000">
                      <a:alpha val="43137"/>
                    </a:srgbClr>
                  </a:outerShdw>
                </a:effectLst>
                <a:latin typeface="Times New Roman" pitchFamily="18" charset="0"/>
                <a:ea typeface="HG丸ｺﾞｼｯｸM-PRO" pitchFamily="50" charset="-128"/>
                <a:cs typeface="Times New Roman" pitchFamily="18" charset="0"/>
              </a:rPr>
              <a:t>及び</a:t>
            </a:r>
            <a:r>
              <a:rPr lang="en-US" altLang="ja-JP" sz="2400" b="1" dirty="0" smtClean="0">
                <a:effectLst>
                  <a:outerShdw blurRad="38100" dist="38100" dir="2700000" algn="tl">
                    <a:srgbClr val="000000">
                      <a:alpha val="43137"/>
                    </a:srgbClr>
                  </a:outerShdw>
                </a:effectLst>
                <a:latin typeface="Times New Roman" pitchFamily="18" charset="0"/>
                <a:ea typeface="HG丸ｺﾞｼｯｸM-PRO" pitchFamily="50" charset="-128"/>
                <a:cs typeface="Times New Roman" pitchFamily="18" charset="0"/>
              </a:rPr>
              <a:t>THC-COOH</a:t>
            </a:r>
            <a:r>
              <a:rPr lang="ja-JP" altLang="en-US" sz="2400" b="1" dirty="0" smtClean="0">
                <a:effectLst>
                  <a:outerShdw blurRad="38100" dist="38100" dir="2700000" algn="tl">
                    <a:srgbClr val="000000">
                      <a:alpha val="43137"/>
                    </a:srgbClr>
                  </a:outerShdw>
                </a:effectLst>
                <a:latin typeface="Times New Roman" pitchFamily="18" charset="0"/>
                <a:ea typeface="HG丸ｺﾞｼｯｸM-PRO" pitchFamily="50" charset="-128"/>
                <a:cs typeface="Times New Roman" pitchFamily="18" charset="0"/>
              </a:rPr>
              <a:t>の濃度変化</a:t>
            </a:r>
            <a:endParaRPr lang="ja-JP" altLang="en-US" sz="2400" b="1" dirty="0">
              <a:effectLst>
                <a:outerShdw blurRad="38100" dist="38100" dir="2700000" algn="tl">
                  <a:srgbClr val="000000">
                    <a:alpha val="43137"/>
                  </a:srgbClr>
                </a:outerShdw>
              </a:effectLst>
              <a:latin typeface="Times New Roman" pitchFamily="18" charset="0"/>
              <a:ea typeface="HG丸ｺﾞｼｯｸM-PRO" pitchFamily="50" charset="-128"/>
              <a:cs typeface="Times New Roman" pitchFamily="18" charset="0"/>
            </a:endParaRPr>
          </a:p>
        </p:txBody>
      </p:sp>
      <p:sp>
        <p:nvSpPr>
          <p:cNvPr id="6" name="テキスト ボックス 5"/>
          <p:cNvSpPr txBox="1"/>
          <p:nvPr/>
        </p:nvSpPr>
        <p:spPr>
          <a:xfrm>
            <a:off x="189371" y="141504"/>
            <a:ext cx="8618023" cy="784830"/>
          </a:xfrm>
          <a:prstGeom prst="rect">
            <a:avLst/>
          </a:prstGeom>
          <a:noFill/>
          <a:ln w="38100">
            <a:solidFill>
              <a:srgbClr val="FF0000"/>
            </a:solidFill>
          </a:ln>
        </p:spPr>
        <p:txBody>
          <a:bodyPr wrap="square" rtlCol="0">
            <a:spAutoFit/>
          </a:bodyPr>
          <a:lstStyle/>
          <a:p>
            <a:pPr lvl="0" algn="ctr">
              <a:lnSpc>
                <a:spcPct val="150000"/>
              </a:lnSpc>
            </a:pPr>
            <a:r>
              <a:rPr lang="ja-JP" altLang="en-US" sz="30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合成カンナビノイドのヒトでの代謝実験は少ない</a:t>
            </a:r>
            <a:endParaRPr kumimoji="1" lang="ja-JP" altLang="en-US" sz="3000" dirty="0"/>
          </a:p>
        </p:txBody>
      </p:sp>
      <p:grpSp>
        <p:nvGrpSpPr>
          <p:cNvPr id="7" name="グループ化 6"/>
          <p:cNvGrpSpPr/>
          <p:nvPr/>
        </p:nvGrpSpPr>
        <p:grpSpPr>
          <a:xfrm>
            <a:off x="4082138" y="2087814"/>
            <a:ext cx="4787969" cy="2046714"/>
            <a:chOff x="4082138" y="2044270"/>
            <a:chExt cx="4787969" cy="2046714"/>
          </a:xfrm>
        </p:grpSpPr>
        <p:sp>
          <p:nvSpPr>
            <p:cNvPr id="5" name="テキスト ボックス 4"/>
            <p:cNvSpPr txBox="1"/>
            <p:nvPr/>
          </p:nvSpPr>
          <p:spPr>
            <a:xfrm>
              <a:off x="4082138" y="2044270"/>
              <a:ext cx="4787969" cy="2046714"/>
            </a:xfrm>
            <a:prstGeom prst="rect">
              <a:avLst/>
            </a:prstGeom>
            <a:solidFill>
              <a:srgbClr val="FFFF00"/>
            </a:solidFill>
            <a:ln w="38100">
              <a:solidFill>
                <a:schemeClr val="tx1"/>
              </a:solidFill>
            </a:ln>
          </p:spPr>
          <p:txBody>
            <a:bodyPr wrap="square" rtlCol="0">
              <a:spAutoFit/>
            </a:bodyPr>
            <a:lstStyle/>
            <a:p>
              <a:pPr algn="ctr">
                <a:spcBef>
                  <a:spcPts val="600"/>
                </a:spcBef>
              </a:pPr>
              <a:r>
                <a:rPr lang="ja-JP" altLang="en-US" sz="2800" dirty="0" smtClean="0">
                  <a:solidFill>
                    <a:prstClr val="black"/>
                  </a:solidFill>
                  <a:latin typeface="Times New Roman" pitchFamily="18" charset="0"/>
                  <a:ea typeface="HG丸ｺﾞｼｯｸM-PRO" pitchFamily="50" charset="-128"/>
                </a:rPr>
                <a:t>喫煙後</a:t>
              </a:r>
              <a:r>
                <a:rPr lang="en-US" altLang="ja-JP" sz="2800" dirty="0" smtClean="0">
                  <a:solidFill>
                    <a:prstClr val="black"/>
                  </a:solidFill>
                  <a:latin typeface="Times New Roman" pitchFamily="18" charset="0"/>
                  <a:ea typeface="HG丸ｺﾞｼｯｸM-PRO" pitchFamily="50" charset="-128"/>
                </a:rPr>
                <a:t>3</a:t>
              </a:r>
              <a:r>
                <a:rPr lang="ja-JP" altLang="en-US" sz="2800" dirty="0" smtClean="0">
                  <a:solidFill>
                    <a:prstClr val="black"/>
                  </a:solidFill>
                  <a:latin typeface="Times New Roman" pitchFamily="18" charset="0"/>
                  <a:ea typeface="HG丸ｺﾞｼｯｸM-PRO" pitchFamily="50" charset="-128"/>
                </a:rPr>
                <a:t>～</a:t>
              </a:r>
              <a:r>
                <a:rPr lang="en-US" altLang="ja-JP" sz="2800" dirty="0" smtClean="0">
                  <a:solidFill>
                    <a:prstClr val="black"/>
                  </a:solidFill>
                  <a:latin typeface="Times New Roman" pitchFamily="18" charset="0"/>
                  <a:ea typeface="HG丸ｺﾞｼｯｸM-PRO" pitchFamily="50" charset="-128"/>
                </a:rPr>
                <a:t>10</a:t>
              </a:r>
              <a:r>
                <a:rPr lang="ja-JP" altLang="en-US" sz="2800" dirty="0" smtClean="0">
                  <a:solidFill>
                    <a:prstClr val="black"/>
                  </a:solidFill>
                  <a:latin typeface="Times New Roman" pitchFamily="18" charset="0"/>
                  <a:ea typeface="HG丸ｺﾞｼｯｸM-PRO" pitchFamily="50" charset="-128"/>
                </a:rPr>
                <a:t>分で</a:t>
              </a:r>
              <a:r>
                <a:rPr lang="en-US" altLang="ja-JP" sz="2800" dirty="0" smtClean="0">
                  <a:solidFill>
                    <a:prstClr val="black"/>
                  </a:solidFill>
                  <a:latin typeface="Times New Roman" pitchFamily="18" charset="0"/>
                  <a:ea typeface="HG丸ｺﾞｼｯｸM-PRO" pitchFamily="50" charset="-128"/>
                </a:rPr>
                <a:t>THC</a:t>
              </a:r>
              <a:r>
                <a:rPr lang="ja-JP" altLang="en-US" sz="2800" dirty="0" smtClean="0">
                  <a:solidFill>
                    <a:prstClr val="black"/>
                  </a:solidFill>
                  <a:latin typeface="Times New Roman" pitchFamily="18" charset="0"/>
                  <a:ea typeface="HG丸ｺﾞｼｯｸM-PRO" pitchFamily="50" charset="-128"/>
                </a:rPr>
                <a:t>の</a:t>
              </a:r>
              <a:endParaRPr lang="en-US" altLang="ja-JP" sz="2800" dirty="0" smtClean="0">
                <a:solidFill>
                  <a:prstClr val="black"/>
                </a:solidFill>
                <a:latin typeface="Times New Roman" pitchFamily="18" charset="0"/>
                <a:ea typeface="HG丸ｺﾞｼｯｸM-PRO" pitchFamily="50" charset="-128"/>
              </a:endParaRPr>
            </a:p>
            <a:p>
              <a:pPr algn="ctr">
                <a:spcBef>
                  <a:spcPts val="600"/>
                </a:spcBef>
              </a:pPr>
              <a:r>
                <a:rPr lang="ja-JP" altLang="en-US" sz="2800" dirty="0" smtClean="0">
                  <a:solidFill>
                    <a:prstClr val="black"/>
                  </a:solidFill>
                  <a:latin typeface="Times New Roman" pitchFamily="18" charset="0"/>
                  <a:ea typeface="HG丸ｺﾞｼｯｸM-PRO" pitchFamily="50" charset="-128"/>
                </a:rPr>
                <a:t>血中濃度が最大となる</a:t>
              </a:r>
              <a:endParaRPr lang="en-US" altLang="ja-JP" sz="2800" dirty="0" smtClean="0">
                <a:solidFill>
                  <a:prstClr val="black"/>
                </a:solidFill>
                <a:latin typeface="Times New Roman" pitchFamily="18" charset="0"/>
                <a:ea typeface="HG丸ｺﾞｼｯｸM-PRO" pitchFamily="50" charset="-128"/>
              </a:endParaRPr>
            </a:p>
            <a:p>
              <a:pPr algn="ctr">
                <a:spcBef>
                  <a:spcPts val="600"/>
                </a:spcBef>
              </a:pPr>
              <a:endParaRPr lang="en-US" altLang="ja-JP" sz="2800" dirty="0" smtClean="0">
                <a:solidFill>
                  <a:prstClr val="black"/>
                </a:solidFill>
                <a:latin typeface="Times New Roman" pitchFamily="18" charset="0"/>
                <a:ea typeface="HG丸ｺﾞｼｯｸM-PRO" pitchFamily="50" charset="-128"/>
              </a:endParaRPr>
            </a:p>
            <a:p>
              <a:pPr algn="ctr">
                <a:spcBef>
                  <a:spcPts val="600"/>
                </a:spcBef>
              </a:pPr>
              <a:r>
                <a:rPr lang="ja-JP" altLang="en-US" sz="2800" dirty="0" smtClean="0">
                  <a:solidFill>
                    <a:prstClr val="black"/>
                  </a:solidFill>
                  <a:latin typeface="Times New Roman" pitchFamily="18" charset="0"/>
                  <a:ea typeface="HG丸ｺﾞｼｯｸM-PRO" pitchFamily="50" charset="-128"/>
                </a:rPr>
                <a:t>症状の発現は極めて早い</a:t>
              </a:r>
              <a:endParaRPr lang="ja-JP" altLang="en-US" sz="2800" dirty="0">
                <a:solidFill>
                  <a:prstClr val="black"/>
                </a:solidFill>
                <a:latin typeface="Times New Roman" pitchFamily="18" charset="0"/>
                <a:ea typeface="HG丸ｺﾞｼｯｸM-PRO" pitchFamily="50" charset="-128"/>
              </a:endParaRPr>
            </a:p>
          </p:txBody>
        </p:sp>
        <p:sp>
          <p:nvSpPr>
            <p:cNvPr id="3" name="下矢印 2"/>
            <p:cNvSpPr/>
            <p:nvPr/>
          </p:nvSpPr>
          <p:spPr>
            <a:xfrm>
              <a:off x="6364104" y="3067627"/>
              <a:ext cx="224035" cy="46564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9" name="スライド番号プレースホルダー 8"/>
          <p:cNvSpPr>
            <a:spLocks noGrp="1"/>
          </p:cNvSpPr>
          <p:nvPr>
            <p:ph type="sldNum" sz="quarter" idx="12"/>
          </p:nvPr>
        </p:nvSpPr>
        <p:spPr/>
        <p:txBody>
          <a:bodyPr/>
          <a:lstStyle/>
          <a:p>
            <a:fld id="{B181CFBC-6512-40EA-B4CC-E83E400DC1CD}" type="slidenum">
              <a:rPr kumimoji="1" lang="ja-JP" altLang="en-US" smtClean="0"/>
              <a:t>27</a:t>
            </a:fld>
            <a:endParaRPr kumimoji="1" lang="ja-JP" altLang="en-US"/>
          </a:p>
        </p:txBody>
      </p:sp>
    </p:spTree>
    <p:extLst>
      <p:ext uri="{BB962C8B-B14F-4D97-AF65-F5344CB8AC3E}">
        <p14:creationId xmlns:p14="http://schemas.microsoft.com/office/powerpoint/2010/main" val="214543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5" descr="04860_01"/>
          <p:cNvPicPr>
            <a:picLocks noChangeAspect="1" noChangeArrowheads="1"/>
          </p:cNvPicPr>
          <p:nvPr/>
        </p:nvPicPr>
        <p:blipFill>
          <a:blip r:embed="rId3" cstate="print"/>
          <a:srcRect l="3075" t="4930" r="1537"/>
          <a:stretch>
            <a:fillRect/>
          </a:stretch>
        </p:blipFill>
        <p:spPr bwMode="auto">
          <a:xfrm>
            <a:off x="107950" y="394617"/>
            <a:ext cx="8934450" cy="5554663"/>
          </a:xfrm>
          <a:prstGeom prst="rect">
            <a:avLst/>
          </a:prstGeom>
          <a:noFill/>
          <a:ln w="9525">
            <a:noFill/>
            <a:miter lim="800000"/>
            <a:headEnd/>
            <a:tailEnd/>
          </a:ln>
        </p:spPr>
      </p:pic>
      <p:sp>
        <p:nvSpPr>
          <p:cNvPr id="46084" name="Text Box 3"/>
          <p:cNvSpPr txBox="1">
            <a:spLocks noChangeArrowheads="1"/>
          </p:cNvSpPr>
          <p:nvPr/>
        </p:nvSpPr>
        <p:spPr bwMode="auto">
          <a:xfrm>
            <a:off x="107504" y="5733256"/>
            <a:ext cx="8809580" cy="923330"/>
          </a:xfrm>
          <a:prstGeom prst="rect">
            <a:avLst/>
          </a:prstGeom>
          <a:noFill/>
          <a:ln w="9525">
            <a:noFill/>
            <a:miter lim="800000"/>
            <a:headEnd/>
            <a:tailEnd/>
          </a:ln>
        </p:spPr>
        <p:txBody>
          <a:bodyPr wrap="square">
            <a:spAutoFit/>
          </a:bodyPr>
          <a:lstStyle/>
          <a:p>
            <a:pPr>
              <a:spcBef>
                <a:spcPct val="50000"/>
              </a:spcBef>
            </a:pPr>
            <a:r>
              <a:rPr lang="ja-JP" altLang="en-US" dirty="0" smtClean="0">
                <a:latin typeface="HG丸ｺﾞｼｯｸM-PRO" pitchFamily="50" charset="-128"/>
                <a:ea typeface="HG丸ｺﾞｼｯｸM-PRO" pitchFamily="50" charset="-128"/>
              </a:rPr>
              <a:t>フォスフォリパーゼ</a:t>
            </a:r>
            <a:r>
              <a:rPr lang="ja-JP" altLang="en-US" dirty="0">
                <a:latin typeface="HG丸ｺﾞｼｯｸM-PRO" pitchFamily="50" charset="-128"/>
                <a:ea typeface="HG丸ｺﾞｼｯｸM-PRO" pitchFamily="50" charset="-128"/>
              </a:rPr>
              <a:t>Ｃ</a:t>
            </a:r>
            <a:r>
              <a:rPr lang="en-US" altLang="ja-JP" dirty="0">
                <a:latin typeface="HG丸ｺﾞｼｯｸM-PRO" pitchFamily="50" charset="-128"/>
                <a:ea typeface="HG丸ｺﾞｼｯｸM-PRO" pitchFamily="50" charset="-128"/>
              </a:rPr>
              <a:t>(PLC</a:t>
            </a:r>
            <a:r>
              <a:rPr lang="en-US" altLang="ja-JP" dirty="0" smtClean="0">
                <a:latin typeface="HG丸ｺﾞｼｯｸM-PRO" pitchFamily="50" charset="-128"/>
                <a:ea typeface="HG丸ｺﾞｼｯｸM-PRO" pitchFamily="50" charset="-128"/>
              </a:rPr>
              <a:t>)</a:t>
            </a:r>
            <a:r>
              <a:rPr lang="ja-JP" altLang="en-US" dirty="0" smtClean="0">
                <a:latin typeface="HG丸ｺﾞｼｯｸM-PRO" pitchFamily="50" charset="-128"/>
                <a:ea typeface="HG丸ｺﾞｼｯｸM-PRO" pitchFamily="50" charset="-128"/>
              </a:rPr>
              <a:t>が活性され</a:t>
            </a:r>
            <a:r>
              <a:rPr lang="en-US" altLang="ja-JP" dirty="0" smtClean="0">
                <a:latin typeface="HG丸ｺﾞｼｯｸM-PRO" pitchFamily="50" charset="-128"/>
                <a:ea typeface="HG丸ｺﾞｼｯｸM-PRO" pitchFamily="50" charset="-128"/>
              </a:rPr>
              <a:t>2-AG</a:t>
            </a:r>
            <a:r>
              <a:rPr lang="ja-JP" altLang="en-US" dirty="0">
                <a:latin typeface="HG丸ｺﾞｼｯｸM-PRO" pitchFamily="50" charset="-128"/>
                <a:ea typeface="HG丸ｺﾞｼｯｸM-PRO" pitchFamily="50" charset="-128"/>
              </a:rPr>
              <a:t>が</a:t>
            </a:r>
            <a:r>
              <a:rPr lang="ja-JP" altLang="en-US" dirty="0" smtClean="0">
                <a:latin typeface="HG丸ｺﾞｼｯｸM-PRO" pitchFamily="50" charset="-128"/>
                <a:ea typeface="HG丸ｺﾞｼｯｸM-PRO" pitchFamily="50" charset="-128"/>
              </a:rPr>
              <a:t>作られ，</a:t>
            </a:r>
            <a:r>
              <a:rPr lang="en-US" altLang="ja-JP" dirty="0" smtClean="0">
                <a:latin typeface="HG丸ｺﾞｼｯｸM-PRO" pitchFamily="50" charset="-128"/>
                <a:ea typeface="HG丸ｺﾞｼｯｸM-PRO" pitchFamily="50" charset="-128"/>
              </a:rPr>
              <a:t>2-AG</a:t>
            </a:r>
            <a:r>
              <a:rPr lang="ja-JP" altLang="en-US" dirty="0" smtClean="0">
                <a:latin typeface="HG丸ｺﾞｼｯｸM-PRO" pitchFamily="50" charset="-128"/>
                <a:ea typeface="HG丸ｺﾞｼｯｸM-PRO" pitchFamily="50" charset="-128"/>
              </a:rPr>
              <a:t>はシナプス前</a:t>
            </a:r>
            <a:r>
              <a:rPr lang="ja-JP" altLang="en-US" dirty="0">
                <a:latin typeface="HG丸ｺﾞｼｯｸM-PRO" pitchFamily="50" charset="-128"/>
                <a:ea typeface="HG丸ｺﾞｼｯｸM-PRO" pitchFamily="50" charset="-128"/>
              </a:rPr>
              <a:t>終末の</a:t>
            </a:r>
            <a:r>
              <a:rPr lang="en-US" altLang="ja-JP" dirty="0">
                <a:latin typeface="HG丸ｺﾞｼｯｸM-PRO" pitchFamily="50" charset="-128"/>
                <a:ea typeface="HG丸ｺﾞｼｯｸM-PRO" pitchFamily="50" charset="-128"/>
              </a:rPr>
              <a:t>CB</a:t>
            </a:r>
            <a:r>
              <a:rPr lang="en-US" altLang="ja-JP" baseline="-25000" dirty="0">
                <a:latin typeface="HG丸ｺﾞｼｯｸM-PRO" pitchFamily="50" charset="-128"/>
                <a:ea typeface="HG丸ｺﾞｼｯｸM-PRO" pitchFamily="50" charset="-128"/>
              </a:rPr>
              <a:t>1</a:t>
            </a:r>
            <a:r>
              <a:rPr lang="ja-JP" altLang="en-US" dirty="0">
                <a:latin typeface="HG丸ｺﾞｼｯｸM-PRO" pitchFamily="50" charset="-128"/>
                <a:ea typeface="HG丸ｺﾞｼｯｸM-PRO" pitchFamily="50" charset="-128"/>
              </a:rPr>
              <a:t>受容体に</a:t>
            </a:r>
            <a:r>
              <a:rPr lang="ja-JP" altLang="en-US" dirty="0" smtClean="0">
                <a:latin typeface="HG丸ｺﾞｼｯｸM-PRO" pitchFamily="50" charset="-128"/>
                <a:ea typeface="HG丸ｺﾞｼｯｸM-PRO" pitchFamily="50" charset="-128"/>
              </a:rPr>
              <a:t>作用する。その結果，神経伝達物質の放出が短期あるいは長期に抑制される。　　　東京</a:t>
            </a:r>
            <a:r>
              <a:rPr lang="ja-JP" altLang="en-US" dirty="0">
                <a:latin typeface="HG丸ｺﾞｼｯｸM-PRO" pitchFamily="50" charset="-128"/>
                <a:ea typeface="HG丸ｺﾞｼｯｸM-PRO" pitchFamily="50" charset="-128"/>
              </a:rPr>
              <a:t>大学大学院医学</a:t>
            </a:r>
            <a:r>
              <a:rPr lang="ja-JP" altLang="en-US" dirty="0" smtClean="0">
                <a:latin typeface="HG丸ｺﾞｼｯｸM-PRO" pitchFamily="50" charset="-128"/>
                <a:ea typeface="HG丸ｺﾞｼｯｸM-PRO" pitchFamily="50" charset="-128"/>
              </a:rPr>
              <a:t>系 </a:t>
            </a:r>
            <a:r>
              <a:rPr lang="ja-JP" altLang="en-US" dirty="0">
                <a:latin typeface="HG丸ｺﾞｼｯｸM-PRO" pitchFamily="50" charset="-128"/>
                <a:ea typeface="HG丸ｺﾞｼｯｸM-PRO" pitchFamily="50" charset="-128"/>
              </a:rPr>
              <a:t>機能生物学専攻 教授 狩野 方伸 先生</a:t>
            </a:r>
            <a:r>
              <a:rPr lang="ja-JP" altLang="en-US" dirty="0" smtClean="0">
                <a:latin typeface="HG丸ｺﾞｼｯｸM-PRO" pitchFamily="50" charset="-128"/>
                <a:ea typeface="HG丸ｺﾞｼｯｸM-PRO" pitchFamily="50" charset="-128"/>
              </a:rPr>
              <a:t>作成図</a:t>
            </a:r>
            <a:r>
              <a:rPr lang="ja-JP" altLang="en-US" dirty="0">
                <a:latin typeface="HG丸ｺﾞｼｯｸM-PRO" pitchFamily="50" charset="-128"/>
                <a:ea typeface="HG丸ｺﾞｼｯｸM-PRO" pitchFamily="50" charset="-128"/>
              </a:rPr>
              <a:t>　</a:t>
            </a:r>
          </a:p>
        </p:txBody>
      </p:sp>
      <p:sp>
        <p:nvSpPr>
          <p:cNvPr id="2" name="テキスト ボックス 1"/>
          <p:cNvSpPr txBox="1"/>
          <p:nvPr/>
        </p:nvSpPr>
        <p:spPr>
          <a:xfrm>
            <a:off x="6228184" y="898971"/>
            <a:ext cx="2689346" cy="461665"/>
          </a:xfrm>
          <a:prstGeom prst="rect">
            <a:avLst/>
          </a:prstGeom>
          <a:noFill/>
        </p:spPr>
        <p:txBody>
          <a:bodyPr wrap="square" rtlCol="0">
            <a:spAutoFit/>
          </a:bodyPr>
          <a:lstStyle/>
          <a:p>
            <a:r>
              <a:rPr kumimoji="1" lang="en-US" altLang="ja-JP" sz="2400" b="1" dirty="0" smtClean="0">
                <a:latin typeface="Times New Roman" pitchFamily="18" charset="0"/>
                <a:ea typeface="HG正楷書体-PRO" pitchFamily="66" charset="-128"/>
              </a:rPr>
              <a:t>THC</a:t>
            </a:r>
            <a:r>
              <a:rPr kumimoji="1" lang="ja-JP" altLang="en-US" sz="2400" dirty="0" smtClean="0">
                <a:latin typeface="HGPｺﾞｼｯｸE" pitchFamily="50" charset="-128"/>
                <a:ea typeface="HGPｺﾞｼｯｸE" pitchFamily="50" charset="-128"/>
              </a:rPr>
              <a:t>とその代謝物</a:t>
            </a:r>
            <a:endParaRPr kumimoji="1" lang="ja-JP" altLang="en-US" sz="2400" dirty="0">
              <a:latin typeface="HGPｺﾞｼｯｸE" pitchFamily="50" charset="-128"/>
              <a:ea typeface="HGPｺﾞｼｯｸE" pitchFamily="50" charset="-128"/>
            </a:endParaRPr>
          </a:p>
        </p:txBody>
      </p:sp>
      <p:cxnSp>
        <p:nvCxnSpPr>
          <p:cNvPr id="4" name="直線矢印コネクタ 3"/>
          <p:cNvCxnSpPr/>
          <p:nvPr/>
        </p:nvCxnSpPr>
        <p:spPr>
          <a:xfrm flipH="1">
            <a:off x="7164288" y="1360636"/>
            <a:ext cx="72008" cy="25841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95536" y="232017"/>
            <a:ext cx="8208912" cy="738664"/>
          </a:xfrm>
          <a:prstGeom prst="rect">
            <a:avLst/>
          </a:prstGeom>
          <a:solidFill>
            <a:schemeClr val="bg1"/>
          </a:solidFill>
        </p:spPr>
        <p:txBody>
          <a:bodyPr wrap="square" rtlCol="0">
            <a:spAutoFit/>
          </a:bodyPr>
          <a:lstStyle/>
          <a:p>
            <a:pPr algn="ctr"/>
            <a:r>
              <a:rPr kumimoji="1" lang="en-US" altLang="ja-JP" sz="2800" u="sng" dirty="0" smtClean="0">
                <a:latin typeface="Times New Roman" pitchFamily="18" charset="0"/>
                <a:ea typeface="HG丸ｺﾞｼｯｸM-PRO" pitchFamily="50" charset="-128"/>
              </a:rPr>
              <a:t>THC</a:t>
            </a:r>
            <a:r>
              <a:rPr kumimoji="1" lang="ja-JP" altLang="en-US" sz="2800" u="sng" dirty="0" err="1" smtClean="0">
                <a:latin typeface="Times New Roman" pitchFamily="18" charset="0"/>
                <a:ea typeface="HG丸ｺﾞｼｯｸM-PRO" pitchFamily="50" charset="-128"/>
              </a:rPr>
              <a:t>の作用機序</a:t>
            </a:r>
            <a:r>
              <a:rPr kumimoji="1" lang="ja-JP" altLang="en-US" sz="2800" dirty="0" smtClean="0">
                <a:latin typeface="Times New Roman" pitchFamily="18" charset="0"/>
                <a:ea typeface="HG丸ｺﾞｼｯｸM-PRO" pitchFamily="50" charset="-128"/>
              </a:rPr>
              <a:t>：</a:t>
            </a:r>
            <a:r>
              <a:rPr kumimoji="1" lang="ja-JP" altLang="en-US" sz="2400" dirty="0" smtClean="0">
                <a:latin typeface="Times New Roman" pitchFamily="18" charset="0"/>
                <a:ea typeface="HG丸ｺﾞｼｯｸM-PRO" pitchFamily="50" charset="-128"/>
              </a:rPr>
              <a:t>内因性カンナビノイドが</a:t>
            </a:r>
            <a:r>
              <a:rPr kumimoji="1" lang="en-US" altLang="ja-JP" sz="2400" dirty="0" smtClean="0">
                <a:latin typeface="Times New Roman" pitchFamily="18" charset="0"/>
                <a:ea typeface="HG丸ｺﾞｼｯｸM-PRO" pitchFamily="50" charset="-128"/>
              </a:rPr>
              <a:t>CB1</a:t>
            </a:r>
            <a:r>
              <a:rPr kumimoji="1" lang="ja-JP" altLang="en-US" sz="2400" dirty="0" smtClean="0">
                <a:latin typeface="Times New Roman" pitchFamily="18" charset="0"/>
                <a:ea typeface="HG丸ｺﾞｼｯｸM-PRO" pitchFamily="50" charset="-128"/>
              </a:rPr>
              <a:t>に作用</a:t>
            </a:r>
            <a:endParaRPr kumimoji="1" lang="en-US" altLang="ja-JP" sz="2400" dirty="0" smtClean="0">
              <a:latin typeface="Times New Roman" pitchFamily="18" charset="0"/>
              <a:ea typeface="HG丸ｺﾞｼｯｸM-PRO" pitchFamily="50" charset="-128"/>
            </a:endParaRPr>
          </a:p>
          <a:p>
            <a:pPr algn="ctr"/>
            <a:endParaRPr kumimoji="1" lang="ja-JP" altLang="en-US" sz="1400" dirty="0">
              <a:latin typeface="Times New Roman" pitchFamily="18" charset="0"/>
              <a:ea typeface="HG丸ｺﾞｼｯｸM-PRO" pitchFamily="50" charset="-128"/>
            </a:endParaRPr>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28</a:t>
            </a:fld>
            <a:endParaRPr kumimoji="1" lang="ja-JP" altLang="en-US"/>
          </a:p>
        </p:txBody>
      </p:sp>
    </p:spTree>
    <p:extLst>
      <p:ext uri="{BB962C8B-B14F-4D97-AF65-F5344CB8AC3E}">
        <p14:creationId xmlns:p14="http://schemas.microsoft.com/office/powerpoint/2010/main" val="4284105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96069" y="768786"/>
            <a:ext cx="8352928" cy="461665"/>
          </a:xfrm>
          <a:prstGeom prst="rect">
            <a:avLst/>
          </a:prstGeom>
          <a:noFill/>
        </p:spPr>
        <p:txBody>
          <a:bodyPr wrap="square" rtlCol="0">
            <a:spAutoFit/>
          </a:bodyPr>
          <a:lstStyle/>
          <a:p>
            <a:r>
              <a:rPr lang="ja-JP" altLang="en-US" sz="2400" dirty="0" smtClean="0">
                <a:latin typeface="Times New Roman" pitchFamily="18" charset="0"/>
                <a:ea typeface="HG丸ｺﾞｼｯｸM-PRO" pitchFamily="50" charset="-128"/>
              </a:rPr>
              <a:t>合成カンナビノイドと受容体（</a:t>
            </a:r>
            <a:r>
              <a:rPr lang="en-US" altLang="ja-JP" sz="2400" dirty="0" smtClean="0">
                <a:latin typeface="Times New Roman" pitchFamily="18" charset="0"/>
                <a:ea typeface="HG丸ｺﾞｼｯｸM-PRO" pitchFamily="50" charset="-128"/>
              </a:rPr>
              <a:t>CB1</a:t>
            </a:r>
            <a:r>
              <a:rPr lang="ja-JP" altLang="en-US" sz="2400" dirty="0" smtClean="0">
                <a:latin typeface="Times New Roman" pitchFamily="18" charset="0"/>
                <a:ea typeface="HG丸ｺﾞｼｯｸM-PRO" pitchFamily="50" charset="-128"/>
              </a:rPr>
              <a:t>）への親和性（</a:t>
            </a:r>
            <a:r>
              <a:rPr lang="en-US" altLang="ja-JP" sz="2400" dirty="0" err="1" smtClean="0">
                <a:latin typeface="Times New Roman" pitchFamily="18" charset="0"/>
                <a:ea typeface="HG丸ｺﾞｼｯｸM-PRO" pitchFamily="50" charset="-128"/>
              </a:rPr>
              <a:t>Ki</a:t>
            </a:r>
            <a:r>
              <a:rPr lang="ja-JP" altLang="en-US" sz="2400" dirty="0" smtClean="0">
                <a:latin typeface="Times New Roman" pitchFamily="18" charset="0"/>
                <a:ea typeface="HG丸ｺﾞｼｯｸM-PRO" pitchFamily="50" charset="-128"/>
              </a:rPr>
              <a:t>値* ）</a:t>
            </a:r>
            <a:endParaRPr kumimoji="1" lang="ja-JP" altLang="en-US" sz="2400" dirty="0">
              <a:latin typeface="Times New Roman" pitchFamily="18" charset="0"/>
              <a:ea typeface="HG丸ｺﾞｼｯｸM-PRO" pitchFamily="50" charset="-128"/>
            </a:endParaRPr>
          </a:p>
        </p:txBody>
      </p:sp>
      <p:sp>
        <p:nvSpPr>
          <p:cNvPr id="4" name="テキスト ボックス 3"/>
          <p:cNvSpPr txBox="1"/>
          <p:nvPr/>
        </p:nvSpPr>
        <p:spPr>
          <a:xfrm>
            <a:off x="1331640" y="1210385"/>
            <a:ext cx="3024336" cy="4996710"/>
          </a:xfrm>
          <a:prstGeom prst="rect">
            <a:avLst/>
          </a:prstGeom>
          <a:noFill/>
        </p:spPr>
        <p:txBody>
          <a:bodyPr wrap="square" rtlCol="0">
            <a:spAutoFit/>
          </a:bodyPr>
          <a:lstStyle/>
          <a:p>
            <a:r>
              <a:rPr lang="ja-JP" altLang="en-US" sz="2400" dirty="0" smtClean="0">
                <a:latin typeface="Times New Roman" pitchFamily="18" charset="0"/>
                <a:ea typeface="HG丸ｺﾞｼｯｸM-PRO" pitchFamily="50" charset="-128"/>
              </a:rPr>
              <a:t>合成カンナビノイド</a:t>
            </a:r>
            <a:endParaRPr lang="en-US" altLang="ja-JP" sz="2400" dirty="0" smtClean="0">
              <a:latin typeface="Times New Roman" pitchFamily="18" charset="0"/>
              <a:ea typeface="HG丸ｺﾞｼｯｸM-PRO" pitchFamily="50" charset="-128"/>
            </a:endParaRPr>
          </a:p>
          <a:p>
            <a:pPr>
              <a:spcBef>
                <a:spcPts val="600"/>
              </a:spcBef>
            </a:pPr>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HU-210</a:t>
            </a:r>
          </a:p>
          <a:p>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CP-55940</a:t>
            </a:r>
          </a:p>
          <a:p>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JWH-210</a:t>
            </a:r>
          </a:p>
          <a:p>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JWH-122</a:t>
            </a:r>
          </a:p>
          <a:p>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AM-2201</a:t>
            </a:r>
          </a:p>
          <a:p>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MAM-2201</a:t>
            </a:r>
            <a:r>
              <a:rPr lang="en-US" altLang="ja-JP" sz="2400" dirty="0" smtClean="0">
                <a:latin typeface="Times New Roman" pitchFamily="18" charset="0"/>
                <a:cs typeface="Times New Roman" pitchFamily="18" charset="0"/>
              </a:rPr>
              <a:t> </a:t>
            </a:r>
          </a:p>
          <a:p>
            <a:r>
              <a:rPr lang="ja-JP" altLang="en-US" sz="2400" dirty="0" smtClean="0">
                <a:latin typeface="Times New Roman" pitchFamily="18" charset="0"/>
                <a:cs typeface="Times New Roman" pitchFamily="18" charset="0"/>
              </a:rPr>
              <a:t>　　　</a:t>
            </a:r>
            <a:r>
              <a:rPr lang="en-US" altLang="ja-JP" sz="2400" dirty="0" err="1" smtClean="0">
                <a:latin typeface="Times New Roman" pitchFamily="18" charset="0"/>
                <a:cs typeface="Times New Roman" pitchFamily="18" charset="0"/>
              </a:rPr>
              <a:t>Nabilone</a:t>
            </a:r>
            <a:endParaRPr lang="en-US" altLang="ja-JP" sz="2400" dirty="0" smtClean="0">
              <a:latin typeface="Times New Roman" pitchFamily="18" charset="0"/>
              <a:ea typeface="HG丸ｺﾞｼｯｸM-PRO" pitchFamily="50" charset="-128"/>
            </a:endParaRPr>
          </a:p>
          <a:p>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JWH-018</a:t>
            </a:r>
          </a:p>
          <a:p>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JWH-203</a:t>
            </a:r>
          </a:p>
          <a:p>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Δ8-THC</a:t>
            </a:r>
            <a:r>
              <a:rPr lang="ja-JP" altLang="en-US" sz="2400" dirty="0" smtClean="0">
                <a:latin typeface="Times New Roman" pitchFamily="18" charset="0"/>
                <a:ea typeface="HG丸ｺﾞｼｯｸM-PRO" pitchFamily="50" charset="-128"/>
              </a:rPr>
              <a:t>**</a:t>
            </a:r>
            <a:endParaRPr lang="en-US" altLang="ja-JP" sz="2400" dirty="0" smtClean="0">
              <a:latin typeface="Times New Roman" pitchFamily="18" charset="0"/>
              <a:ea typeface="HG丸ｺﾞｼｯｸM-PRO" pitchFamily="50" charset="-128"/>
            </a:endParaRPr>
          </a:p>
          <a:p>
            <a:r>
              <a:rPr lang="ja-JP" altLang="en-US" sz="2400" dirty="0" smtClean="0">
                <a:latin typeface="Times New Roman" pitchFamily="18" charset="0"/>
                <a:ea typeface="HG丸ｺﾞｼｯｸM-PRO" pitchFamily="50" charset="-128"/>
              </a:rPr>
              <a:t>　　</a:t>
            </a:r>
            <a:r>
              <a:rPr lang="en-US" altLang="ja-JP" sz="2400" dirty="0" smtClean="0">
                <a:latin typeface="Times New Roman" pitchFamily="18" charset="0"/>
                <a:ea typeface="HG丸ｺﾞｼｯｸM-PRO" pitchFamily="50" charset="-128"/>
              </a:rPr>
              <a:t>Δ9-THC</a:t>
            </a:r>
            <a:r>
              <a:rPr lang="ja-JP" altLang="en-US" sz="2400" dirty="0" smtClean="0">
                <a:latin typeface="Times New Roman" pitchFamily="18" charset="0"/>
                <a:ea typeface="HG丸ｺﾞｼｯｸM-PRO" pitchFamily="50" charset="-128"/>
              </a:rPr>
              <a:t>**</a:t>
            </a:r>
            <a:endParaRPr lang="en-US" altLang="ja-JP" sz="2400" dirty="0" smtClean="0">
              <a:latin typeface="Times New Roman" pitchFamily="18" charset="0"/>
              <a:ea typeface="HG丸ｺﾞｼｯｸM-PRO" pitchFamily="50" charset="-128"/>
            </a:endParaRPr>
          </a:p>
          <a:p>
            <a:r>
              <a:rPr kumimoji="1" lang="en-US" altLang="ja-JP" sz="2400" dirty="0" smtClean="0">
                <a:latin typeface="Times New Roman" pitchFamily="18" charset="0"/>
                <a:ea typeface="HG丸ｺﾞｼｯｸM-PRO" pitchFamily="50" charset="-128"/>
              </a:rPr>
              <a:t>        JWH-200</a:t>
            </a:r>
            <a:endParaRPr kumimoji="1" lang="ja-JP" altLang="en-US" sz="2400" dirty="0">
              <a:latin typeface="Times New Roman" pitchFamily="18" charset="0"/>
              <a:ea typeface="HG丸ｺﾞｼｯｸM-PRO" pitchFamily="50" charset="-128"/>
            </a:endParaRPr>
          </a:p>
        </p:txBody>
      </p:sp>
      <p:sp>
        <p:nvSpPr>
          <p:cNvPr id="5" name="テキスト ボックス 4"/>
          <p:cNvSpPr txBox="1"/>
          <p:nvPr/>
        </p:nvSpPr>
        <p:spPr>
          <a:xfrm>
            <a:off x="5315610" y="1221018"/>
            <a:ext cx="936104" cy="4996710"/>
          </a:xfrm>
          <a:prstGeom prst="rect">
            <a:avLst/>
          </a:prstGeom>
          <a:noFill/>
        </p:spPr>
        <p:txBody>
          <a:bodyPr wrap="square" rtlCol="0">
            <a:spAutoFit/>
          </a:bodyPr>
          <a:lstStyle/>
          <a:p>
            <a:pPr algn="r">
              <a:spcBef>
                <a:spcPts val="600"/>
              </a:spcBef>
            </a:pPr>
            <a:r>
              <a:rPr lang="en-US" altLang="ja-JP" sz="2400" dirty="0" err="1" smtClean="0">
                <a:latin typeface="Times New Roman" pitchFamily="18" charset="0"/>
                <a:ea typeface="HG丸ｺﾞｼｯｸM-PRO" pitchFamily="50" charset="-128"/>
              </a:rPr>
              <a:t>Ki</a:t>
            </a:r>
            <a:r>
              <a:rPr lang="ja-JP" altLang="en-US" sz="2400" dirty="0" smtClean="0">
                <a:latin typeface="Times New Roman" pitchFamily="18" charset="0"/>
                <a:ea typeface="HG丸ｺﾞｼｯｸM-PRO" pitchFamily="50" charset="-128"/>
              </a:rPr>
              <a:t>値　　</a:t>
            </a:r>
            <a:endParaRPr lang="en-US" altLang="ja-JP" sz="2400" dirty="0" smtClean="0">
              <a:latin typeface="Times New Roman" pitchFamily="18" charset="0"/>
              <a:ea typeface="HG丸ｺﾞｼｯｸM-PRO" pitchFamily="50" charset="-128"/>
            </a:endParaRPr>
          </a:p>
          <a:p>
            <a:pPr algn="r">
              <a:spcBef>
                <a:spcPts val="600"/>
              </a:spcBef>
            </a:pPr>
            <a:r>
              <a:rPr lang="en-US" altLang="ja-JP" sz="2400" dirty="0" smtClean="0">
                <a:latin typeface="Times New Roman" pitchFamily="18" charset="0"/>
                <a:ea typeface="HG丸ｺﾞｼｯｸM-PRO" pitchFamily="50" charset="-128"/>
              </a:rPr>
              <a:t>0.05</a:t>
            </a:r>
          </a:p>
          <a:p>
            <a:pPr algn="r">
              <a:spcBef>
                <a:spcPts val="0"/>
              </a:spcBef>
            </a:pPr>
            <a:r>
              <a:rPr lang="en-US" altLang="ja-JP" sz="2400" dirty="0" smtClean="0">
                <a:latin typeface="Times New Roman" pitchFamily="18" charset="0"/>
                <a:ea typeface="HG丸ｺﾞｼｯｸM-PRO" pitchFamily="50" charset="-128"/>
              </a:rPr>
              <a:t>0.35</a:t>
            </a:r>
          </a:p>
          <a:p>
            <a:pPr algn="r"/>
            <a:r>
              <a:rPr lang="en-US" altLang="ja-JP" sz="2400" dirty="0" smtClean="0">
                <a:latin typeface="Times New Roman" pitchFamily="18" charset="0"/>
                <a:ea typeface="HG丸ｺﾞｼｯｸM-PRO" pitchFamily="50" charset="-128"/>
              </a:rPr>
              <a:t>0.46</a:t>
            </a:r>
          </a:p>
          <a:p>
            <a:pPr algn="r"/>
            <a:r>
              <a:rPr lang="en-US" altLang="ja-JP" sz="2400" dirty="0" smtClean="0">
                <a:latin typeface="Times New Roman" pitchFamily="18" charset="0"/>
                <a:ea typeface="HG丸ｺﾞｼｯｸM-PRO" pitchFamily="50" charset="-128"/>
              </a:rPr>
              <a:t>0.69</a:t>
            </a:r>
          </a:p>
          <a:p>
            <a:pPr algn="r"/>
            <a:r>
              <a:rPr lang="en-US" altLang="ja-JP" sz="2400" dirty="0" smtClean="0">
                <a:latin typeface="Times New Roman" pitchFamily="18" charset="0"/>
                <a:ea typeface="HG丸ｺﾞｼｯｸM-PRO" pitchFamily="50" charset="-128"/>
              </a:rPr>
              <a:t>1.00</a:t>
            </a:r>
          </a:p>
          <a:p>
            <a:pPr algn="r"/>
            <a:r>
              <a:rPr lang="en-US" altLang="ja-JP" sz="2400" dirty="0" smtClean="0">
                <a:latin typeface="Times New Roman" pitchFamily="18" charset="0"/>
                <a:ea typeface="HG丸ｺﾞｼｯｸM-PRO" pitchFamily="50" charset="-128"/>
              </a:rPr>
              <a:t>1.00</a:t>
            </a:r>
          </a:p>
          <a:p>
            <a:pPr algn="r"/>
            <a:r>
              <a:rPr lang="en-US" altLang="ja-JP" sz="2400" dirty="0" smtClean="0">
                <a:latin typeface="Times New Roman" pitchFamily="18" charset="0"/>
                <a:ea typeface="HG丸ｺﾞｼｯｸM-PRO" pitchFamily="50" charset="-128"/>
              </a:rPr>
              <a:t>1.84</a:t>
            </a:r>
          </a:p>
          <a:p>
            <a:pPr algn="r"/>
            <a:r>
              <a:rPr lang="en-US" altLang="ja-JP" sz="2400" dirty="0" smtClean="0">
                <a:latin typeface="Times New Roman" pitchFamily="18" charset="0"/>
                <a:ea typeface="HG丸ｺﾞｼｯｸM-PRO" pitchFamily="50" charset="-128"/>
              </a:rPr>
              <a:t>2.90</a:t>
            </a:r>
          </a:p>
          <a:p>
            <a:pPr algn="r"/>
            <a:r>
              <a:rPr lang="en-US" altLang="ja-JP" sz="2400" dirty="0" smtClean="0">
                <a:latin typeface="Times New Roman" pitchFamily="18" charset="0"/>
                <a:ea typeface="HG丸ｺﾞｼｯｸM-PRO" pitchFamily="50" charset="-128"/>
              </a:rPr>
              <a:t>8.00</a:t>
            </a:r>
          </a:p>
          <a:p>
            <a:pPr algn="r"/>
            <a:r>
              <a:rPr lang="en-US" altLang="ja-JP" sz="2400" dirty="0" smtClean="0">
                <a:latin typeface="Times New Roman" pitchFamily="18" charset="0"/>
                <a:ea typeface="HG丸ｺﾞｼｯｸM-PRO" pitchFamily="50" charset="-128"/>
              </a:rPr>
              <a:t>16.5</a:t>
            </a:r>
          </a:p>
          <a:p>
            <a:pPr algn="r"/>
            <a:r>
              <a:rPr lang="en-US" altLang="ja-JP" sz="2400" dirty="0" smtClean="0">
                <a:latin typeface="Times New Roman" pitchFamily="18" charset="0"/>
                <a:ea typeface="HG丸ｺﾞｼｯｸM-PRO" pitchFamily="50" charset="-128"/>
              </a:rPr>
              <a:t>40.7</a:t>
            </a:r>
          </a:p>
          <a:p>
            <a:pPr algn="r"/>
            <a:r>
              <a:rPr kumimoji="1" lang="en-US" altLang="ja-JP" sz="2400" dirty="0" smtClean="0">
                <a:latin typeface="Times New Roman" pitchFamily="18" charset="0"/>
                <a:ea typeface="HG丸ｺﾞｼｯｸM-PRO" pitchFamily="50" charset="-128"/>
              </a:rPr>
              <a:t>42.0</a:t>
            </a:r>
            <a:endParaRPr kumimoji="1" lang="ja-JP" altLang="en-US" sz="2400" dirty="0">
              <a:latin typeface="Times New Roman" pitchFamily="18" charset="0"/>
              <a:ea typeface="HG丸ｺﾞｼｯｸM-PRO" pitchFamily="50" charset="-128"/>
            </a:endParaRPr>
          </a:p>
        </p:txBody>
      </p:sp>
      <p:cxnSp>
        <p:nvCxnSpPr>
          <p:cNvPr id="10" name="直線コネクタ 9"/>
          <p:cNvCxnSpPr/>
          <p:nvPr/>
        </p:nvCxnSpPr>
        <p:spPr>
          <a:xfrm>
            <a:off x="1259632" y="1221018"/>
            <a:ext cx="6480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259632" y="1665969"/>
            <a:ext cx="6480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259632" y="6079494"/>
            <a:ext cx="6480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11560" y="6112716"/>
            <a:ext cx="8208912" cy="646331"/>
          </a:xfrm>
          <a:prstGeom prst="rect">
            <a:avLst/>
          </a:prstGeom>
          <a:noFill/>
        </p:spPr>
        <p:txBody>
          <a:bodyPr wrap="square" rtlCol="0">
            <a:spAutoFit/>
          </a:bodyPr>
          <a:lstStyle/>
          <a:p>
            <a:r>
              <a:rPr lang="ja-JP" altLang="en-US" dirty="0" smtClean="0">
                <a:latin typeface="HG丸ｺﾞｼｯｸM-PRO" pitchFamily="50" charset="-128"/>
                <a:ea typeface="HG丸ｺﾞｼｯｸM-PRO" pitchFamily="50" charset="-128"/>
              </a:rPr>
              <a:t>英国</a:t>
            </a:r>
            <a:r>
              <a:rPr lang="en-US" altLang="ja-JP" dirty="0" smtClean="0">
                <a:latin typeface="Times New Roman" pitchFamily="18" charset="0"/>
                <a:ea typeface="HG丸ｺﾞｼｯｸM-PRO" pitchFamily="50" charset="-128"/>
                <a:cs typeface="Times New Roman" pitchFamily="18" charset="0"/>
              </a:rPr>
              <a:t>ACMD report on the major </a:t>
            </a:r>
            <a:r>
              <a:rPr lang="en-US" altLang="ja-JP" dirty="0" err="1" smtClean="0">
                <a:latin typeface="Times New Roman" pitchFamily="18" charset="0"/>
                <a:ea typeface="HG丸ｺﾞｼｯｸM-PRO" pitchFamily="50" charset="-128"/>
                <a:cs typeface="Times New Roman" pitchFamily="18" charset="0"/>
              </a:rPr>
              <a:t>cannabinoid</a:t>
            </a:r>
            <a:r>
              <a:rPr lang="en-US" altLang="ja-JP" dirty="0" smtClean="0">
                <a:latin typeface="Times New Roman" pitchFamily="18" charset="0"/>
                <a:ea typeface="HG丸ｺﾞｼｯｸM-PRO" pitchFamily="50" charset="-128"/>
                <a:cs typeface="Times New Roman" pitchFamily="18" charset="0"/>
              </a:rPr>
              <a:t> agonists</a:t>
            </a:r>
            <a:r>
              <a:rPr lang="ja-JP" altLang="en-US" dirty="0" smtClean="0">
                <a:latin typeface="Times New Roman" pitchFamily="18" charset="0"/>
                <a:ea typeface="HG丸ｺﾞｼｯｸM-PRO" pitchFamily="50" charset="-128"/>
                <a:cs typeface="Times New Roman" pitchFamily="18" charset="0"/>
              </a:rPr>
              <a:t>（</a:t>
            </a:r>
            <a:r>
              <a:rPr lang="en-US" altLang="ja-JP" dirty="0" smtClean="0">
                <a:latin typeface="Times New Roman" pitchFamily="18" charset="0"/>
                <a:ea typeface="HG丸ｺﾞｼｯｸM-PRO" pitchFamily="50" charset="-128"/>
                <a:cs typeface="Times New Roman" pitchFamily="18" charset="0"/>
              </a:rPr>
              <a:t>2009</a:t>
            </a:r>
            <a:r>
              <a:rPr lang="ja-JP" altLang="en-US" dirty="0" smtClean="0">
                <a:latin typeface="Times New Roman" pitchFamily="18" charset="0"/>
                <a:ea typeface="HG丸ｺﾞｼｯｸM-PRO" pitchFamily="50" charset="-128"/>
                <a:cs typeface="Times New Roman" pitchFamily="18" charset="0"/>
              </a:rPr>
              <a:t>）</a:t>
            </a:r>
            <a:r>
              <a:rPr lang="ja-JP" altLang="en-US" dirty="0" smtClean="0">
                <a:latin typeface="HG丸ｺﾞｼｯｸM-PRO" pitchFamily="50" charset="-128"/>
                <a:ea typeface="HG丸ｺﾞｼｯｸM-PRO" pitchFamily="50" charset="-128"/>
              </a:rPr>
              <a:t>より一部引用</a:t>
            </a:r>
            <a:endParaRPr lang="en-US" altLang="ja-JP" dirty="0" smtClean="0">
              <a:latin typeface="HG丸ｺﾞｼｯｸM-PRO" pitchFamily="50" charset="-128"/>
              <a:ea typeface="HG丸ｺﾞｼｯｸM-PRO" pitchFamily="50" charset="-128"/>
            </a:endParaRPr>
          </a:p>
          <a:p>
            <a:r>
              <a:rPr lang="ja-JP" altLang="en-US" dirty="0" smtClean="0">
                <a:latin typeface="HG丸ｺﾞｼｯｸM-PRO" pitchFamily="50" charset="-128"/>
                <a:ea typeface="HG丸ｺﾞｼｯｸM-PRO" pitchFamily="50" charset="-128"/>
              </a:rPr>
              <a:t>＊は受容体への親和性を示す指標　　 </a:t>
            </a:r>
            <a:r>
              <a:rPr kumimoji="1" lang="ja-JP" altLang="en-US" dirty="0" smtClean="0">
                <a:latin typeface="HG丸ｺﾞｼｯｸM-PRO" pitchFamily="50" charset="-128"/>
                <a:ea typeface="HG丸ｺﾞｼｯｸM-PRO" pitchFamily="50" charset="-128"/>
              </a:rPr>
              <a:t>＊</a:t>
            </a:r>
            <a:r>
              <a:rPr lang="ja-JP" altLang="en-US" dirty="0" smtClean="0">
                <a:latin typeface="HG丸ｺﾞｼｯｸM-PRO" pitchFamily="50" charset="-128"/>
                <a:ea typeface="HG丸ｺﾞｼｯｸM-PRO" pitchFamily="50" charset="-128"/>
              </a:rPr>
              <a:t>＊</a:t>
            </a:r>
            <a:r>
              <a:rPr kumimoji="1" lang="ja-JP" altLang="en-US" dirty="0" smtClean="0">
                <a:latin typeface="HG丸ｺﾞｼｯｸM-PRO" pitchFamily="50" charset="-128"/>
                <a:ea typeface="HG丸ｺﾞｼｯｸM-PRO" pitchFamily="50" charset="-128"/>
              </a:rPr>
              <a:t>は大麻成分</a:t>
            </a:r>
            <a:endParaRPr kumimoji="1" lang="ja-JP" altLang="en-US" dirty="0">
              <a:latin typeface="Times New Roman" pitchFamily="18" charset="0"/>
              <a:ea typeface="HG丸ｺﾞｼｯｸM-PRO" pitchFamily="50" charset="-128"/>
              <a:cs typeface="Times New Roman" pitchFamily="18" charset="0"/>
            </a:endParaRPr>
          </a:p>
        </p:txBody>
      </p:sp>
      <p:sp>
        <p:nvSpPr>
          <p:cNvPr id="9" name="テキスト ボックス 8"/>
          <p:cNvSpPr txBox="1"/>
          <p:nvPr/>
        </p:nvSpPr>
        <p:spPr>
          <a:xfrm>
            <a:off x="158536" y="118695"/>
            <a:ext cx="6775664" cy="584775"/>
          </a:xfrm>
          <a:prstGeom prst="rect">
            <a:avLst/>
          </a:prstGeom>
          <a:noFill/>
        </p:spPr>
        <p:txBody>
          <a:bodyPr wrap="square" rtlCol="0">
            <a:spAutoFit/>
          </a:bodyPr>
          <a:lstStyle/>
          <a:p>
            <a:r>
              <a:rPr lang="ja-JP" altLang="en-US" sz="3200" b="1" u="sng" dirty="0" smtClean="0">
                <a:solidFill>
                  <a:srgbClr val="FF0000"/>
                </a:solidFill>
                <a:effectLst>
                  <a:outerShdw blurRad="38100" dist="38100" dir="2700000" algn="tl">
                    <a:srgbClr val="000000">
                      <a:alpha val="43137"/>
                    </a:srgbClr>
                  </a:outerShdw>
                </a:effectLst>
                <a:latin typeface="Times New Roman" pitchFamily="18" charset="0"/>
                <a:ea typeface="HG丸ｺﾞｼｯｸM-PRO" pitchFamily="50" charset="-128"/>
              </a:rPr>
              <a:t>ヒトへの作用は</a:t>
            </a:r>
            <a:r>
              <a:rPr lang="en-US" altLang="ja-JP" sz="3200" b="1" u="sng" dirty="0" smtClean="0">
                <a:solidFill>
                  <a:srgbClr val="FF0000"/>
                </a:solidFill>
                <a:effectLst>
                  <a:outerShdw blurRad="38100" dist="38100" dir="2700000" algn="tl">
                    <a:srgbClr val="000000">
                      <a:alpha val="43137"/>
                    </a:srgbClr>
                  </a:outerShdw>
                </a:effectLst>
                <a:latin typeface="Times New Roman" pitchFamily="18" charset="0"/>
                <a:ea typeface="HG丸ｺﾞｼｯｸM-PRO" pitchFamily="50" charset="-128"/>
              </a:rPr>
              <a:t>Ki</a:t>
            </a:r>
            <a:r>
              <a:rPr lang="ja-JP" altLang="en-US" sz="3200" b="1" u="sng" dirty="0" smtClean="0">
                <a:solidFill>
                  <a:srgbClr val="FF0000"/>
                </a:solidFill>
                <a:effectLst>
                  <a:outerShdw blurRad="38100" dist="38100" dir="2700000" algn="tl">
                    <a:srgbClr val="000000">
                      <a:alpha val="43137"/>
                    </a:srgbClr>
                  </a:outerShdw>
                </a:effectLst>
                <a:latin typeface="Times New Roman" pitchFamily="18" charset="0"/>
                <a:ea typeface="HG丸ｺﾞｼｯｸM-PRO" pitchFamily="50" charset="-128"/>
              </a:rPr>
              <a:t>値で評価する</a:t>
            </a:r>
            <a:endParaRPr kumimoji="1" lang="ja-JP" altLang="en-US" sz="3200" b="1" dirty="0">
              <a:solidFill>
                <a:srgbClr val="FF0000"/>
              </a:solidFill>
              <a:effectLst>
                <a:outerShdw blurRad="38100" dist="38100" dir="2700000" algn="tl">
                  <a:srgbClr val="000000">
                    <a:alpha val="43137"/>
                  </a:srgbClr>
                </a:outerShdw>
              </a:effectLst>
              <a:latin typeface="Times New Roman" pitchFamily="18" charset="0"/>
              <a:ea typeface="HG丸ｺﾞｼｯｸM-PRO" pitchFamily="50" charset="-128"/>
            </a:endParaRPr>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29</a:t>
            </a:fld>
            <a:endParaRPr kumimoji="1" lang="ja-JP" altLang="en-US"/>
          </a:p>
        </p:txBody>
      </p:sp>
    </p:spTree>
    <p:extLst>
      <p:ext uri="{BB962C8B-B14F-4D97-AF65-F5344CB8AC3E}">
        <p14:creationId xmlns:p14="http://schemas.microsoft.com/office/powerpoint/2010/main" val="95300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451412" y="637135"/>
            <a:ext cx="7940233" cy="5532172"/>
            <a:chOff x="451413" y="984375"/>
            <a:chExt cx="7940233" cy="5532172"/>
          </a:xfrm>
        </p:grpSpPr>
        <p:pic>
          <p:nvPicPr>
            <p:cNvPr id="2050" name="Picture 2" descr="C:\Users\iyasuda\Pictures\img073.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47" t="13900" r="5317" b="6845"/>
            <a:stretch/>
          </p:blipFill>
          <p:spPr bwMode="auto">
            <a:xfrm>
              <a:off x="451413" y="1250066"/>
              <a:ext cx="7940233" cy="526648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33381" y="984375"/>
              <a:ext cx="567159" cy="369332"/>
            </a:xfrm>
            <a:prstGeom prst="rect">
              <a:avLst/>
            </a:prstGeom>
            <a:noFill/>
          </p:spPr>
          <p:txBody>
            <a:bodyPr wrap="square" rtlCol="0">
              <a:spAutoFit/>
            </a:bodyPr>
            <a:lstStyle/>
            <a:p>
              <a:r>
                <a:rPr kumimoji="1" lang="ja-JP" altLang="en-US" b="1" dirty="0" smtClean="0">
                  <a:latin typeface="HG丸ｺﾞｼｯｸM-PRO" panose="020F0600000000000000" pitchFamily="50" charset="-128"/>
                  <a:ea typeface="HG丸ｺﾞｼｯｸM-PRO" panose="020F0600000000000000" pitchFamily="50" charset="-128"/>
                </a:rPr>
                <a:t>人</a:t>
              </a:r>
              <a:endParaRPr kumimoji="1" lang="ja-JP" altLang="en-US" b="1" dirty="0">
                <a:latin typeface="HG丸ｺﾞｼｯｸM-PRO" panose="020F0600000000000000" pitchFamily="50" charset="-128"/>
                <a:ea typeface="HG丸ｺﾞｼｯｸM-PRO" panose="020F0600000000000000" pitchFamily="50" charset="-128"/>
              </a:endParaRPr>
            </a:p>
          </p:txBody>
        </p:sp>
      </p:grpSp>
      <p:sp>
        <p:nvSpPr>
          <p:cNvPr id="5" name="テキスト ボックス 4"/>
          <p:cNvSpPr txBox="1"/>
          <p:nvPr/>
        </p:nvSpPr>
        <p:spPr>
          <a:xfrm>
            <a:off x="2013996" y="226886"/>
            <a:ext cx="4363654" cy="523220"/>
          </a:xfrm>
          <a:prstGeom prst="rect">
            <a:avLst/>
          </a:prstGeom>
          <a:noFill/>
          <a:ln w="19050">
            <a:solidFill>
              <a:schemeClr val="tx1"/>
            </a:solidFill>
          </a:ln>
        </p:spPr>
        <p:txBody>
          <a:bodyPr wrap="square" rtlCol="0">
            <a:spAutoFit/>
          </a:bodyPr>
          <a:lstStyle/>
          <a:p>
            <a:pPr algn="ctr"/>
            <a:r>
              <a:rPr kumimoji="1" lang="ja-JP" altLang="en-US" sz="2800" b="1" dirty="0" smtClean="0">
                <a:latin typeface="HG丸ｺﾞｼｯｸM-PRO" panose="020F0600000000000000" pitchFamily="50" charset="-128"/>
                <a:ea typeface="HG丸ｺﾞｼｯｸM-PRO" panose="020F0600000000000000" pitchFamily="50" charset="-128"/>
              </a:rPr>
              <a:t>薬物事犯検挙人員の推移</a:t>
            </a:r>
            <a:endParaRPr kumimoji="1" lang="ja-JP" altLang="en-US" sz="2800" b="1" dirty="0">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6814457" y="550051"/>
            <a:ext cx="2115135" cy="400110"/>
          </a:xfrm>
          <a:prstGeom prst="rect">
            <a:avLst/>
          </a:prstGeom>
          <a:noFill/>
        </p:spPr>
        <p:txBody>
          <a:bodyPr wrap="square" rtlCol="0">
            <a:spAutoFit/>
          </a:bodyPr>
          <a:lstStyle/>
          <a:p>
            <a:pPr algn="ctr"/>
            <a:r>
              <a:rPr kumimoji="1" lang="ja-JP" altLang="en-US" sz="2000" dirty="0" smtClean="0">
                <a:latin typeface="HG丸ｺﾞｼｯｸM-PRO" panose="020F0600000000000000" pitchFamily="50" charset="-128"/>
                <a:ea typeface="HG丸ｺﾞｼｯｸM-PRO" panose="020F0600000000000000" pitchFamily="50" charset="-128"/>
              </a:rPr>
              <a:t>厚生労働省発表</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7" name="スライド番号プレースホルダー 6"/>
          <p:cNvSpPr>
            <a:spLocks noGrp="1"/>
          </p:cNvSpPr>
          <p:nvPr>
            <p:ph type="sldNum" sz="quarter" idx="12"/>
          </p:nvPr>
        </p:nvSpPr>
        <p:spPr/>
        <p:txBody>
          <a:bodyPr/>
          <a:lstStyle/>
          <a:p>
            <a:fld id="{B181CFBC-6512-40EA-B4CC-E83E400DC1CD}" type="slidenum">
              <a:rPr kumimoji="1" lang="ja-JP" altLang="en-US" smtClean="0"/>
              <a:t>3</a:t>
            </a:fld>
            <a:endParaRPr kumimoji="1" lang="ja-JP" altLang="en-US"/>
          </a:p>
        </p:txBody>
      </p:sp>
    </p:spTree>
    <p:extLst>
      <p:ext uri="{BB962C8B-B14F-4D97-AF65-F5344CB8AC3E}">
        <p14:creationId xmlns:p14="http://schemas.microsoft.com/office/powerpoint/2010/main" val="39705035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iyasuda\Pictures\2014-12新聞\入院患者.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1" r="24925" b="38565"/>
          <a:stretch/>
        </p:blipFill>
        <p:spPr bwMode="auto">
          <a:xfrm>
            <a:off x="334634" y="686456"/>
            <a:ext cx="5205118" cy="617154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4635" y="5947003"/>
            <a:ext cx="2705358" cy="830997"/>
          </a:xfrm>
          <a:prstGeom prst="rect">
            <a:avLst/>
          </a:prstGeom>
          <a:solidFill>
            <a:schemeClr val="bg1"/>
          </a:solidFill>
        </p:spPr>
        <p:txBody>
          <a:bodyPr wrap="square" rtlCol="0">
            <a:spAutoFit/>
          </a:bodyPr>
          <a:lstStyle/>
          <a:p>
            <a:pPr algn="ctr"/>
            <a:r>
              <a:rPr kumimoji="1" lang="ja-JP" altLang="en-US" sz="2400" dirty="0" smtClean="0">
                <a:solidFill>
                  <a:srgbClr val="FF0000"/>
                </a:solidFill>
                <a:latin typeface="HG丸ｺﾞｼｯｸM-PRO" panose="020F0600000000000000" pitchFamily="50" charset="-128"/>
                <a:ea typeface="HG丸ｺﾞｼｯｸM-PRO" panose="020F0600000000000000" pitchFamily="50" charset="-128"/>
              </a:rPr>
              <a:t>平成</a:t>
            </a:r>
            <a:r>
              <a:rPr kumimoji="1" lang="en-US" altLang="ja-JP" sz="2400" dirty="0" smtClean="0">
                <a:solidFill>
                  <a:srgbClr val="FF0000"/>
                </a:solidFill>
                <a:latin typeface="HG丸ｺﾞｼｯｸM-PRO" panose="020F0600000000000000" pitchFamily="50" charset="-128"/>
                <a:ea typeface="HG丸ｺﾞｼｯｸM-PRO" panose="020F0600000000000000" pitchFamily="50" charset="-128"/>
              </a:rPr>
              <a:t>26</a:t>
            </a:r>
            <a:r>
              <a:rPr kumimoji="1" lang="ja-JP" altLang="en-US" sz="2400" dirty="0" smtClean="0">
                <a:solidFill>
                  <a:srgbClr val="FF0000"/>
                </a:solidFill>
                <a:latin typeface="HG丸ｺﾞｼｯｸM-PRO" panose="020F0600000000000000" pitchFamily="50" charset="-128"/>
                <a:ea typeface="HG丸ｺﾞｼｯｸM-PRO" panose="020F0600000000000000" pitchFamily="50" charset="-128"/>
              </a:rPr>
              <a:t>年</a:t>
            </a:r>
            <a:r>
              <a:rPr kumimoji="1" lang="en-US" altLang="ja-JP" sz="2400" dirty="0" smtClean="0">
                <a:solidFill>
                  <a:srgbClr val="FF0000"/>
                </a:solidFill>
                <a:latin typeface="HG丸ｺﾞｼｯｸM-PRO" panose="020F0600000000000000" pitchFamily="50" charset="-128"/>
                <a:ea typeface="HG丸ｺﾞｼｯｸM-PRO" panose="020F0600000000000000" pitchFamily="50" charset="-128"/>
              </a:rPr>
              <a:t>8</a:t>
            </a:r>
            <a:r>
              <a:rPr kumimoji="1" lang="ja-JP" altLang="en-US" sz="2400" dirty="0" smtClean="0">
                <a:solidFill>
                  <a:srgbClr val="FF0000"/>
                </a:solidFill>
                <a:latin typeface="HG丸ｺﾞｼｯｸM-PRO" panose="020F0600000000000000" pitchFamily="50" charset="-128"/>
                <a:ea typeface="HG丸ｺﾞｼｯｸM-PRO" panose="020F0600000000000000" pitchFamily="50" charset="-128"/>
              </a:rPr>
              <a:t>月</a:t>
            </a:r>
            <a:r>
              <a:rPr kumimoji="1" lang="en-US" altLang="ja-JP" sz="2400" dirty="0" smtClean="0">
                <a:solidFill>
                  <a:srgbClr val="FF0000"/>
                </a:solidFill>
                <a:latin typeface="HG丸ｺﾞｼｯｸM-PRO" panose="020F0600000000000000" pitchFamily="50" charset="-128"/>
                <a:ea typeface="HG丸ｺﾞｼｯｸM-PRO" panose="020F0600000000000000" pitchFamily="50" charset="-128"/>
              </a:rPr>
              <a:t>1</a:t>
            </a:r>
            <a:r>
              <a:rPr kumimoji="1" lang="ja-JP" altLang="en-US" sz="2400" dirty="0" smtClean="0">
                <a:solidFill>
                  <a:srgbClr val="FF0000"/>
                </a:solidFill>
                <a:latin typeface="HG丸ｺﾞｼｯｸM-PRO" panose="020F0600000000000000" pitchFamily="50" charset="-128"/>
                <a:ea typeface="HG丸ｺﾞｼｯｸM-PRO" panose="020F0600000000000000" pitchFamily="50" charset="-128"/>
              </a:rPr>
              <a:t>日</a:t>
            </a:r>
            <a:endParaRPr kumimoji="1" lang="en-US" altLang="ja-JP" sz="2400" dirty="0" smtClean="0">
              <a:solidFill>
                <a:srgbClr val="FF0000"/>
              </a:solidFill>
              <a:latin typeface="HG丸ｺﾞｼｯｸM-PRO" panose="020F0600000000000000" pitchFamily="50" charset="-128"/>
              <a:ea typeface="HG丸ｺﾞｼｯｸM-PRO" panose="020F0600000000000000" pitchFamily="50" charset="-128"/>
            </a:endParaRPr>
          </a:p>
          <a:p>
            <a:pPr algn="ctr"/>
            <a:r>
              <a:rPr lang="ja-JP" altLang="en-US" sz="2400" dirty="0">
                <a:solidFill>
                  <a:srgbClr val="FF0000"/>
                </a:solidFill>
                <a:latin typeface="HG丸ｺﾞｼｯｸM-PRO" panose="020F0600000000000000" pitchFamily="50" charset="-128"/>
                <a:ea typeface="HG丸ｺﾞｼｯｸM-PRO" panose="020F0600000000000000" pitchFamily="50" charset="-128"/>
              </a:rPr>
              <a:t>朝日新聞</a:t>
            </a:r>
            <a:endParaRPr kumimoji="1" lang="ja-JP" altLang="en-US" sz="2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485959" y="189418"/>
            <a:ext cx="4837155" cy="646331"/>
          </a:xfrm>
          <a:prstGeom prst="rect">
            <a:avLst/>
          </a:prstGeom>
          <a:solidFill>
            <a:schemeClr val="bg1"/>
          </a:solidFill>
          <a:ln w="38100">
            <a:solidFill>
              <a:srgbClr val="0000FF"/>
            </a:solidFill>
          </a:ln>
        </p:spPr>
        <p:txBody>
          <a:bodyPr wrap="square" rtlCol="0">
            <a:spAutoFit/>
          </a:bodyPr>
          <a:lstStyle/>
          <a:p>
            <a:pPr algn="ctr"/>
            <a:r>
              <a:rPr kumimoji="1"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その後の治療が難しい</a:t>
            </a:r>
            <a:endParaRPr kumimoji="1" lang="ja-JP" altLang="en-US" sz="36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5678759" y="157286"/>
            <a:ext cx="3124200" cy="5724644"/>
          </a:xfrm>
          <a:prstGeom prst="rect">
            <a:avLst/>
          </a:prstGeom>
          <a:noFill/>
        </p:spPr>
        <p:txBody>
          <a:bodyPr wrap="square" rtlCol="0">
            <a:spAutoFit/>
          </a:bodyPr>
          <a:lstStyle/>
          <a:p>
            <a:pPr algn="ctr"/>
            <a:r>
              <a:rPr lang="ja-JP" altLang="en-US" sz="3200" u="sng" dirty="0" smtClean="0">
                <a:solidFill>
                  <a:srgbClr val="FF0000"/>
                </a:solidFill>
                <a:latin typeface="HG丸ｺﾞｼｯｸM-PRO" pitchFamily="50" charset="-128"/>
                <a:ea typeface="HG丸ｺﾞｼｯｸM-PRO" pitchFamily="50" charset="-128"/>
              </a:rPr>
              <a:t>治療への経過</a:t>
            </a:r>
            <a:endParaRPr lang="en-US" altLang="ja-JP" sz="3200" u="sng" dirty="0" smtClean="0">
              <a:solidFill>
                <a:srgbClr val="FF0000"/>
              </a:solidFill>
              <a:latin typeface="HG丸ｺﾞｼｯｸM-PRO" pitchFamily="50" charset="-128"/>
              <a:ea typeface="HG丸ｺﾞｼｯｸM-PRO" pitchFamily="50" charset="-128"/>
            </a:endParaRPr>
          </a:p>
          <a:p>
            <a:pPr algn="ctr"/>
            <a:endParaRPr lang="en-US" altLang="ja-JP" sz="1200" u="sng" dirty="0" smtClean="0">
              <a:solidFill>
                <a:srgbClr val="FF0000"/>
              </a:solidFill>
              <a:latin typeface="HG丸ｺﾞｼｯｸM-PRO" pitchFamily="50" charset="-128"/>
              <a:ea typeface="HG丸ｺﾞｼｯｸM-PRO" pitchFamily="50" charset="-128"/>
            </a:endParaRPr>
          </a:p>
          <a:p>
            <a:pPr algn="ctr"/>
            <a:r>
              <a:rPr lang="ja-JP" altLang="en-US" sz="2800" dirty="0" smtClean="0">
                <a:solidFill>
                  <a:srgbClr val="0000FF"/>
                </a:solidFill>
                <a:latin typeface="HG丸ｺﾞｼｯｸM-PRO" pitchFamily="50" charset="-128"/>
                <a:ea typeface="HG丸ｺﾞｼｯｸM-PRO" pitchFamily="50" charset="-128"/>
              </a:rPr>
              <a:t>神経</a:t>
            </a:r>
            <a:r>
              <a:rPr lang="ja-JP" altLang="en-US" sz="2800" dirty="0">
                <a:solidFill>
                  <a:srgbClr val="0000FF"/>
                </a:solidFill>
                <a:latin typeface="HG丸ｺﾞｼｯｸM-PRO" pitchFamily="50" charset="-128"/>
                <a:ea typeface="HG丸ｺﾞｼｯｸM-PRO" pitchFamily="50" charset="-128"/>
              </a:rPr>
              <a:t>伝達</a:t>
            </a:r>
            <a:r>
              <a:rPr lang="ja-JP" altLang="en-US" sz="2800" dirty="0" smtClean="0">
                <a:solidFill>
                  <a:srgbClr val="0000FF"/>
                </a:solidFill>
                <a:latin typeface="HG丸ｺﾞｼｯｸM-PRO" pitchFamily="50" charset="-128"/>
                <a:ea typeface="HG丸ｺﾞｼｯｸM-PRO" pitchFamily="50" charset="-128"/>
              </a:rPr>
              <a:t>物質</a:t>
            </a:r>
            <a:endParaRPr lang="en-US" altLang="ja-JP" sz="2800" dirty="0" smtClean="0">
              <a:solidFill>
                <a:srgbClr val="0000FF"/>
              </a:solidFill>
              <a:latin typeface="HG丸ｺﾞｼｯｸM-PRO" pitchFamily="50" charset="-128"/>
              <a:ea typeface="HG丸ｺﾞｼｯｸM-PRO" pitchFamily="50" charset="-128"/>
            </a:endParaRPr>
          </a:p>
          <a:p>
            <a:pPr algn="ctr"/>
            <a:r>
              <a:rPr lang="ja-JP" altLang="en-US" sz="2800" dirty="0" smtClean="0">
                <a:solidFill>
                  <a:srgbClr val="0000FF"/>
                </a:solidFill>
                <a:latin typeface="HG丸ｺﾞｼｯｸM-PRO" pitchFamily="50" charset="-128"/>
                <a:ea typeface="HG丸ｺﾞｼｯｸM-PRO" pitchFamily="50" charset="-128"/>
              </a:rPr>
              <a:t>の抑制</a:t>
            </a:r>
            <a:endParaRPr lang="en-US" altLang="ja-JP" sz="2800" dirty="0" smtClean="0">
              <a:solidFill>
                <a:srgbClr val="0000FF"/>
              </a:solidFill>
              <a:latin typeface="HG丸ｺﾞｼｯｸM-PRO" pitchFamily="50" charset="-128"/>
              <a:ea typeface="HG丸ｺﾞｼｯｸM-PRO" pitchFamily="50" charset="-128"/>
            </a:endParaRPr>
          </a:p>
          <a:p>
            <a:pPr algn="ctr">
              <a:lnSpc>
                <a:spcPct val="150000"/>
              </a:lnSpc>
            </a:pPr>
            <a:r>
              <a:rPr lang="ja-JP" altLang="en-US" sz="2800" b="1" dirty="0">
                <a:solidFill>
                  <a:srgbClr val="0000FF"/>
                </a:solidFill>
                <a:latin typeface="HG丸ｺﾞｼｯｸM-PRO" pitchFamily="50" charset="-128"/>
                <a:ea typeface="HG丸ｺﾞｼｯｸM-PRO" pitchFamily="50" charset="-128"/>
              </a:rPr>
              <a:t>↓</a:t>
            </a:r>
            <a:endParaRPr lang="en-US" altLang="ja-JP" sz="2800" b="1" dirty="0">
              <a:solidFill>
                <a:srgbClr val="0000FF"/>
              </a:solidFill>
              <a:latin typeface="HG丸ｺﾞｼｯｸM-PRO" pitchFamily="50" charset="-128"/>
              <a:ea typeface="HG丸ｺﾞｼｯｸM-PRO" pitchFamily="50" charset="-128"/>
            </a:endParaRPr>
          </a:p>
          <a:p>
            <a:pPr algn="ctr"/>
            <a:r>
              <a:rPr lang="ja-JP" altLang="en-US" sz="2800" dirty="0" smtClean="0">
                <a:solidFill>
                  <a:srgbClr val="0000FF"/>
                </a:solidFill>
                <a:latin typeface="HG丸ｺﾞｼｯｸM-PRO" pitchFamily="50" charset="-128"/>
                <a:ea typeface="HG丸ｺﾞｼｯｸM-PRO" pitchFamily="50" charset="-128"/>
              </a:rPr>
              <a:t>精神異常</a:t>
            </a:r>
            <a:endParaRPr lang="en-US" altLang="ja-JP" sz="2800" dirty="0" smtClean="0">
              <a:solidFill>
                <a:srgbClr val="0000FF"/>
              </a:solidFill>
              <a:latin typeface="HG丸ｺﾞｼｯｸM-PRO" pitchFamily="50" charset="-128"/>
              <a:ea typeface="HG丸ｺﾞｼｯｸM-PRO" pitchFamily="50" charset="-128"/>
            </a:endParaRPr>
          </a:p>
          <a:p>
            <a:pPr algn="ctr">
              <a:lnSpc>
                <a:spcPct val="150000"/>
              </a:lnSpc>
            </a:pPr>
            <a:r>
              <a:rPr lang="ja-JP" altLang="en-US" sz="2800" b="1" dirty="0" smtClean="0">
                <a:solidFill>
                  <a:srgbClr val="0000FF"/>
                </a:solidFill>
                <a:latin typeface="HG丸ｺﾞｼｯｸM-PRO" pitchFamily="50" charset="-128"/>
                <a:ea typeface="HG丸ｺﾞｼｯｸM-PRO" pitchFamily="50" charset="-128"/>
              </a:rPr>
              <a:t>↓</a:t>
            </a:r>
            <a:endParaRPr lang="en-US" altLang="ja-JP" sz="2800" b="1" dirty="0" smtClean="0">
              <a:solidFill>
                <a:srgbClr val="0000FF"/>
              </a:solidFill>
              <a:latin typeface="HG丸ｺﾞｼｯｸM-PRO" pitchFamily="50" charset="-128"/>
              <a:ea typeface="HG丸ｺﾞｼｯｸM-PRO" pitchFamily="50" charset="-128"/>
            </a:endParaRPr>
          </a:p>
          <a:p>
            <a:pPr algn="ctr"/>
            <a:r>
              <a:rPr lang="ja-JP" altLang="en-US" sz="2800" dirty="0" smtClean="0">
                <a:solidFill>
                  <a:srgbClr val="0000FF"/>
                </a:solidFill>
                <a:latin typeface="HG丸ｺﾞｼｯｸM-PRO" pitchFamily="50" charset="-128"/>
                <a:ea typeface="HG丸ｺﾞｼｯｸM-PRO" pitchFamily="50" charset="-128"/>
              </a:rPr>
              <a:t>理性の消失した</a:t>
            </a:r>
            <a:endParaRPr lang="en-US" altLang="ja-JP" sz="2800" dirty="0" smtClean="0">
              <a:solidFill>
                <a:srgbClr val="0000FF"/>
              </a:solidFill>
              <a:latin typeface="HG丸ｺﾞｼｯｸM-PRO" pitchFamily="50" charset="-128"/>
              <a:ea typeface="HG丸ｺﾞｼｯｸM-PRO" pitchFamily="50" charset="-128"/>
            </a:endParaRPr>
          </a:p>
          <a:p>
            <a:pPr algn="ctr"/>
            <a:r>
              <a:rPr lang="ja-JP" altLang="en-US" sz="2800" dirty="0" smtClean="0">
                <a:solidFill>
                  <a:srgbClr val="0000FF"/>
                </a:solidFill>
                <a:latin typeface="HG丸ｺﾞｼｯｸM-PRO" pitchFamily="50" charset="-128"/>
                <a:ea typeface="HG丸ｺﾞｼｯｸM-PRO" pitchFamily="50" charset="-128"/>
              </a:rPr>
              <a:t>状態が続く</a:t>
            </a:r>
            <a:endParaRPr lang="en-US" altLang="ja-JP" sz="2800" dirty="0" smtClean="0">
              <a:solidFill>
                <a:srgbClr val="0000FF"/>
              </a:solidFill>
              <a:latin typeface="HG丸ｺﾞｼｯｸM-PRO" pitchFamily="50" charset="-128"/>
              <a:ea typeface="HG丸ｺﾞｼｯｸM-PRO" pitchFamily="50" charset="-128"/>
            </a:endParaRPr>
          </a:p>
          <a:p>
            <a:pPr algn="ctr">
              <a:lnSpc>
                <a:spcPct val="150000"/>
              </a:lnSpc>
            </a:pPr>
            <a:r>
              <a:rPr kumimoji="1" lang="ja-JP" altLang="en-US" sz="2800" b="1" dirty="0" smtClean="0">
                <a:solidFill>
                  <a:srgbClr val="0000FF"/>
                </a:solidFill>
                <a:latin typeface="HG丸ｺﾞｼｯｸM-PRO" pitchFamily="50" charset="-128"/>
                <a:ea typeface="HG丸ｺﾞｼｯｸM-PRO" pitchFamily="50" charset="-128"/>
              </a:rPr>
              <a:t>↓</a:t>
            </a:r>
            <a:endParaRPr kumimoji="1" lang="en-US" altLang="ja-JP" sz="2800" b="1" dirty="0" smtClean="0">
              <a:solidFill>
                <a:srgbClr val="0000FF"/>
              </a:solidFill>
              <a:latin typeface="HG丸ｺﾞｼｯｸM-PRO" pitchFamily="50" charset="-128"/>
              <a:ea typeface="HG丸ｺﾞｼｯｸM-PRO" pitchFamily="50" charset="-128"/>
            </a:endParaRPr>
          </a:p>
          <a:p>
            <a:pPr algn="ctr"/>
            <a:r>
              <a:rPr lang="ja-JP" altLang="en-US" sz="2800" dirty="0">
                <a:solidFill>
                  <a:srgbClr val="0000FF"/>
                </a:solidFill>
                <a:latin typeface="HG丸ｺﾞｼｯｸM-PRO" pitchFamily="50" charset="-128"/>
                <a:ea typeface="HG丸ｺﾞｼｯｸM-PRO" pitchFamily="50" charset="-128"/>
              </a:rPr>
              <a:t>有効な治療法</a:t>
            </a:r>
            <a:r>
              <a:rPr lang="ja-JP" altLang="en-US" sz="2800" dirty="0" smtClean="0">
                <a:solidFill>
                  <a:srgbClr val="0000FF"/>
                </a:solidFill>
                <a:latin typeface="HG丸ｺﾞｼｯｸM-PRO" pitchFamily="50" charset="-128"/>
                <a:ea typeface="HG丸ｺﾞｼｯｸM-PRO" pitchFamily="50" charset="-128"/>
              </a:rPr>
              <a:t>無し</a:t>
            </a:r>
            <a:endParaRPr lang="en-US" altLang="ja-JP" sz="2800" dirty="0" smtClean="0">
              <a:solidFill>
                <a:srgbClr val="0000FF"/>
              </a:solidFill>
              <a:latin typeface="HG丸ｺﾞｼｯｸM-PRO" pitchFamily="50" charset="-128"/>
              <a:ea typeface="HG丸ｺﾞｼｯｸM-PRO" pitchFamily="50" charset="-128"/>
            </a:endParaRPr>
          </a:p>
          <a:p>
            <a:pPr algn="ctr"/>
            <a:r>
              <a:rPr lang="ja-JP" altLang="en-US" sz="2800" dirty="0" smtClean="0">
                <a:solidFill>
                  <a:srgbClr val="0000FF"/>
                </a:solidFill>
                <a:latin typeface="HG丸ｺﾞｼｯｸM-PRO" pitchFamily="50" charset="-128"/>
                <a:ea typeface="HG丸ｺﾞｼｯｸM-PRO" pitchFamily="50" charset="-128"/>
              </a:rPr>
              <a:t>治療機関も少ない</a:t>
            </a:r>
            <a:endParaRPr lang="en-US" altLang="ja-JP" sz="2800" dirty="0">
              <a:solidFill>
                <a:srgbClr val="0000FF"/>
              </a:solidFill>
              <a:latin typeface="HG丸ｺﾞｼｯｸM-PRO" pitchFamily="50" charset="-128"/>
              <a:ea typeface="HG丸ｺﾞｼｯｸM-PRO" pitchFamily="50" charset="-128"/>
            </a:endParaRPr>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30</a:t>
            </a:fld>
            <a:endParaRPr kumimoji="1" lang="ja-JP" altLang="en-US"/>
          </a:p>
        </p:txBody>
      </p:sp>
      <p:sp>
        <p:nvSpPr>
          <p:cNvPr id="2" name="テキスト ボックス 1"/>
          <p:cNvSpPr txBox="1"/>
          <p:nvPr/>
        </p:nvSpPr>
        <p:spPr>
          <a:xfrm>
            <a:off x="5624064" y="5891120"/>
            <a:ext cx="3161127" cy="584775"/>
          </a:xfrm>
          <a:prstGeom prst="rect">
            <a:avLst/>
          </a:prstGeom>
          <a:noFill/>
        </p:spPr>
        <p:txBody>
          <a:bodyPr wrap="square" rtlCol="0">
            <a:spAutoFit/>
          </a:bodyPr>
          <a:lstStyle/>
          <a:p>
            <a:pPr algn="ctr"/>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a:t>
            </a:r>
            <a:r>
              <a:rPr lang="ja-JP" altLang="ja-JP" sz="3200" b="1" dirty="0" smtClean="0">
                <a:solidFill>
                  <a:srgbClr val="FF0000"/>
                </a:solidFill>
                <a:latin typeface="HG丸ｺﾞｼｯｸM-PRO" panose="020F0600000000000000" pitchFamily="50" charset="-128"/>
                <a:ea typeface="HG丸ｺﾞｼｯｸM-PRO" panose="020F0600000000000000" pitchFamily="50" charset="-128"/>
              </a:rPr>
              <a:t>統合失調症</a:t>
            </a:r>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a:t>
            </a:r>
            <a:endParaRPr kumimoji="1" lang="ja-JP" altLang="en-US" sz="3200" b="1"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47254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0371" y="261257"/>
            <a:ext cx="8752115" cy="5139869"/>
          </a:xfrm>
          <a:prstGeom prst="rect">
            <a:avLst/>
          </a:prstGeom>
          <a:noFill/>
        </p:spPr>
        <p:txBody>
          <a:bodyPr wrap="square" rtlCol="0">
            <a:spAutoFit/>
          </a:bodyPr>
          <a:lstStyle/>
          <a:p>
            <a:r>
              <a:rPr lang="ja-JP" altLang="en-US" sz="4000" dirty="0" smtClean="0">
                <a:latin typeface="HG丸ｺﾞｼｯｸM-PRO" panose="020F0600000000000000" pitchFamily="50" charset="-128"/>
                <a:ea typeface="HG丸ｺﾞｼｯｸM-PRO" panose="020F0600000000000000" pitchFamily="50" charset="-128"/>
              </a:rPr>
              <a:t>概要</a:t>
            </a:r>
            <a:r>
              <a:rPr lang="ja-JP" altLang="en-US" sz="4000" dirty="0">
                <a:latin typeface="HG丸ｺﾞｼｯｸM-PRO" panose="020F0600000000000000" pitchFamily="50" charset="-128"/>
                <a:ea typeface="HG丸ｺﾞｼｯｸM-PRO" panose="020F0600000000000000" pitchFamily="50" charset="-128"/>
              </a:rPr>
              <a:t>　</a:t>
            </a:r>
            <a:endParaRPr lang="en-US" altLang="ja-JP" sz="4000" dirty="0" smtClean="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① 最近</a:t>
            </a:r>
            <a:r>
              <a:rPr lang="ja-JP" altLang="en-US" sz="3200" dirty="0">
                <a:solidFill>
                  <a:schemeClr val="bg1"/>
                </a:solidFill>
                <a:latin typeface="HG丸ｺﾞｼｯｸM-PRO" panose="020F0600000000000000" pitchFamily="50" charset="-128"/>
                <a:ea typeface="HG丸ｺﾞｼｯｸM-PRO" panose="020F0600000000000000" pitchFamily="50" charset="-128"/>
              </a:rPr>
              <a:t>の乱用薬物の特徴　</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r>
              <a:rPr lang="ja-JP" altLang="en-US" sz="3200" dirty="0">
                <a:solidFill>
                  <a:schemeClr val="bg1"/>
                </a:solidFill>
                <a:latin typeface="HG丸ｺﾞｼｯｸM-PRO" panose="020F0600000000000000" pitchFamily="50" charset="-128"/>
                <a:ea typeface="HG丸ｺﾞｼｯｸM-PRO" panose="020F0600000000000000" pitchFamily="50" charset="-128"/>
              </a:rPr>
              <a:t>　</a:t>
            </a: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a:t>
            </a:r>
            <a:r>
              <a:rPr lang="ja-JP" altLang="en-US" sz="3200" dirty="0">
                <a:solidFill>
                  <a:schemeClr val="bg1"/>
                </a:solidFill>
                <a:latin typeface="HG丸ｺﾞｼｯｸM-PRO" panose="020F0600000000000000" pitchFamily="50" charset="-128"/>
                <a:ea typeface="HG丸ｺﾞｼｯｸM-PRO" panose="020F0600000000000000" pitchFamily="50" charset="-128"/>
              </a:rPr>
              <a:t>捕まらない薬物</a:t>
            </a: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へ</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endParaRPr lang="ja-JP" altLang="en-US" sz="3200" dirty="0">
              <a:solidFill>
                <a:schemeClr val="bg1"/>
              </a:solidFill>
              <a:latin typeface="HG丸ｺﾞｼｯｸM-PRO" panose="020F0600000000000000" pitchFamily="50" charset="-128"/>
              <a:ea typeface="HG丸ｺﾞｼｯｸM-PRO" panose="020F0600000000000000" pitchFamily="50" charset="-128"/>
            </a:endParaRPr>
          </a:p>
          <a:p>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② 危険</a:t>
            </a:r>
            <a:r>
              <a:rPr lang="ja-JP" altLang="en-US" sz="3200" dirty="0">
                <a:solidFill>
                  <a:schemeClr val="bg1"/>
                </a:solidFill>
                <a:latin typeface="HG丸ｺﾞｼｯｸM-PRO" panose="020F0600000000000000" pitchFamily="50" charset="-128"/>
                <a:ea typeface="HG丸ｺﾞｼｯｸM-PRO" panose="020F0600000000000000" pitchFamily="50" charset="-128"/>
              </a:rPr>
              <a:t>ドラッグへの薬学的知見</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③ 危険ドラッグの現状と今後</a:t>
            </a:r>
            <a:endParaRPr lang="en-US" altLang="ja-JP" sz="3200" dirty="0" smtClean="0">
              <a:latin typeface="HG丸ｺﾞｼｯｸM-PRO" panose="020F0600000000000000" pitchFamily="50" charset="-128"/>
              <a:ea typeface="HG丸ｺﾞｼｯｸM-PRO" panose="020F0600000000000000" pitchFamily="50" charset="-128"/>
            </a:endParaRPr>
          </a:p>
          <a:p>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④ 私達薬剤師の対応を考える</a:t>
            </a:r>
            <a:endParaRPr lang="ja-JP" altLang="en-US" sz="3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31</a:t>
            </a:fld>
            <a:endParaRPr kumimoji="1" lang="ja-JP" altLang="en-US"/>
          </a:p>
        </p:txBody>
      </p:sp>
    </p:spTree>
    <p:extLst>
      <p:ext uri="{BB962C8B-B14F-4D97-AF65-F5344CB8AC3E}">
        <p14:creationId xmlns:p14="http://schemas.microsoft.com/office/powerpoint/2010/main" val="3398783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Text Box 2"/>
          <p:cNvSpPr txBox="1">
            <a:spLocks noChangeArrowheads="1"/>
          </p:cNvSpPr>
          <p:nvPr/>
        </p:nvSpPr>
        <p:spPr bwMode="auto">
          <a:xfrm>
            <a:off x="212280" y="1052736"/>
            <a:ext cx="8819927" cy="4616648"/>
          </a:xfrm>
          <a:prstGeom prst="rect">
            <a:avLst/>
          </a:prstGeom>
          <a:noFill/>
          <a:ln w="9525">
            <a:noFill/>
            <a:miter lim="800000"/>
            <a:headEnd/>
            <a:tailEnd/>
          </a:ln>
          <a:effectLst/>
        </p:spPr>
        <p:txBody>
          <a:bodyPr wrap="square">
            <a:spAutoFit/>
          </a:bodyPr>
          <a:lstStyle/>
          <a:p>
            <a:pPr>
              <a:lnSpc>
                <a:spcPct val="150000"/>
              </a:lnSpc>
            </a:pPr>
            <a:r>
              <a:rPr lang="ja-JP" altLang="en-US" sz="2800" dirty="0" smtClean="0">
                <a:solidFill>
                  <a:prstClr val="black"/>
                </a:solidFill>
                <a:latin typeface="HG丸ｺﾞｼｯｸM-PRO" pitchFamily="50" charset="-128"/>
                <a:ea typeface="HG丸ｺﾞｼｯｸM-PRO" pitchFamily="50" charset="-128"/>
              </a:rPr>
              <a:t>　　医薬品医療機器等法 第２条 </a:t>
            </a:r>
            <a:r>
              <a:rPr lang="en-US" altLang="ja-JP" sz="2800" dirty="0" smtClean="0">
                <a:solidFill>
                  <a:prstClr val="black"/>
                </a:solidFill>
                <a:latin typeface="HG丸ｺﾞｼｯｸM-PRO" pitchFamily="50" charset="-128"/>
                <a:ea typeface="HG丸ｺﾞｼｯｸM-PRO" pitchFamily="50" charset="-128"/>
              </a:rPr>
              <a:t>15</a:t>
            </a:r>
            <a:r>
              <a:rPr lang="ja-JP" altLang="en-US" sz="2800" dirty="0" smtClean="0">
                <a:solidFill>
                  <a:prstClr val="black"/>
                </a:solidFill>
                <a:latin typeface="HG丸ｺﾞｼｯｸM-PRO" pitchFamily="50" charset="-128"/>
                <a:ea typeface="HG丸ｺﾞｼｯｸM-PRO" pitchFamily="50" charset="-128"/>
              </a:rPr>
              <a:t>項</a:t>
            </a:r>
            <a:endParaRPr lang="en-US" altLang="ja-JP" sz="2800" dirty="0" smtClean="0">
              <a:solidFill>
                <a:prstClr val="black"/>
              </a:solidFill>
              <a:latin typeface="HG丸ｺﾞｼｯｸM-PRO" pitchFamily="50" charset="-128"/>
              <a:ea typeface="HG丸ｺﾞｼｯｸM-PRO" pitchFamily="50" charset="-128"/>
            </a:endParaRPr>
          </a:p>
          <a:p>
            <a:pPr>
              <a:lnSpc>
                <a:spcPct val="150000"/>
              </a:lnSpc>
            </a:pPr>
            <a:r>
              <a:rPr lang="ja-JP" altLang="en-US" sz="2400" dirty="0" smtClean="0">
                <a:solidFill>
                  <a:prstClr val="black"/>
                </a:solidFill>
                <a:latin typeface="HG丸ｺﾞｼｯｸM-PRO" pitchFamily="50" charset="-128"/>
                <a:ea typeface="HG丸ｺﾞｼｯｸM-PRO" pitchFamily="50" charset="-128"/>
              </a:rPr>
              <a:t>この</a:t>
            </a:r>
            <a:r>
              <a:rPr lang="ja-JP" altLang="en-US" sz="2400" dirty="0">
                <a:solidFill>
                  <a:prstClr val="black"/>
                </a:solidFill>
                <a:latin typeface="HG丸ｺﾞｼｯｸM-PRO" pitchFamily="50" charset="-128"/>
                <a:ea typeface="HG丸ｺﾞｼｯｸM-PRO" pitchFamily="50" charset="-128"/>
              </a:rPr>
              <a:t>法律で「</a:t>
            </a:r>
            <a:r>
              <a:rPr lang="ja-JP" altLang="en-US" sz="2400" dirty="0">
                <a:solidFill>
                  <a:srgbClr val="FF0000"/>
                </a:solidFill>
                <a:latin typeface="HG丸ｺﾞｼｯｸM-PRO" pitchFamily="50" charset="-128"/>
                <a:ea typeface="HG丸ｺﾞｼｯｸM-PRO" pitchFamily="50" charset="-128"/>
              </a:rPr>
              <a:t>指定薬物</a:t>
            </a:r>
            <a:r>
              <a:rPr lang="ja-JP" altLang="en-US" sz="2400" dirty="0">
                <a:solidFill>
                  <a:prstClr val="black"/>
                </a:solidFill>
                <a:latin typeface="HG丸ｺﾞｼｯｸM-PRO" pitchFamily="50" charset="-128"/>
                <a:ea typeface="HG丸ｺﾞｼｯｸM-PRO" pitchFamily="50" charset="-128"/>
              </a:rPr>
              <a:t>」と</a:t>
            </a:r>
            <a:r>
              <a:rPr lang="ja-JP" altLang="en-US" sz="2400" dirty="0" smtClean="0">
                <a:solidFill>
                  <a:prstClr val="black"/>
                </a:solidFill>
                <a:latin typeface="HG丸ｺﾞｼｯｸM-PRO" pitchFamily="50" charset="-128"/>
                <a:ea typeface="HG丸ｺﾞｼｯｸM-PRO" pitchFamily="50" charset="-128"/>
              </a:rPr>
              <a:t>は，中枢</a:t>
            </a:r>
            <a:r>
              <a:rPr lang="ja-JP" altLang="en-US" sz="2400" dirty="0">
                <a:solidFill>
                  <a:prstClr val="black"/>
                </a:solidFill>
                <a:latin typeface="HG丸ｺﾞｼｯｸM-PRO" pitchFamily="50" charset="-128"/>
                <a:ea typeface="HG丸ｺﾞｼｯｸM-PRO" pitchFamily="50" charset="-128"/>
              </a:rPr>
              <a:t>神経系の興奮若しくは</a:t>
            </a:r>
            <a:r>
              <a:rPr lang="ja-JP" altLang="en-US" sz="2400" dirty="0" smtClean="0">
                <a:solidFill>
                  <a:prstClr val="black"/>
                </a:solidFill>
                <a:latin typeface="HG丸ｺﾞｼｯｸM-PRO" pitchFamily="50" charset="-128"/>
                <a:ea typeface="HG丸ｺﾞｼｯｸM-PRO" pitchFamily="50" charset="-128"/>
              </a:rPr>
              <a:t>抑制</a:t>
            </a:r>
            <a:r>
              <a:rPr lang="ja-JP" altLang="en-US" sz="2400" dirty="0">
                <a:solidFill>
                  <a:prstClr val="black"/>
                </a:solidFill>
                <a:latin typeface="HG丸ｺﾞｼｯｸM-PRO" pitchFamily="50" charset="-128"/>
                <a:ea typeface="HG丸ｺﾞｼｯｸM-PRO" pitchFamily="50" charset="-128"/>
              </a:rPr>
              <a:t>又は幻覚の作用（当該作用の維持又は強化の作用を</a:t>
            </a:r>
            <a:r>
              <a:rPr lang="ja-JP" altLang="en-US" sz="2400" dirty="0" smtClean="0">
                <a:solidFill>
                  <a:prstClr val="black"/>
                </a:solidFill>
                <a:latin typeface="HG丸ｺﾞｼｯｸM-PRO" pitchFamily="50" charset="-128"/>
                <a:ea typeface="HG丸ｺﾞｼｯｸM-PRO" pitchFamily="50" charset="-128"/>
              </a:rPr>
              <a:t>含む）</a:t>
            </a:r>
            <a:r>
              <a:rPr lang="ja-JP" altLang="en-US" sz="2400" dirty="0">
                <a:solidFill>
                  <a:prstClr val="black"/>
                </a:solidFill>
                <a:latin typeface="HG丸ｺﾞｼｯｸM-PRO" pitchFamily="50" charset="-128"/>
                <a:ea typeface="HG丸ｺﾞｼｯｸM-PRO" pitchFamily="50" charset="-128"/>
              </a:rPr>
              <a:t>を</a:t>
            </a:r>
            <a:r>
              <a:rPr lang="ja-JP" altLang="en-US" sz="2400" dirty="0" smtClean="0">
                <a:solidFill>
                  <a:prstClr val="black"/>
                </a:solidFill>
                <a:latin typeface="HG丸ｺﾞｼｯｸM-PRO" pitchFamily="50" charset="-128"/>
                <a:ea typeface="HG丸ｺﾞｼｯｸM-PRO" pitchFamily="50" charset="-128"/>
              </a:rPr>
              <a:t>有する</a:t>
            </a:r>
            <a:r>
              <a:rPr lang="ja-JP" altLang="en-US" sz="2400" dirty="0" smtClean="0">
                <a:solidFill>
                  <a:srgbClr val="FF0000"/>
                </a:solidFill>
                <a:latin typeface="HG丸ｺﾞｼｯｸM-PRO" pitchFamily="50" charset="-128"/>
                <a:ea typeface="HG丸ｺﾞｼｯｸM-PRO" pitchFamily="50" charset="-128"/>
              </a:rPr>
              <a:t>蓋然性</a:t>
            </a:r>
            <a:r>
              <a:rPr lang="ja-JP" altLang="en-US" sz="2400" dirty="0">
                <a:solidFill>
                  <a:srgbClr val="FF0000"/>
                </a:solidFill>
                <a:latin typeface="HG丸ｺﾞｼｯｸM-PRO" pitchFamily="50" charset="-128"/>
                <a:ea typeface="HG丸ｺﾞｼｯｸM-PRO" pitchFamily="50" charset="-128"/>
              </a:rPr>
              <a:t>（がいぜんせい）</a:t>
            </a:r>
            <a:r>
              <a:rPr lang="ja-JP" altLang="en-US" sz="2400" dirty="0" smtClean="0">
                <a:solidFill>
                  <a:prstClr val="black"/>
                </a:solidFill>
                <a:latin typeface="HG丸ｺﾞｼｯｸM-PRO" pitchFamily="50" charset="-128"/>
                <a:ea typeface="HG丸ｺﾞｼｯｸM-PRO" pitchFamily="50" charset="-128"/>
              </a:rPr>
              <a:t>が高く，かつ，人</a:t>
            </a:r>
            <a:r>
              <a:rPr lang="ja-JP" altLang="en-US" sz="2400" dirty="0">
                <a:solidFill>
                  <a:prstClr val="black"/>
                </a:solidFill>
                <a:latin typeface="HG丸ｺﾞｼｯｸM-PRO" pitchFamily="50" charset="-128"/>
                <a:ea typeface="HG丸ｺﾞｼｯｸM-PRO" pitchFamily="50" charset="-128"/>
              </a:rPr>
              <a:t>の身体に使用された場合に保健</a:t>
            </a:r>
            <a:r>
              <a:rPr lang="ja-JP" altLang="en-US" sz="2400" dirty="0" smtClean="0">
                <a:solidFill>
                  <a:prstClr val="black"/>
                </a:solidFill>
                <a:latin typeface="HG丸ｺﾞｼｯｸM-PRO" pitchFamily="50" charset="-128"/>
                <a:ea typeface="HG丸ｺﾞｼｯｸM-PRO" pitchFamily="50" charset="-128"/>
              </a:rPr>
              <a:t>衛生上の</a:t>
            </a:r>
            <a:r>
              <a:rPr lang="ja-JP" altLang="en-US" sz="2400" dirty="0">
                <a:solidFill>
                  <a:srgbClr val="FF0000"/>
                </a:solidFill>
                <a:latin typeface="HG丸ｺﾞｼｯｸM-PRO" pitchFamily="50" charset="-128"/>
                <a:ea typeface="HG丸ｺﾞｼｯｸM-PRO" pitchFamily="50" charset="-128"/>
              </a:rPr>
              <a:t>危害</a:t>
            </a:r>
            <a:r>
              <a:rPr lang="ja-JP" altLang="en-US" sz="2400" dirty="0" smtClean="0">
                <a:solidFill>
                  <a:srgbClr val="FF0000"/>
                </a:solidFill>
                <a:latin typeface="HG丸ｺﾞｼｯｸM-PRO" pitchFamily="50" charset="-128"/>
                <a:ea typeface="HG丸ｺﾞｼｯｸM-PRO" pitchFamily="50" charset="-128"/>
              </a:rPr>
              <a:t>が発生</a:t>
            </a:r>
            <a:r>
              <a:rPr lang="ja-JP" altLang="en-US" sz="2400" dirty="0">
                <a:solidFill>
                  <a:srgbClr val="FF0000"/>
                </a:solidFill>
                <a:latin typeface="HG丸ｺﾞｼｯｸM-PRO" pitchFamily="50" charset="-128"/>
                <a:ea typeface="HG丸ｺﾞｼｯｸM-PRO" pitchFamily="50" charset="-128"/>
              </a:rPr>
              <a:t>するおそれ</a:t>
            </a:r>
            <a:r>
              <a:rPr lang="ja-JP" altLang="en-US" sz="2400" dirty="0">
                <a:solidFill>
                  <a:prstClr val="black"/>
                </a:solidFill>
                <a:latin typeface="HG丸ｺﾞｼｯｸM-PRO" pitchFamily="50" charset="-128"/>
                <a:ea typeface="HG丸ｺﾞｼｯｸM-PRO" pitchFamily="50" charset="-128"/>
              </a:rPr>
              <a:t>がある物（</a:t>
            </a:r>
            <a:r>
              <a:rPr lang="ja-JP" altLang="en-US" sz="2400" dirty="0">
                <a:solidFill>
                  <a:srgbClr val="0000CC"/>
                </a:solidFill>
                <a:latin typeface="HG丸ｺﾞｼｯｸM-PRO" pitchFamily="50" charset="-128"/>
                <a:ea typeface="HG丸ｺﾞｼｯｸM-PRO" pitchFamily="50" charset="-128"/>
              </a:rPr>
              <a:t>大麻取締法 に規定する</a:t>
            </a:r>
            <a:r>
              <a:rPr lang="ja-JP" altLang="en-US" sz="2400" dirty="0" smtClean="0">
                <a:solidFill>
                  <a:srgbClr val="0000CC"/>
                </a:solidFill>
                <a:latin typeface="HG丸ｺﾞｼｯｸM-PRO" pitchFamily="50" charset="-128"/>
                <a:ea typeface="HG丸ｺﾞｼｯｸM-PRO" pitchFamily="50" charset="-128"/>
              </a:rPr>
              <a:t>大麻，覚せい</a:t>
            </a:r>
            <a:r>
              <a:rPr lang="ja-JP" altLang="en-US" sz="2400" dirty="0">
                <a:solidFill>
                  <a:srgbClr val="0000CC"/>
                </a:solidFill>
                <a:latin typeface="HG丸ｺﾞｼｯｸM-PRO" pitchFamily="50" charset="-128"/>
                <a:ea typeface="HG丸ｺﾞｼｯｸM-PRO" pitchFamily="50" charset="-128"/>
              </a:rPr>
              <a:t>剤</a:t>
            </a:r>
            <a:r>
              <a:rPr lang="ja-JP" altLang="en-US" sz="2400" dirty="0" smtClean="0">
                <a:solidFill>
                  <a:srgbClr val="0000CC"/>
                </a:solidFill>
                <a:latin typeface="HG丸ｺﾞｼｯｸM-PRO" pitchFamily="50" charset="-128"/>
                <a:ea typeface="HG丸ｺﾞｼｯｸM-PRO" pitchFamily="50" charset="-128"/>
              </a:rPr>
              <a:t>取締法に</a:t>
            </a:r>
            <a:r>
              <a:rPr lang="ja-JP" altLang="en-US" sz="2400" dirty="0">
                <a:solidFill>
                  <a:srgbClr val="0000CC"/>
                </a:solidFill>
                <a:latin typeface="HG丸ｺﾞｼｯｸM-PRO" pitchFamily="50" charset="-128"/>
                <a:ea typeface="HG丸ｺﾞｼｯｸM-PRO" pitchFamily="50" charset="-128"/>
              </a:rPr>
              <a:t>規定する覚せい</a:t>
            </a:r>
            <a:r>
              <a:rPr lang="ja-JP" altLang="en-US" sz="2400" dirty="0" smtClean="0">
                <a:solidFill>
                  <a:srgbClr val="0000CC"/>
                </a:solidFill>
                <a:latin typeface="HG丸ｺﾞｼｯｸM-PRO" pitchFamily="50" charset="-128"/>
                <a:ea typeface="HG丸ｺﾞｼｯｸM-PRO" pitchFamily="50" charset="-128"/>
              </a:rPr>
              <a:t>剤，麻薬</a:t>
            </a:r>
            <a:r>
              <a:rPr lang="ja-JP" altLang="en-US" sz="2400" dirty="0">
                <a:solidFill>
                  <a:srgbClr val="0000CC"/>
                </a:solidFill>
                <a:latin typeface="HG丸ｺﾞｼｯｸM-PRO" pitchFamily="50" charset="-128"/>
                <a:ea typeface="HG丸ｺﾞｼｯｸM-PRO" pitchFamily="50" charset="-128"/>
              </a:rPr>
              <a:t>及び向精神薬取締法に</a:t>
            </a:r>
            <a:r>
              <a:rPr lang="ja-JP" altLang="en-US" sz="2400" dirty="0" smtClean="0">
                <a:solidFill>
                  <a:srgbClr val="0000CC"/>
                </a:solidFill>
                <a:latin typeface="HG丸ｺﾞｼｯｸM-PRO" pitchFamily="50" charset="-128"/>
                <a:ea typeface="HG丸ｺﾞｼｯｸM-PRO" pitchFamily="50" charset="-128"/>
              </a:rPr>
              <a:t>規定</a:t>
            </a:r>
            <a:r>
              <a:rPr lang="ja-JP" altLang="en-US" sz="2400" dirty="0">
                <a:solidFill>
                  <a:srgbClr val="0000CC"/>
                </a:solidFill>
                <a:latin typeface="HG丸ｺﾞｼｯｸM-PRO" pitchFamily="50" charset="-128"/>
                <a:ea typeface="HG丸ｺﾞｼｯｸM-PRO" pitchFamily="50" charset="-128"/>
              </a:rPr>
              <a:t>する麻薬及び向</a:t>
            </a:r>
            <a:r>
              <a:rPr lang="ja-JP" altLang="en-US" sz="2400" dirty="0" smtClean="0">
                <a:solidFill>
                  <a:srgbClr val="0000CC"/>
                </a:solidFill>
                <a:latin typeface="HG丸ｺﾞｼｯｸM-PRO" pitchFamily="50" charset="-128"/>
                <a:ea typeface="HG丸ｺﾞｼｯｸM-PRO" pitchFamily="50" charset="-128"/>
              </a:rPr>
              <a:t>精神</a:t>
            </a:r>
            <a:r>
              <a:rPr lang="ja-JP" altLang="en-US" sz="2400" dirty="0">
                <a:solidFill>
                  <a:srgbClr val="0000CC"/>
                </a:solidFill>
                <a:latin typeface="HG丸ｺﾞｼｯｸM-PRO" pitchFamily="50" charset="-128"/>
                <a:ea typeface="HG丸ｺﾞｼｯｸM-PRO" pitchFamily="50" charset="-128"/>
              </a:rPr>
              <a:t>薬並びにあへん法に規定するあへん及び</a:t>
            </a:r>
            <a:r>
              <a:rPr lang="ja-JP" altLang="en-US" sz="2400" dirty="0" smtClean="0">
                <a:solidFill>
                  <a:srgbClr val="0000CC"/>
                </a:solidFill>
                <a:latin typeface="HG丸ｺﾞｼｯｸM-PRO" pitchFamily="50" charset="-128"/>
                <a:ea typeface="HG丸ｺﾞｼｯｸM-PRO" pitchFamily="50" charset="-128"/>
              </a:rPr>
              <a:t>けし</a:t>
            </a:r>
            <a:r>
              <a:rPr lang="ja-JP" altLang="en-US" sz="2400" dirty="0">
                <a:solidFill>
                  <a:srgbClr val="0000CC"/>
                </a:solidFill>
                <a:latin typeface="HG丸ｺﾞｼｯｸM-PRO" pitchFamily="50" charset="-128"/>
                <a:ea typeface="HG丸ｺﾞｼｯｸM-PRO" pitchFamily="50" charset="-128"/>
              </a:rPr>
              <a:t>がらを</a:t>
            </a:r>
            <a:r>
              <a:rPr lang="ja-JP" altLang="en-US" sz="2400" dirty="0" smtClean="0">
                <a:solidFill>
                  <a:srgbClr val="0000CC"/>
                </a:solidFill>
                <a:latin typeface="HG丸ｺﾞｼｯｸM-PRO" pitchFamily="50" charset="-128"/>
                <a:ea typeface="HG丸ｺﾞｼｯｸM-PRO" pitchFamily="50" charset="-128"/>
              </a:rPr>
              <a:t>除く・・・・・・・・</a:t>
            </a:r>
            <a:r>
              <a:rPr lang="ja-JP" altLang="en-US" sz="2400" dirty="0" smtClean="0">
                <a:solidFill>
                  <a:prstClr val="black"/>
                </a:solidFill>
                <a:latin typeface="HG丸ｺﾞｼｯｸM-PRO" pitchFamily="50" charset="-128"/>
                <a:ea typeface="HG丸ｺﾞｼｯｸM-PRO" pitchFamily="50" charset="-128"/>
              </a:rPr>
              <a:t>。</a:t>
            </a:r>
            <a:endParaRPr lang="ja-JP" altLang="en-US" sz="2400" dirty="0">
              <a:solidFill>
                <a:prstClr val="black"/>
              </a:solidFill>
              <a:latin typeface="HG丸ｺﾞｼｯｸM-PRO" pitchFamily="50" charset="-128"/>
              <a:ea typeface="HG丸ｺﾞｼｯｸM-PRO" pitchFamily="50" charset="-128"/>
            </a:endParaRPr>
          </a:p>
        </p:txBody>
      </p:sp>
      <p:sp>
        <p:nvSpPr>
          <p:cNvPr id="42" name="Text Box 11"/>
          <p:cNvSpPr txBox="1">
            <a:spLocks noChangeArrowheads="1"/>
          </p:cNvSpPr>
          <p:nvPr/>
        </p:nvSpPr>
        <p:spPr bwMode="auto">
          <a:xfrm>
            <a:off x="326571" y="5669384"/>
            <a:ext cx="8279766"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800" dirty="0" smtClean="0">
                <a:solidFill>
                  <a:prstClr val="black"/>
                </a:solidFill>
                <a:latin typeface="HG丸ｺﾞｼｯｸM-PRO" pitchFamily="50" charset="-128"/>
                <a:ea typeface="HG丸ｺﾞｼｯｸM-PRO" pitchFamily="50" charset="-128"/>
              </a:rPr>
              <a:t>罰則を重くする　　　販売：</a:t>
            </a:r>
            <a:r>
              <a:rPr lang="en-US" altLang="ja-JP" sz="2800" dirty="0" smtClean="0">
                <a:solidFill>
                  <a:prstClr val="black"/>
                </a:solidFill>
                <a:latin typeface="HG丸ｺﾞｼｯｸM-PRO" pitchFamily="50" charset="-128"/>
                <a:ea typeface="HG丸ｺﾞｼｯｸM-PRO" pitchFamily="50" charset="-128"/>
              </a:rPr>
              <a:t>3</a:t>
            </a:r>
            <a:r>
              <a:rPr lang="ja-JP" altLang="en-US" sz="2800" dirty="0" smtClean="0">
                <a:solidFill>
                  <a:prstClr val="black"/>
                </a:solidFill>
                <a:latin typeface="HG丸ｺﾞｼｯｸM-PRO" pitchFamily="50" charset="-128"/>
                <a:ea typeface="HG丸ｺﾞｼｯｸM-PRO" pitchFamily="50" charset="-128"/>
              </a:rPr>
              <a:t>年</a:t>
            </a:r>
            <a:r>
              <a:rPr lang="ja-JP" altLang="en-US" sz="2800" dirty="0">
                <a:solidFill>
                  <a:prstClr val="black"/>
                </a:solidFill>
                <a:latin typeface="HG丸ｺﾞｼｯｸM-PRO" pitchFamily="50" charset="-128"/>
                <a:ea typeface="HG丸ｺﾞｼｯｸM-PRO" pitchFamily="50" charset="-128"/>
              </a:rPr>
              <a:t>以下の</a:t>
            </a:r>
            <a:r>
              <a:rPr lang="ja-JP" altLang="en-US" sz="2800" dirty="0" smtClean="0">
                <a:solidFill>
                  <a:prstClr val="black"/>
                </a:solidFill>
                <a:latin typeface="HG丸ｺﾞｼｯｸM-PRO" pitchFamily="50" charset="-128"/>
                <a:ea typeface="HG丸ｺﾞｼｯｸM-PRO" pitchFamily="50" charset="-128"/>
              </a:rPr>
              <a:t>懲役，</a:t>
            </a:r>
            <a:endParaRPr lang="en-US" altLang="ja-JP" sz="2800" dirty="0" smtClean="0">
              <a:solidFill>
                <a:prstClr val="black"/>
              </a:solidFill>
              <a:latin typeface="HG丸ｺﾞｼｯｸM-PRO" pitchFamily="50" charset="-128"/>
              <a:ea typeface="HG丸ｺﾞｼｯｸM-PRO" pitchFamily="50" charset="-128"/>
            </a:endParaRPr>
          </a:p>
          <a:p>
            <a:pPr algn="r" eaLnBrk="1" hangingPunct="1"/>
            <a:r>
              <a:rPr lang="en-US" altLang="ja-JP" sz="2800" dirty="0" smtClean="0">
                <a:solidFill>
                  <a:prstClr val="black"/>
                </a:solidFill>
                <a:latin typeface="HG丸ｺﾞｼｯｸM-PRO" pitchFamily="50" charset="-128"/>
                <a:ea typeface="HG丸ｺﾞｼｯｸM-PRO" pitchFamily="50" charset="-128"/>
              </a:rPr>
              <a:t>300</a:t>
            </a:r>
            <a:r>
              <a:rPr lang="ja-JP" altLang="en-US" sz="2800" dirty="0">
                <a:solidFill>
                  <a:prstClr val="black"/>
                </a:solidFill>
                <a:latin typeface="HG丸ｺﾞｼｯｸM-PRO" pitchFamily="50" charset="-128"/>
                <a:ea typeface="HG丸ｺﾞｼｯｸM-PRO" pitchFamily="50" charset="-128"/>
              </a:rPr>
              <a:t>万円以下の罰金</a:t>
            </a:r>
          </a:p>
        </p:txBody>
      </p:sp>
      <p:sp>
        <p:nvSpPr>
          <p:cNvPr id="6" name="テキスト ボックス 5"/>
          <p:cNvSpPr txBox="1"/>
          <p:nvPr/>
        </p:nvSpPr>
        <p:spPr>
          <a:xfrm>
            <a:off x="212281" y="203539"/>
            <a:ext cx="5938148" cy="646331"/>
          </a:xfrm>
          <a:prstGeom prst="rect">
            <a:avLst/>
          </a:prstGeom>
          <a:solidFill>
            <a:srgbClr val="FFCCFF"/>
          </a:solidFill>
          <a:ln w="38100">
            <a:solidFill>
              <a:srgbClr val="0000FF"/>
            </a:solidFill>
          </a:ln>
        </p:spPr>
        <p:txBody>
          <a:bodyPr wrap="square" rtlCol="0">
            <a:spAutoFit/>
          </a:bodyPr>
          <a:lstStyle/>
          <a:p>
            <a:pPr algn="ctr"/>
            <a:r>
              <a:rPr lang="ja-JP" altLang="en-US" sz="3600" dirty="0" smtClean="0">
                <a:solidFill>
                  <a:prstClr val="black"/>
                </a:solidFill>
                <a:latin typeface="HG丸ｺﾞｼｯｸM-PRO" pitchFamily="50" charset="-128"/>
                <a:ea typeface="HG丸ｺﾞｼｯｸM-PRO" pitchFamily="50" charset="-128"/>
              </a:rPr>
              <a:t>現状：法律による規制強化</a:t>
            </a:r>
            <a:endParaRPr lang="ja-JP" altLang="en-US" sz="3600" dirty="0">
              <a:solidFill>
                <a:prstClr val="black"/>
              </a:solidFill>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32</a:t>
            </a:fld>
            <a:endParaRPr kumimoji="1" lang="ja-JP" altLang="en-US"/>
          </a:p>
        </p:txBody>
      </p:sp>
    </p:spTree>
    <p:extLst>
      <p:ext uri="{BB962C8B-B14F-4D97-AF65-F5344CB8AC3E}">
        <p14:creationId xmlns:p14="http://schemas.microsoft.com/office/powerpoint/2010/main" val="3805510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33506">
                                            <p:txEl>
                                              <p:pRg st="0" end="0"/>
                                            </p:txEl>
                                          </p:spTgt>
                                        </p:tgtEl>
                                        <p:attrNameLst>
                                          <p:attrName>style.visibility</p:attrName>
                                        </p:attrNameLst>
                                      </p:cBhvr>
                                      <p:to>
                                        <p:strVal val="visible"/>
                                      </p:to>
                                    </p:set>
                                    <p:animEffect transition="in" filter="diamond(in)">
                                      <p:cBhvr>
                                        <p:cTn id="7" dur="2000"/>
                                        <p:tgtEl>
                                          <p:spTgt spid="533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33506">
                                            <p:txEl>
                                              <p:pRg st="1" end="1"/>
                                            </p:txEl>
                                          </p:spTgt>
                                        </p:tgtEl>
                                        <p:attrNameLst>
                                          <p:attrName>style.visibility</p:attrName>
                                        </p:attrNameLst>
                                      </p:cBhvr>
                                      <p:to>
                                        <p:strVal val="visible"/>
                                      </p:to>
                                    </p:set>
                                    <p:animEffect transition="in" filter="diamond(in)">
                                      <p:cBhvr>
                                        <p:cTn id="12" dur="2000"/>
                                        <p:tgtEl>
                                          <p:spTgt spid="5335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diamond(in)">
                                      <p:cBhvr>
                                        <p:cTn id="1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4" y="841264"/>
            <a:ext cx="8988715" cy="5632311"/>
          </a:xfrm>
          <a:prstGeom prst="rect">
            <a:avLst/>
          </a:prstGeom>
          <a:noFill/>
        </p:spPr>
        <p:txBody>
          <a:bodyPr wrap="square" rtlCol="0">
            <a:spAutoFit/>
          </a:bodyPr>
          <a:lstStyle/>
          <a:p>
            <a:r>
              <a:rPr lang="ja-JP" altLang="en-US" dirty="0">
                <a:solidFill>
                  <a:prstClr val="black"/>
                </a:solidFill>
                <a:latin typeface="HG丸ｺﾞｼｯｸM-PRO" pitchFamily="50" charset="-128"/>
                <a:ea typeface="HG丸ｺﾞｼｯｸM-PRO" pitchFamily="50" charset="-128"/>
              </a:rPr>
              <a:t>報道関係者各位</a:t>
            </a:r>
          </a:p>
          <a:p>
            <a:r>
              <a:rPr lang="ja-JP" altLang="en-US" dirty="0">
                <a:solidFill>
                  <a:prstClr val="black"/>
                </a:solidFill>
                <a:latin typeface="HG丸ｺﾞｼｯｸM-PRO" pitchFamily="50" charset="-128"/>
                <a:ea typeface="HG丸ｺﾞｼｯｸM-PRO" pitchFamily="50" charset="-128"/>
              </a:rPr>
              <a:t/>
            </a:r>
            <a:br>
              <a:rPr lang="ja-JP" altLang="en-US" dirty="0">
                <a:solidFill>
                  <a:prstClr val="black"/>
                </a:solidFill>
                <a:latin typeface="HG丸ｺﾞｼｯｸM-PRO" pitchFamily="50" charset="-128"/>
                <a:ea typeface="HG丸ｺﾞｼｯｸM-PRO" pitchFamily="50" charset="-128"/>
              </a:rPr>
            </a:br>
            <a:r>
              <a:rPr lang="ja-JP" altLang="en-US" dirty="0" smtClean="0">
                <a:solidFill>
                  <a:prstClr val="black"/>
                </a:solidFill>
                <a:latin typeface="HG丸ｺﾞｼｯｸM-PRO" pitchFamily="50" charset="-128"/>
                <a:ea typeface="HG丸ｺﾞｼｯｸM-PRO" pitchFamily="50" charset="-128"/>
              </a:rPr>
              <a:t>　　　　　　　</a:t>
            </a:r>
            <a:r>
              <a:rPr lang="ja-JP" altLang="en-US" b="1" dirty="0" smtClean="0">
                <a:solidFill>
                  <a:prstClr val="black"/>
                </a:solidFill>
                <a:latin typeface="HG丸ｺﾞｼｯｸM-PRO" pitchFamily="50" charset="-128"/>
                <a:ea typeface="HG丸ｺﾞｼｯｸM-PRO" pitchFamily="50" charset="-128"/>
              </a:rPr>
              <a:t>指定</a:t>
            </a:r>
            <a:r>
              <a:rPr lang="ja-JP" altLang="en-US" b="1" dirty="0">
                <a:solidFill>
                  <a:prstClr val="black"/>
                </a:solidFill>
                <a:latin typeface="HG丸ｺﾞｼｯｸM-PRO" pitchFamily="50" charset="-128"/>
                <a:ea typeface="HG丸ｺﾞｼｯｸM-PRO" pitchFamily="50" charset="-128"/>
              </a:rPr>
              <a:t>薬物を包括指定する省令の公布</a:t>
            </a:r>
          </a:p>
          <a:p>
            <a:r>
              <a:rPr lang="ja-JP" altLang="en-US" dirty="0">
                <a:solidFill>
                  <a:prstClr val="black"/>
                </a:solidFill>
                <a:latin typeface="HG丸ｺﾞｼｯｸM-PRO" pitchFamily="50" charset="-128"/>
                <a:ea typeface="HG丸ｺﾞｼｯｸM-PRO" pitchFamily="50" charset="-128"/>
              </a:rPr>
              <a:t/>
            </a:r>
            <a:br>
              <a:rPr lang="ja-JP" altLang="en-US" dirty="0">
                <a:solidFill>
                  <a:prstClr val="black"/>
                </a:solidFill>
                <a:latin typeface="HG丸ｺﾞｼｯｸM-PRO" pitchFamily="50" charset="-128"/>
                <a:ea typeface="HG丸ｺﾞｼｯｸM-PRO" pitchFamily="50" charset="-128"/>
              </a:rPr>
            </a:br>
            <a:endParaRPr lang="ja-JP" altLang="en-US" dirty="0">
              <a:solidFill>
                <a:prstClr val="black"/>
              </a:solidFill>
              <a:latin typeface="HG丸ｺﾞｼｯｸM-PRO" pitchFamily="50" charset="-128"/>
              <a:ea typeface="HG丸ｺﾞｼｯｸM-PRO" pitchFamily="50" charset="-128"/>
            </a:endParaRPr>
          </a:p>
          <a:p>
            <a:r>
              <a:rPr lang="ja-JP" altLang="en-US" dirty="0">
                <a:solidFill>
                  <a:prstClr val="black"/>
                </a:solidFill>
                <a:latin typeface="HG丸ｺﾞｼｯｸM-PRO" pitchFamily="50" charset="-128"/>
                <a:ea typeface="HG丸ｺﾞｼｯｸM-PRO" pitchFamily="50" charset="-128"/>
              </a:rPr>
              <a:t>　厚生労働省</a:t>
            </a:r>
            <a:r>
              <a:rPr lang="ja-JP" altLang="en-US" dirty="0" smtClean="0">
                <a:solidFill>
                  <a:prstClr val="black"/>
                </a:solidFill>
                <a:latin typeface="HG丸ｺﾞｼｯｸM-PRO" pitchFamily="50" charset="-128"/>
                <a:ea typeface="HG丸ｺﾞｼｯｸM-PRO" pitchFamily="50" charset="-128"/>
              </a:rPr>
              <a:t>は，本日付け</a:t>
            </a:r>
            <a:r>
              <a:rPr lang="ja-JP" altLang="en-US" dirty="0">
                <a:solidFill>
                  <a:prstClr val="black"/>
                </a:solidFill>
                <a:latin typeface="HG丸ｺﾞｼｯｸM-PRO" pitchFamily="50" charset="-128"/>
                <a:ea typeface="HG丸ｺﾞｼｯｸM-PRO" pitchFamily="50" charset="-128"/>
              </a:rPr>
              <a:t>で指定薬物を包括指定する省令（</a:t>
            </a:r>
            <a:r>
              <a:rPr lang="en-US" altLang="ja-JP" dirty="0">
                <a:solidFill>
                  <a:prstClr val="black"/>
                </a:solidFill>
                <a:latin typeface="HG丸ｺﾞｼｯｸM-PRO" pitchFamily="50" charset="-128"/>
                <a:ea typeface="HG丸ｺﾞｼｯｸM-PRO" pitchFamily="50" charset="-128"/>
              </a:rPr>
              <a:t>※</a:t>
            </a:r>
            <a:r>
              <a:rPr lang="ja-JP" altLang="en-US" dirty="0">
                <a:solidFill>
                  <a:prstClr val="black"/>
                </a:solidFill>
                <a:latin typeface="HG丸ｺﾞｼｯｸM-PRO" pitchFamily="50" charset="-128"/>
                <a:ea typeface="HG丸ｺﾞｼｯｸM-PRO" pitchFamily="50" charset="-128"/>
              </a:rPr>
              <a:t>）を公布</a:t>
            </a:r>
            <a:r>
              <a:rPr lang="ja-JP" altLang="en-US" dirty="0" smtClean="0">
                <a:solidFill>
                  <a:prstClr val="black"/>
                </a:solidFill>
                <a:latin typeface="HG丸ｺﾞｼｯｸM-PRO" pitchFamily="50" charset="-128"/>
                <a:ea typeface="HG丸ｺﾞｼｯｸM-PRO" pitchFamily="50" charset="-128"/>
              </a:rPr>
              <a:t>し，</a:t>
            </a:r>
            <a:r>
              <a:rPr lang="en-US" altLang="ja-JP" dirty="0" smtClean="0">
                <a:solidFill>
                  <a:prstClr val="black"/>
                </a:solidFill>
                <a:latin typeface="HG丸ｺﾞｼｯｸM-PRO" pitchFamily="50" charset="-128"/>
                <a:ea typeface="HG丸ｺﾞｼｯｸM-PRO" pitchFamily="50" charset="-128"/>
              </a:rPr>
              <a:t>3</a:t>
            </a:r>
            <a:r>
              <a:rPr lang="ja-JP" altLang="en-US" dirty="0" smtClean="0">
                <a:solidFill>
                  <a:prstClr val="black"/>
                </a:solidFill>
                <a:latin typeface="HG丸ｺﾞｼｯｸM-PRO" pitchFamily="50" charset="-128"/>
                <a:ea typeface="HG丸ｺﾞｼｯｸM-PRO" pitchFamily="50" charset="-128"/>
              </a:rPr>
              <a:t>月</a:t>
            </a:r>
            <a:r>
              <a:rPr lang="en-US" altLang="ja-JP" dirty="0" smtClean="0">
                <a:solidFill>
                  <a:prstClr val="black"/>
                </a:solidFill>
                <a:latin typeface="HG丸ｺﾞｼｯｸM-PRO" pitchFamily="50" charset="-128"/>
                <a:ea typeface="HG丸ｺﾞｼｯｸM-PRO" pitchFamily="50" charset="-128"/>
              </a:rPr>
              <a:t>22</a:t>
            </a:r>
            <a:r>
              <a:rPr lang="ja-JP" altLang="en-US" dirty="0" smtClean="0">
                <a:solidFill>
                  <a:prstClr val="black"/>
                </a:solidFill>
                <a:latin typeface="HG丸ｺﾞｼｯｸM-PRO" pitchFamily="50" charset="-128"/>
                <a:ea typeface="HG丸ｺﾞｼｯｸM-PRO" pitchFamily="50" charset="-128"/>
              </a:rPr>
              <a:t>日</a:t>
            </a:r>
            <a:r>
              <a:rPr lang="ja-JP" altLang="en-US" dirty="0">
                <a:solidFill>
                  <a:prstClr val="black"/>
                </a:solidFill>
                <a:latin typeface="HG丸ｺﾞｼｯｸM-PRO" pitchFamily="50" charset="-128"/>
                <a:ea typeface="HG丸ｺﾞｼｯｸM-PRO" pitchFamily="50" charset="-128"/>
              </a:rPr>
              <a:t>に施行することとしましたのでお知らせします。</a:t>
            </a:r>
            <a:br>
              <a:rPr lang="ja-JP" altLang="en-US" dirty="0">
                <a:solidFill>
                  <a:prstClr val="black"/>
                </a:solidFill>
                <a:latin typeface="HG丸ｺﾞｼｯｸM-PRO" pitchFamily="50" charset="-128"/>
                <a:ea typeface="HG丸ｺﾞｼｯｸM-PRO" pitchFamily="50" charset="-128"/>
              </a:rPr>
            </a:br>
            <a:r>
              <a:rPr lang="ja-JP" altLang="en-US" dirty="0">
                <a:solidFill>
                  <a:prstClr val="black"/>
                </a:solidFill>
                <a:latin typeface="HG丸ｺﾞｼｯｸM-PRO" pitchFamily="50" charset="-128"/>
                <a:ea typeface="HG丸ｺﾞｼｯｸM-PRO" pitchFamily="50" charset="-128"/>
              </a:rPr>
              <a:t>　今回包括指定される物質群</a:t>
            </a:r>
            <a:r>
              <a:rPr lang="ja-JP" altLang="en-US" dirty="0" smtClean="0">
                <a:solidFill>
                  <a:prstClr val="black"/>
                </a:solidFill>
                <a:latin typeface="HG丸ｺﾞｼｯｸM-PRO" pitchFamily="50" charset="-128"/>
                <a:ea typeface="HG丸ｺﾞｼｯｸM-PRO" pitchFamily="50" charset="-128"/>
              </a:rPr>
              <a:t>は，昨年</a:t>
            </a:r>
            <a:r>
              <a:rPr lang="en-US" altLang="ja-JP" dirty="0" smtClean="0">
                <a:solidFill>
                  <a:prstClr val="black"/>
                </a:solidFill>
                <a:latin typeface="HG丸ｺﾞｼｯｸM-PRO" pitchFamily="50" charset="-128"/>
                <a:ea typeface="HG丸ｺﾞｼｯｸM-PRO" pitchFamily="50" charset="-128"/>
              </a:rPr>
              <a:t>11</a:t>
            </a:r>
            <a:r>
              <a:rPr lang="ja-JP" altLang="en-US" dirty="0" smtClean="0">
                <a:solidFill>
                  <a:prstClr val="black"/>
                </a:solidFill>
                <a:latin typeface="HG丸ｺﾞｼｯｸM-PRO" pitchFamily="50" charset="-128"/>
                <a:ea typeface="HG丸ｺﾞｼｯｸM-PRO" pitchFamily="50" charset="-128"/>
              </a:rPr>
              <a:t>月</a:t>
            </a:r>
            <a:r>
              <a:rPr lang="en-US" altLang="ja-JP" dirty="0" smtClean="0">
                <a:solidFill>
                  <a:prstClr val="black"/>
                </a:solidFill>
                <a:latin typeface="HG丸ｺﾞｼｯｸM-PRO" pitchFamily="50" charset="-128"/>
                <a:ea typeface="HG丸ｺﾞｼｯｸM-PRO" pitchFamily="50" charset="-128"/>
              </a:rPr>
              <a:t>28</a:t>
            </a:r>
            <a:r>
              <a:rPr lang="ja-JP" altLang="en-US" dirty="0" smtClean="0">
                <a:solidFill>
                  <a:prstClr val="black"/>
                </a:solidFill>
                <a:latin typeface="HG丸ｺﾞｼｯｸM-PRO" pitchFamily="50" charset="-128"/>
                <a:ea typeface="HG丸ｺﾞｼｯｸM-PRO" pitchFamily="50" charset="-128"/>
              </a:rPr>
              <a:t>日</a:t>
            </a:r>
            <a:r>
              <a:rPr lang="ja-JP" altLang="en-US" dirty="0">
                <a:solidFill>
                  <a:prstClr val="black"/>
                </a:solidFill>
                <a:latin typeface="HG丸ｺﾞｼｯｸM-PRO" pitchFamily="50" charset="-128"/>
                <a:ea typeface="HG丸ｺﾞｼｯｸM-PRO" pitchFamily="50" charset="-128"/>
              </a:rPr>
              <a:t>の薬事・食品衛生審議会薬事分科会指定薬物部会において指定薬物とすることが適当とされた物質群です。指定物質数</a:t>
            </a:r>
            <a:r>
              <a:rPr lang="ja-JP" altLang="en-US" dirty="0" smtClean="0">
                <a:solidFill>
                  <a:prstClr val="black"/>
                </a:solidFill>
                <a:latin typeface="HG丸ｺﾞｼｯｸM-PRO" pitchFamily="50" charset="-128"/>
                <a:ea typeface="HG丸ｺﾞｼｯｸM-PRO" pitchFamily="50" charset="-128"/>
              </a:rPr>
              <a:t>は</a:t>
            </a:r>
            <a:r>
              <a:rPr lang="en-US" altLang="ja-JP" dirty="0" smtClean="0">
                <a:solidFill>
                  <a:prstClr val="black"/>
                </a:solidFill>
                <a:latin typeface="HG丸ｺﾞｼｯｸM-PRO" pitchFamily="50" charset="-128"/>
                <a:ea typeface="HG丸ｺﾞｼｯｸM-PRO" pitchFamily="50" charset="-128"/>
              </a:rPr>
              <a:t>772</a:t>
            </a:r>
            <a:r>
              <a:rPr lang="ja-JP" altLang="en-US" dirty="0" smtClean="0">
                <a:solidFill>
                  <a:prstClr val="black"/>
                </a:solidFill>
                <a:latin typeface="HG丸ｺﾞｼｯｸM-PRO" pitchFamily="50" charset="-128"/>
                <a:ea typeface="HG丸ｺﾞｼｯｸM-PRO" pitchFamily="50" charset="-128"/>
              </a:rPr>
              <a:t>物質</a:t>
            </a:r>
            <a:r>
              <a:rPr lang="ja-JP" altLang="en-US" dirty="0">
                <a:solidFill>
                  <a:prstClr val="black"/>
                </a:solidFill>
                <a:latin typeface="HG丸ｺﾞｼｯｸM-PRO" pitchFamily="50" charset="-128"/>
                <a:ea typeface="HG丸ｺﾞｼｯｸM-PRO" pitchFamily="50" charset="-128"/>
              </a:rPr>
              <a:t>です（指定範囲に</a:t>
            </a:r>
            <a:r>
              <a:rPr lang="ja-JP" altLang="en-US" dirty="0" smtClean="0">
                <a:solidFill>
                  <a:prstClr val="black"/>
                </a:solidFill>
                <a:latin typeface="HG丸ｺﾞｼｯｸM-PRO" pitchFamily="50" charset="-128"/>
                <a:ea typeface="HG丸ｺﾞｼｯｸM-PRO" pitchFamily="50" charset="-128"/>
              </a:rPr>
              <a:t>含まれる</a:t>
            </a:r>
            <a:r>
              <a:rPr lang="en-US" altLang="ja-JP" dirty="0" smtClean="0">
                <a:solidFill>
                  <a:prstClr val="black"/>
                </a:solidFill>
                <a:latin typeface="HG丸ｺﾞｼｯｸM-PRO" pitchFamily="50" charset="-128"/>
                <a:ea typeface="HG丸ｺﾞｼｯｸM-PRO" pitchFamily="50" charset="-128"/>
              </a:rPr>
              <a:t>775</a:t>
            </a:r>
            <a:r>
              <a:rPr lang="ja-JP" altLang="en-US" dirty="0" smtClean="0">
                <a:solidFill>
                  <a:prstClr val="black"/>
                </a:solidFill>
                <a:latin typeface="HG丸ｺﾞｼｯｸM-PRO" pitchFamily="50" charset="-128"/>
                <a:ea typeface="HG丸ｺﾞｼｯｸM-PRO" pitchFamily="50" charset="-128"/>
              </a:rPr>
              <a:t>物質</a:t>
            </a:r>
            <a:r>
              <a:rPr lang="ja-JP" altLang="en-US" dirty="0">
                <a:solidFill>
                  <a:prstClr val="black"/>
                </a:solidFill>
                <a:latin typeface="HG丸ｺﾞｼｯｸM-PRO" pitchFamily="50" charset="-128"/>
                <a:ea typeface="HG丸ｺﾞｼｯｸM-PRO" pitchFamily="50" charset="-128"/>
              </a:rPr>
              <a:t>から麻薬に指定されている３物質を除く。）。</a:t>
            </a:r>
            <a:br>
              <a:rPr lang="ja-JP" altLang="en-US" dirty="0">
                <a:solidFill>
                  <a:prstClr val="black"/>
                </a:solidFill>
                <a:latin typeface="HG丸ｺﾞｼｯｸM-PRO" pitchFamily="50" charset="-128"/>
                <a:ea typeface="HG丸ｺﾞｼｯｸM-PRO" pitchFamily="50" charset="-128"/>
              </a:rPr>
            </a:br>
            <a:r>
              <a:rPr lang="ja-JP" altLang="en-US" dirty="0">
                <a:solidFill>
                  <a:prstClr val="black"/>
                </a:solidFill>
                <a:latin typeface="HG丸ｺﾞｼｯｸM-PRO" pitchFamily="50" charset="-128"/>
                <a:ea typeface="HG丸ｺﾞｼｯｸM-PRO" pitchFamily="50" charset="-128"/>
              </a:rPr>
              <a:t>　この</a:t>
            </a:r>
            <a:r>
              <a:rPr lang="ja-JP" altLang="en-US" dirty="0" smtClean="0">
                <a:solidFill>
                  <a:prstClr val="black"/>
                </a:solidFill>
                <a:latin typeface="HG丸ｺﾞｼｯｸM-PRO" pitchFamily="50" charset="-128"/>
                <a:ea typeface="HG丸ｺﾞｼｯｸM-PRO" pitchFamily="50" charset="-128"/>
              </a:rPr>
              <a:t>結果，</a:t>
            </a:r>
            <a:r>
              <a:rPr lang="en-US" altLang="ja-JP" dirty="0" smtClean="0">
                <a:solidFill>
                  <a:prstClr val="black"/>
                </a:solidFill>
                <a:latin typeface="HG丸ｺﾞｼｯｸM-PRO" pitchFamily="50" charset="-128"/>
                <a:ea typeface="HG丸ｺﾞｼｯｸM-PRO" pitchFamily="50" charset="-128"/>
              </a:rPr>
              <a:t>2</a:t>
            </a:r>
            <a:r>
              <a:rPr lang="ja-JP" altLang="en-US" dirty="0" smtClean="0">
                <a:solidFill>
                  <a:prstClr val="black"/>
                </a:solidFill>
                <a:latin typeface="HG丸ｺﾞｼｯｸM-PRO" pitchFamily="50" charset="-128"/>
                <a:ea typeface="HG丸ｺﾞｼｯｸM-PRO" pitchFamily="50" charset="-128"/>
              </a:rPr>
              <a:t>月</a:t>
            </a:r>
            <a:r>
              <a:rPr lang="en-US" altLang="ja-JP" dirty="0" smtClean="0">
                <a:solidFill>
                  <a:prstClr val="black"/>
                </a:solidFill>
                <a:latin typeface="HG丸ｺﾞｼｯｸM-PRO" pitchFamily="50" charset="-128"/>
                <a:ea typeface="HG丸ｺﾞｼｯｸM-PRO" pitchFamily="50" charset="-128"/>
              </a:rPr>
              <a:t>20</a:t>
            </a:r>
            <a:r>
              <a:rPr lang="ja-JP" altLang="en-US" dirty="0" smtClean="0">
                <a:solidFill>
                  <a:prstClr val="black"/>
                </a:solidFill>
                <a:latin typeface="HG丸ｺﾞｼｯｸM-PRO" pitchFamily="50" charset="-128"/>
                <a:ea typeface="HG丸ｺﾞｼｯｸM-PRO" pitchFamily="50" charset="-128"/>
              </a:rPr>
              <a:t>日</a:t>
            </a:r>
            <a:r>
              <a:rPr lang="ja-JP" altLang="en-US" dirty="0">
                <a:solidFill>
                  <a:prstClr val="black"/>
                </a:solidFill>
                <a:latin typeface="HG丸ｺﾞｼｯｸM-PRO" pitchFamily="50" charset="-128"/>
                <a:ea typeface="HG丸ｺﾞｼｯｸM-PRO" pitchFamily="50" charset="-128"/>
              </a:rPr>
              <a:t>時点</a:t>
            </a:r>
            <a:r>
              <a:rPr lang="ja-JP" altLang="en-US" dirty="0" smtClean="0">
                <a:solidFill>
                  <a:prstClr val="black"/>
                </a:solidFill>
                <a:latin typeface="HG丸ｺﾞｼｯｸM-PRO" pitchFamily="50" charset="-128"/>
                <a:ea typeface="HG丸ｺﾞｼｯｸM-PRO" pitchFamily="50" charset="-128"/>
              </a:rPr>
              <a:t>で，指定</a:t>
            </a:r>
            <a:r>
              <a:rPr lang="ja-JP" altLang="en-US" dirty="0">
                <a:solidFill>
                  <a:prstClr val="black"/>
                </a:solidFill>
                <a:latin typeface="HG丸ｺﾞｼｯｸM-PRO" pitchFamily="50" charset="-128"/>
                <a:ea typeface="HG丸ｺﾞｼｯｸM-PRO" pitchFamily="50" charset="-128"/>
              </a:rPr>
              <a:t>薬物数</a:t>
            </a:r>
            <a:r>
              <a:rPr lang="ja-JP" altLang="en-US" dirty="0" smtClean="0">
                <a:solidFill>
                  <a:prstClr val="black"/>
                </a:solidFill>
                <a:latin typeface="HG丸ｺﾞｼｯｸM-PRO" pitchFamily="50" charset="-128"/>
                <a:ea typeface="HG丸ｺﾞｼｯｸM-PRO" pitchFamily="50" charset="-128"/>
              </a:rPr>
              <a:t>は</a:t>
            </a:r>
            <a:r>
              <a:rPr lang="en-US" altLang="ja-JP" dirty="0" smtClean="0">
                <a:solidFill>
                  <a:prstClr val="black"/>
                </a:solidFill>
                <a:latin typeface="HG丸ｺﾞｼｯｸM-PRO" pitchFamily="50" charset="-128"/>
                <a:ea typeface="HG丸ｺﾞｼｯｸM-PRO" pitchFamily="50" charset="-128"/>
              </a:rPr>
              <a:t>851</a:t>
            </a:r>
            <a:r>
              <a:rPr lang="ja-JP" altLang="en-US" dirty="0" smtClean="0">
                <a:solidFill>
                  <a:prstClr val="black"/>
                </a:solidFill>
                <a:latin typeface="HG丸ｺﾞｼｯｸM-PRO" pitchFamily="50" charset="-128"/>
                <a:ea typeface="HG丸ｺﾞｼｯｸM-PRO" pitchFamily="50" charset="-128"/>
              </a:rPr>
              <a:t>物質</a:t>
            </a:r>
            <a:r>
              <a:rPr lang="ja-JP" altLang="en-US" dirty="0">
                <a:solidFill>
                  <a:prstClr val="black"/>
                </a:solidFill>
                <a:latin typeface="HG丸ｺﾞｼｯｸM-PRO" pitchFamily="50" charset="-128"/>
                <a:ea typeface="HG丸ｺﾞｼｯｸM-PRO" pitchFamily="50" charset="-128"/>
              </a:rPr>
              <a:t>（包括</a:t>
            </a:r>
            <a:r>
              <a:rPr lang="ja-JP" altLang="en-US" dirty="0" smtClean="0">
                <a:solidFill>
                  <a:prstClr val="black"/>
                </a:solidFill>
                <a:latin typeface="HG丸ｺﾞｼｯｸM-PRO" pitchFamily="50" charset="-128"/>
                <a:ea typeface="HG丸ｺﾞｼｯｸM-PRO" pitchFamily="50" charset="-128"/>
              </a:rPr>
              <a:t>指定</a:t>
            </a:r>
            <a:r>
              <a:rPr lang="en-US" altLang="ja-JP" dirty="0" smtClean="0">
                <a:solidFill>
                  <a:prstClr val="black"/>
                </a:solidFill>
                <a:latin typeface="HG丸ｺﾞｼｯｸM-PRO" pitchFamily="50" charset="-128"/>
                <a:ea typeface="HG丸ｺﾞｼｯｸM-PRO" pitchFamily="50" charset="-128"/>
              </a:rPr>
              <a:t>772</a:t>
            </a:r>
            <a:r>
              <a:rPr lang="ja-JP" altLang="en-US" dirty="0" err="1" smtClean="0">
                <a:solidFill>
                  <a:prstClr val="black"/>
                </a:solidFill>
                <a:latin typeface="HG丸ｺﾞｼｯｸM-PRO" pitchFamily="50" charset="-128"/>
                <a:ea typeface="HG丸ｺﾞｼｯｸM-PRO" pitchFamily="50" charset="-128"/>
              </a:rPr>
              <a:t>，</a:t>
            </a:r>
            <a:r>
              <a:rPr lang="ja-JP" altLang="en-US" dirty="0" smtClean="0">
                <a:solidFill>
                  <a:prstClr val="black"/>
                </a:solidFill>
                <a:latin typeface="HG丸ｺﾞｼｯｸM-PRO" pitchFamily="50" charset="-128"/>
                <a:ea typeface="HG丸ｺﾞｼｯｸM-PRO" pitchFamily="50" charset="-128"/>
              </a:rPr>
              <a:t>個別指定</a:t>
            </a:r>
            <a:r>
              <a:rPr lang="en-US" altLang="ja-JP" dirty="0" smtClean="0">
                <a:solidFill>
                  <a:prstClr val="black"/>
                </a:solidFill>
                <a:latin typeface="HG丸ｺﾞｼｯｸM-PRO" pitchFamily="50" charset="-128"/>
                <a:ea typeface="HG丸ｺﾞｼｯｸM-PRO" pitchFamily="50" charset="-128"/>
              </a:rPr>
              <a:t>79</a:t>
            </a:r>
            <a:r>
              <a:rPr lang="ja-JP" altLang="en-US" dirty="0" smtClean="0">
                <a:solidFill>
                  <a:prstClr val="black"/>
                </a:solidFill>
                <a:latin typeface="HG丸ｺﾞｼｯｸM-PRO" pitchFamily="50" charset="-128"/>
                <a:ea typeface="HG丸ｺﾞｼｯｸM-PRO" pitchFamily="50" charset="-128"/>
              </a:rPr>
              <a:t>）</a:t>
            </a:r>
            <a:r>
              <a:rPr lang="ja-JP" altLang="en-US" dirty="0">
                <a:solidFill>
                  <a:prstClr val="black"/>
                </a:solidFill>
                <a:latin typeface="HG丸ｺﾞｼｯｸM-PRO" pitchFamily="50" charset="-128"/>
                <a:ea typeface="HG丸ｺﾞｼｯｸM-PRO" pitchFamily="50" charset="-128"/>
              </a:rPr>
              <a:t>となります。</a:t>
            </a:r>
            <a:br>
              <a:rPr lang="ja-JP" altLang="en-US" dirty="0">
                <a:solidFill>
                  <a:prstClr val="black"/>
                </a:solidFill>
                <a:latin typeface="HG丸ｺﾞｼｯｸM-PRO" pitchFamily="50" charset="-128"/>
                <a:ea typeface="HG丸ｺﾞｼｯｸM-PRO" pitchFamily="50" charset="-128"/>
              </a:rPr>
            </a:br>
            <a:r>
              <a:rPr lang="ja-JP" altLang="en-US" dirty="0">
                <a:solidFill>
                  <a:prstClr val="black"/>
                </a:solidFill>
                <a:latin typeface="HG丸ｺﾞｼｯｸM-PRO" pitchFamily="50" charset="-128"/>
                <a:ea typeface="HG丸ｺﾞｼｯｸM-PRO" pitchFamily="50" charset="-128"/>
              </a:rPr>
              <a:t>　施行後</a:t>
            </a:r>
            <a:r>
              <a:rPr lang="ja-JP" altLang="en-US" dirty="0" smtClean="0">
                <a:solidFill>
                  <a:prstClr val="black"/>
                </a:solidFill>
                <a:latin typeface="HG丸ｺﾞｼｯｸM-PRO" pitchFamily="50" charset="-128"/>
                <a:ea typeface="HG丸ｺﾞｼｯｸM-PRO" pitchFamily="50" charset="-128"/>
              </a:rPr>
              <a:t>は，これら</a:t>
            </a:r>
            <a:r>
              <a:rPr lang="ja-JP" altLang="en-US" dirty="0">
                <a:solidFill>
                  <a:prstClr val="black"/>
                </a:solidFill>
                <a:latin typeface="HG丸ｺﾞｼｯｸM-PRO" pitchFamily="50" charset="-128"/>
                <a:ea typeface="HG丸ｺﾞｼｯｸM-PRO" pitchFamily="50" charset="-128"/>
              </a:rPr>
              <a:t>の物質とこれらの物質を含む製品の</a:t>
            </a:r>
            <a:r>
              <a:rPr lang="ja-JP" altLang="en-US" dirty="0" smtClean="0">
                <a:solidFill>
                  <a:prstClr val="black"/>
                </a:solidFill>
                <a:latin typeface="HG丸ｺﾞｼｯｸM-PRO" pitchFamily="50" charset="-128"/>
                <a:ea typeface="HG丸ｺﾞｼｯｸM-PRO" pitchFamily="50" charset="-128"/>
              </a:rPr>
              <a:t>製造，輸入，販売</a:t>
            </a:r>
            <a:r>
              <a:rPr lang="ja-JP" altLang="en-US" dirty="0">
                <a:solidFill>
                  <a:prstClr val="black"/>
                </a:solidFill>
                <a:latin typeface="HG丸ｺﾞｼｯｸM-PRO" pitchFamily="50" charset="-128"/>
                <a:ea typeface="HG丸ｺﾞｼｯｸM-PRO" pitchFamily="50" charset="-128"/>
              </a:rPr>
              <a:t>等が原則禁止されます。</a:t>
            </a:r>
            <a:br>
              <a:rPr lang="ja-JP" altLang="en-US" dirty="0">
                <a:solidFill>
                  <a:prstClr val="black"/>
                </a:solidFill>
                <a:latin typeface="HG丸ｺﾞｼｯｸM-PRO" pitchFamily="50" charset="-128"/>
                <a:ea typeface="HG丸ｺﾞｼｯｸM-PRO" pitchFamily="50" charset="-128"/>
              </a:rPr>
            </a:br>
            <a:r>
              <a:rPr lang="ja-JP" altLang="en-US" dirty="0">
                <a:solidFill>
                  <a:prstClr val="black"/>
                </a:solidFill>
                <a:latin typeface="HG丸ｺﾞｼｯｸM-PRO" pitchFamily="50" charset="-128"/>
                <a:ea typeface="HG丸ｺﾞｼｯｸM-PRO" pitchFamily="50" charset="-128"/>
              </a:rPr>
              <a:t/>
            </a:r>
            <a:br>
              <a:rPr lang="ja-JP" altLang="en-US" dirty="0">
                <a:solidFill>
                  <a:prstClr val="black"/>
                </a:solidFill>
                <a:latin typeface="HG丸ｺﾞｼｯｸM-PRO" pitchFamily="50" charset="-128"/>
                <a:ea typeface="HG丸ｺﾞｼｯｸM-PRO" pitchFamily="50" charset="-128"/>
              </a:rPr>
            </a:br>
            <a:r>
              <a:rPr lang="ja-JP" altLang="en-US" dirty="0">
                <a:solidFill>
                  <a:prstClr val="black"/>
                </a:solidFill>
                <a:latin typeface="HG丸ｺﾞｼｯｸM-PRO" pitchFamily="50" charset="-128"/>
                <a:ea typeface="HG丸ｺﾞｼｯｸM-PRO" pitchFamily="50" charset="-128"/>
              </a:rPr>
              <a:t>　指定薬物の指定範囲</a:t>
            </a:r>
            <a:r>
              <a:rPr lang="ja-JP" altLang="en-US" dirty="0" smtClean="0">
                <a:solidFill>
                  <a:prstClr val="black"/>
                </a:solidFill>
                <a:latin typeface="HG丸ｺﾞｼｯｸM-PRO" pitchFamily="50" charset="-128"/>
                <a:ea typeface="HG丸ｺﾞｼｯｸM-PRO" pitchFamily="50" charset="-128"/>
              </a:rPr>
              <a:t>は，別紙</a:t>
            </a:r>
            <a:r>
              <a:rPr lang="ja-JP" altLang="en-US" dirty="0">
                <a:solidFill>
                  <a:prstClr val="black"/>
                </a:solidFill>
                <a:latin typeface="HG丸ｺﾞｼｯｸM-PRO" pitchFamily="50" charset="-128"/>
                <a:ea typeface="HG丸ｺﾞｼｯｸM-PRO" pitchFamily="50" charset="-128"/>
              </a:rPr>
              <a:t>をご参照ください。　</a:t>
            </a:r>
            <a:br>
              <a:rPr lang="ja-JP" altLang="en-US" dirty="0">
                <a:solidFill>
                  <a:prstClr val="black"/>
                </a:solidFill>
                <a:latin typeface="HG丸ｺﾞｼｯｸM-PRO" pitchFamily="50" charset="-128"/>
                <a:ea typeface="HG丸ｺﾞｼｯｸM-PRO" pitchFamily="50" charset="-128"/>
              </a:rPr>
            </a:br>
            <a:r>
              <a:rPr lang="ja-JP" altLang="en-US" dirty="0">
                <a:solidFill>
                  <a:prstClr val="black"/>
                </a:solidFill>
                <a:latin typeface="HG丸ｺﾞｼｯｸM-PRO" pitchFamily="50" charset="-128"/>
                <a:ea typeface="HG丸ｺﾞｼｯｸM-PRO" pitchFamily="50" charset="-128"/>
              </a:rPr>
              <a:t/>
            </a:r>
            <a:br>
              <a:rPr lang="ja-JP" altLang="en-US" dirty="0">
                <a:solidFill>
                  <a:prstClr val="black"/>
                </a:solidFill>
                <a:latin typeface="HG丸ｺﾞｼｯｸM-PRO" pitchFamily="50" charset="-128"/>
                <a:ea typeface="HG丸ｺﾞｼｯｸM-PRO" pitchFamily="50" charset="-128"/>
              </a:rPr>
            </a:br>
            <a:r>
              <a:rPr lang="en-US" altLang="ja-JP" dirty="0">
                <a:solidFill>
                  <a:prstClr val="black"/>
                </a:solidFill>
                <a:latin typeface="HG丸ｺﾞｼｯｸM-PRO" pitchFamily="50" charset="-128"/>
                <a:ea typeface="HG丸ｺﾞｼｯｸM-PRO" pitchFamily="50" charset="-128"/>
              </a:rPr>
              <a:t>※</a:t>
            </a:r>
            <a:r>
              <a:rPr lang="ja-JP" altLang="en-US" dirty="0">
                <a:solidFill>
                  <a:prstClr val="black"/>
                </a:solidFill>
                <a:latin typeface="HG丸ｺﾞｼｯｸM-PRO" pitchFamily="50" charset="-128"/>
                <a:ea typeface="HG丸ｺﾞｼｯｸM-PRO" pitchFamily="50" charset="-128"/>
              </a:rPr>
              <a:t>　薬事法第二条第十四項に規定する指定薬物及び同法第七十六条の四に規定する医療等の用途を定める省令の一部を改正する省令（</a:t>
            </a:r>
            <a:r>
              <a:rPr lang="ja-JP" altLang="en-US" dirty="0" smtClean="0">
                <a:solidFill>
                  <a:prstClr val="black"/>
                </a:solidFill>
                <a:latin typeface="HG丸ｺﾞｼｯｸM-PRO" pitchFamily="50" charset="-128"/>
                <a:ea typeface="HG丸ｺﾞｼｯｸM-PRO" pitchFamily="50" charset="-128"/>
              </a:rPr>
              <a:t>平成</a:t>
            </a:r>
            <a:r>
              <a:rPr lang="en-US" altLang="ja-JP" dirty="0" smtClean="0">
                <a:solidFill>
                  <a:prstClr val="black"/>
                </a:solidFill>
                <a:latin typeface="HG丸ｺﾞｼｯｸM-PRO" pitchFamily="50" charset="-128"/>
                <a:ea typeface="HG丸ｺﾞｼｯｸM-PRO" pitchFamily="50" charset="-128"/>
              </a:rPr>
              <a:t>25</a:t>
            </a:r>
            <a:r>
              <a:rPr lang="ja-JP" altLang="en-US" dirty="0" smtClean="0">
                <a:solidFill>
                  <a:prstClr val="black"/>
                </a:solidFill>
                <a:latin typeface="HG丸ｺﾞｼｯｸM-PRO" pitchFamily="50" charset="-128"/>
                <a:ea typeface="HG丸ｺﾞｼｯｸM-PRO" pitchFamily="50" charset="-128"/>
              </a:rPr>
              <a:t>年</a:t>
            </a:r>
            <a:r>
              <a:rPr lang="ja-JP" altLang="en-US" dirty="0">
                <a:solidFill>
                  <a:prstClr val="black"/>
                </a:solidFill>
                <a:latin typeface="HG丸ｺﾞｼｯｸM-PRO" pitchFamily="50" charset="-128"/>
                <a:ea typeface="HG丸ｺﾞｼｯｸM-PRO" pitchFamily="50" charset="-128"/>
              </a:rPr>
              <a:t>厚生労働省令</a:t>
            </a:r>
            <a:r>
              <a:rPr lang="ja-JP" altLang="en-US" dirty="0" smtClean="0">
                <a:solidFill>
                  <a:prstClr val="black"/>
                </a:solidFill>
                <a:latin typeface="HG丸ｺﾞｼｯｸM-PRO" pitchFamily="50" charset="-128"/>
                <a:ea typeface="HG丸ｺﾞｼｯｸM-PRO" pitchFamily="50" charset="-128"/>
              </a:rPr>
              <a:t>第</a:t>
            </a:r>
            <a:r>
              <a:rPr lang="en-US" altLang="ja-JP" dirty="0" smtClean="0">
                <a:solidFill>
                  <a:prstClr val="black"/>
                </a:solidFill>
                <a:latin typeface="HG丸ｺﾞｼｯｸM-PRO" pitchFamily="50" charset="-128"/>
                <a:ea typeface="HG丸ｺﾞｼｯｸM-PRO" pitchFamily="50" charset="-128"/>
              </a:rPr>
              <a:t>19</a:t>
            </a:r>
            <a:r>
              <a:rPr lang="ja-JP" altLang="en-US" dirty="0" smtClean="0">
                <a:solidFill>
                  <a:prstClr val="black"/>
                </a:solidFill>
                <a:latin typeface="HG丸ｺﾞｼｯｸM-PRO" pitchFamily="50" charset="-128"/>
                <a:ea typeface="HG丸ｺﾞｼｯｸM-PRO" pitchFamily="50" charset="-128"/>
              </a:rPr>
              <a:t>号）</a:t>
            </a:r>
            <a:endParaRPr lang="ja-JP" altLang="en-US" dirty="0">
              <a:solidFill>
                <a:prstClr val="black"/>
              </a:solidFill>
              <a:latin typeface="HG丸ｺﾞｼｯｸM-PRO" pitchFamily="50" charset="-128"/>
              <a:ea typeface="HG丸ｺﾞｼｯｸM-PRO" pitchFamily="50" charset="-128"/>
            </a:endParaRPr>
          </a:p>
        </p:txBody>
      </p:sp>
      <p:sp>
        <p:nvSpPr>
          <p:cNvPr id="3" name="テキスト ボックス 2"/>
          <p:cNvSpPr txBox="1"/>
          <p:nvPr/>
        </p:nvSpPr>
        <p:spPr>
          <a:xfrm>
            <a:off x="6607834" y="188640"/>
            <a:ext cx="2304256" cy="1569660"/>
          </a:xfrm>
          <a:prstGeom prst="rect">
            <a:avLst/>
          </a:prstGeom>
          <a:noFill/>
          <a:ln>
            <a:solidFill>
              <a:schemeClr val="tx1"/>
            </a:solidFill>
          </a:ln>
        </p:spPr>
        <p:txBody>
          <a:bodyPr wrap="square" rtlCol="0">
            <a:spAutoFit/>
          </a:bodyPr>
          <a:lstStyle/>
          <a:p>
            <a:r>
              <a:rPr lang="ja-JP" altLang="en-US" sz="1200" dirty="0">
                <a:solidFill>
                  <a:prstClr val="black"/>
                </a:solidFill>
              </a:rPr>
              <a:t>平成２５年２月２０日</a:t>
            </a:r>
          </a:p>
          <a:p>
            <a:r>
              <a:rPr lang="en-US" altLang="ja-JP" sz="1200" dirty="0">
                <a:solidFill>
                  <a:prstClr val="black"/>
                </a:solidFill>
              </a:rPr>
              <a:t>【</a:t>
            </a:r>
            <a:r>
              <a:rPr lang="ja-JP" altLang="en-US" sz="1200" dirty="0">
                <a:solidFill>
                  <a:prstClr val="black"/>
                </a:solidFill>
              </a:rPr>
              <a:t>照会先</a:t>
            </a:r>
            <a:r>
              <a:rPr lang="en-US" altLang="ja-JP" sz="1200" dirty="0">
                <a:solidFill>
                  <a:prstClr val="black"/>
                </a:solidFill>
              </a:rPr>
              <a:t>】</a:t>
            </a:r>
          </a:p>
          <a:p>
            <a:r>
              <a:rPr lang="ja-JP" altLang="en-US" sz="1200" dirty="0">
                <a:solidFill>
                  <a:prstClr val="black"/>
                </a:solidFill>
              </a:rPr>
              <a:t>医薬食品局監視指導・麻薬対策課</a:t>
            </a:r>
          </a:p>
          <a:p>
            <a:r>
              <a:rPr lang="ja-JP" altLang="en-US" sz="1200" dirty="0">
                <a:solidFill>
                  <a:prstClr val="black"/>
                </a:solidFill>
              </a:rPr>
              <a:t>課長　中井川（</a:t>
            </a:r>
            <a:r>
              <a:rPr lang="en-US" altLang="ja-JP" sz="1200" dirty="0">
                <a:solidFill>
                  <a:prstClr val="black"/>
                </a:solidFill>
              </a:rPr>
              <a:t>2759</a:t>
            </a:r>
            <a:r>
              <a:rPr lang="ja-JP" altLang="en-US" sz="1200" dirty="0">
                <a:solidFill>
                  <a:prstClr val="black"/>
                </a:solidFill>
              </a:rPr>
              <a:t>）</a:t>
            </a:r>
          </a:p>
          <a:p>
            <a:r>
              <a:rPr lang="ja-JP" altLang="en-US" sz="1200" dirty="0">
                <a:solidFill>
                  <a:prstClr val="black"/>
                </a:solidFill>
              </a:rPr>
              <a:t>課長補佐　渕岡（</a:t>
            </a:r>
            <a:r>
              <a:rPr lang="en-US" altLang="ja-JP" sz="1200" dirty="0">
                <a:solidFill>
                  <a:prstClr val="black"/>
                </a:solidFill>
              </a:rPr>
              <a:t>2779</a:t>
            </a:r>
            <a:r>
              <a:rPr lang="ja-JP" altLang="en-US" sz="1200" dirty="0">
                <a:solidFill>
                  <a:prstClr val="black"/>
                </a:solidFill>
              </a:rPr>
              <a:t>）</a:t>
            </a:r>
          </a:p>
          <a:p>
            <a:r>
              <a:rPr lang="ja-JP" altLang="en-US" sz="1200" dirty="0">
                <a:solidFill>
                  <a:prstClr val="black"/>
                </a:solidFill>
              </a:rPr>
              <a:t>（代表電話）　０３</a:t>
            </a:r>
            <a:r>
              <a:rPr lang="en-US" altLang="ja-JP" sz="1200" dirty="0">
                <a:solidFill>
                  <a:prstClr val="black"/>
                </a:solidFill>
              </a:rPr>
              <a:t>(</a:t>
            </a:r>
            <a:r>
              <a:rPr lang="ja-JP" altLang="en-US" sz="1200" dirty="0">
                <a:solidFill>
                  <a:prstClr val="black"/>
                </a:solidFill>
              </a:rPr>
              <a:t>５２５３</a:t>
            </a:r>
            <a:r>
              <a:rPr lang="en-US" altLang="ja-JP" sz="1200" dirty="0">
                <a:solidFill>
                  <a:prstClr val="black"/>
                </a:solidFill>
              </a:rPr>
              <a:t>)</a:t>
            </a:r>
            <a:r>
              <a:rPr lang="ja-JP" altLang="en-US" sz="1200" dirty="0">
                <a:solidFill>
                  <a:prstClr val="black"/>
                </a:solidFill>
              </a:rPr>
              <a:t>１１１１</a:t>
            </a:r>
          </a:p>
          <a:p>
            <a:r>
              <a:rPr lang="ja-JP" altLang="en-US" sz="1200" dirty="0">
                <a:solidFill>
                  <a:prstClr val="black"/>
                </a:solidFill>
              </a:rPr>
              <a:t>（直　　　通）　０３</a:t>
            </a:r>
            <a:r>
              <a:rPr lang="en-US" altLang="ja-JP" sz="1200" dirty="0">
                <a:solidFill>
                  <a:prstClr val="black"/>
                </a:solidFill>
              </a:rPr>
              <a:t>(</a:t>
            </a:r>
            <a:r>
              <a:rPr lang="ja-JP" altLang="en-US" sz="1200" dirty="0">
                <a:solidFill>
                  <a:prstClr val="black"/>
                </a:solidFill>
              </a:rPr>
              <a:t>３５９５</a:t>
            </a:r>
            <a:r>
              <a:rPr lang="en-US" altLang="ja-JP" sz="1200" dirty="0">
                <a:solidFill>
                  <a:prstClr val="black"/>
                </a:solidFill>
              </a:rPr>
              <a:t>)</a:t>
            </a:r>
            <a:r>
              <a:rPr lang="ja-JP" altLang="en-US" sz="1200" dirty="0" smtClean="0">
                <a:solidFill>
                  <a:prstClr val="black"/>
                </a:solidFill>
              </a:rPr>
              <a:t>２４３６</a:t>
            </a:r>
            <a:endParaRPr lang="ja-JP" altLang="en-US" sz="1200" dirty="0">
              <a:solidFill>
                <a:prstClr val="black"/>
              </a:solidFill>
            </a:endParaRPr>
          </a:p>
        </p:txBody>
      </p:sp>
      <p:sp>
        <p:nvSpPr>
          <p:cNvPr id="4" name="テキスト ボックス 3"/>
          <p:cNvSpPr txBox="1"/>
          <p:nvPr/>
        </p:nvSpPr>
        <p:spPr>
          <a:xfrm>
            <a:off x="489859" y="152404"/>
            <a:ext cx="4963884" cy="584775"/>
          </a:xfrm>
          <a:prstGeom prst="rect">
            <a:avLst/>
          </a:prstGeom>
          <a:solidFill>
            <a:schemeClr val="bg1"/>
          </a:solidFill>
          <a:ln w="38100">
            <a:solidFill>
              <a:srgbClr val="000099"/>
            </a:solidFill>
          </a:ln>
        </p:spPr>
        <p:txBody>
          <a:bodyPr wrap="square" rtlCol="0">
            <a:spAutoFit/>
          </a:bodyPr>
          <a:lstStyle/>
          <a:p>
            <a:pPr algn="ctr"/>
            <a:r>
              <a:rPr lang="ja-JP" altLang="en-US" sz="3200" dirty="0" smtClean="0">
                <a:solidFill>
                  <a:srgbClr val="000099"/>
                </a:solidFill>
                <a:latin typeface="Times New Roman" pitchFamily="18" charset="0"/>
                <a:ea typeface="HG丸ｺﾞｼｯｸM-PRO" pitchFamily="50" charset="-128"/>
              </a:rPr>
              <a:t>指定薬物のワクを広げる</a:t>
            </a:r>
            <a:endParaRPr lang="ja-JP" altLang="en-US" sz="3200" dirty="0">
              <a:solidFill>
                <a:srgbClr val="000099"/>
              </a:solidFill>
              <a:latin typeface="Times New Roman" pitchFamily="18" charset="0"/>
              <a:ea typeface="HG丸ｺﾞｼｯｸM-PRO" pitchFamily="50" charset="-128"/>
            </a:endParaRPr>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33</a:t>
            </a:fld>
            <a:endParaRPr kumimoji="1" lang="ja-JP" altLang="en-US"/>
          </a:p>
        </p:txBody>
      </p:sp>
    </p:spTree>
    <p:extLst>
      <p:ext uri="{BB962C8B-B14F-4D97-AF65-F5344CB8AC3E}">
        <p14:creationId xmlns:p14="http://schemas.microsoft.com/office/powerpoint/2010/main" val="609240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375056293"/>
              </p:ext>
            </p:extLst>
          </p:nvPr>
        </p:nvGraphicFramePr>
        <p:xfrm>
          <a:off x="914561" y="2095105"/>
          <a:ext cx="3032125" cy="1463675"/>
        </p:xfrm>
        <a:graphic>
          <a:graphicData uri="http://schemas.openxmlformats.org/presentationml/2006/ole">
            <mc:AlternateContent xmlns:mc="http://schemas.openxmlformats.org/markup-compatibility/2006">
              <mc:Choice xmlns:v="urn:schemas-microsoft-com:vml" Requires="v">
                <p:oleObj spid="_x0000_s6174" name="CS ChemDraw Drawing" r:id="rId3" imgW="3032598" imgH="1464064" progId="ChemDraw.Document.6.0">
                  <p:embed/>
                </p:oleObj>
              </mc:Choice>
              <mc:Fallback>
                <p:oleObj name="CS ChemDraw Drawing" r:id="rId3" imgW="3032598" imgH="1464064" progId="ChemDraw.Document.6.0">
                  <p:embed/>
                  <p:pic>
                    <p:nvPicPr>
                      <p:cNvPr id="0" name=""/>
                      <p:cNvPicPr/>
                      <p:nvPr/>
                    </p:nvPicPr>
                    <p:blipFill>
                      <a:blip r:embed="rId4"/>
                      <a:stretch>
                        <a:fillRect/>
                      </a:stretch>
                    </p:blipFill>
                    <p:spPr>
                      <a:xfrm>
                        <a:off x="914561" y="2095105"/>
                        <a:ext cx="3032125" cy="1463675"/>
                      </a:xfrm>
                      <a:prstGeom prst="rect">
                        <a:avLst/>
                      </a:prstGeom>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414496326"/>
              </p:ext>
            </p:extLst>
          </p:nvPr>
        </p:nvGraphicFramePr>
        <p:xfrm>
          <a:off x="5436080" y="1988840"/>
          <a:ext cx="3032125" cy="1506537"/>
        </p:xfrm>
        <a:graphic>
          <a:graphicData uri="http://schemas.openxmlformats.org/presentationml/2006/ole">
            <mc:AlternateContent xmlns:mc="http://schemas.openxmlformats.org/markup-compatibility/2006">
              <mc:Choice xmlns:v="urn:schemas-microsoft-com:vml" Requires="v">
                <p:oleObj spid="_x0000_s6175" name="CS ChemDraw Drawing" r:id="rId5" imgW="3032598" imgH="1506927" progId="ChemDraw.Document.6.0">
                  <p:embed/>
                </p:oleObj>
              </mc:Choice>
              <mc:Fallback>
                <p:oleObj name="CS ChemDraw Drawing" r:id="rId5" imgW="3032598" imgH="1506927" progId="ChemDraw.Document.6.0">
                  <p:embed/>
                  <p:pic>
                    <p:nvPicPr>
                      <p:cNvPr id="0" name=""/>
                      <p:cNvPicPr/>
                      <p:nvPr/>
                    </p:nvPicPr>
                    <p:blipFill>
                      <a:blip r:embed="rId6"/>
                      <a:stretch>
                        <a:fillRect/>
                      </a:stretch>
                    </p:blipFill>
                    <p:spPr>
                      <a:xfrm>
                        <a:off x="5436080" y="1988840"/>
                        <a:ext cx="3032125" cy="1506537"/>
                      </a:xfrm>
                      <a:prstGeom prst="rect">
                        <a:avLst/>
                      </a:prstGeom>
                    </p:spPr>
                  </p:pic>
                </p:oleObj>
              </mc:Fallback>
            </mc:AlternateContent>
          </a:graphicData>
        </a:graphic>
      </p:graphicFrame>
      <p:sp>
        <p:nvSpPr>
          <p:cNvPr id="8" name="上矢印 7"/>
          <p:cNvSpPr/>
          <p:nvPr/>
        </p:nvSpPr>
        <p:spPr>
          <a:xfrm>
            <a:off x="2835737" y="3576403"/>
            <a:ext cx="162045" cy="497712"/>
          </a:xfrm>
          <a:prstGeom prst="upArrow">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上矢印 8"/>
          <p:cNvSpPr/>
          <p:nvPr/>
        </p:nvSpPr>
        <p:spPr>
          <a:xfrm rot="2700000">
            <a:off x="939581" y="3246521"/>
            <a:ext cx="162045" cy="497712"/>
          </a:xfrm>
          <a:prstGeom prst="upArrow">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テキスト ボックス 9"/>
          <p:cNvSpPr txBox="1"/>
          <p:nvPr/>
        </p:nvSpPr>
        <p:spPr>
          <a:xfrm>
            <a:off x="2662117" y="4166709"/>
            <a:ext cx="763929" cy="523220"/>
          </a:xfrm>
          <a:prstGeom prst="rect">
            <a:avLst/>
          </a:prstGeom>
          <a:noFill/>
        </p:spPr>
        <p:txBody>
          <a:bodyPr wrap="square" rtlCol="0">
            <a:spAutoFit/>
          </a:bodyPr>
          <a:lstStyle/>
          <a:p>
            <a:r>
              <a:rPr lang="ja-JP" altLang="en-US" sz="2800" dirty="0" smtClean="0">
                <a:solidFill>
                  <a:prstClr val="black"/>
                </a:solidFill>
              </a:rPr>
              <a:t>①</a:t>
            </a:r>
            <a:endParaRPr lang="ja-JP" altLang="en-US" sz="2800" dirty="0">
              <a:solidFill>
                <a:prstClr val="black"/>
              </a:solidFill>
            </a:endParaRPr>
          </a:p>
        </p:txBody>
      </p:sp>
      <p:sp>
        <p:nvSpPr>
          <p:cNvPr id="11" name="テキスト ボックス 10"/>
          <p:cNvSpPr txBox="1"/>
          <p:nvPr/>
        </p:nvSpPr>
        <p:spPr>
          <a:xfrm>
            <a:off x="359079" y="3666639"/>
            <a:ext cx="763929" cy="523220"/>
          </a:xfrm>
          <a:prstGeom prst="rect">
            <a:avLst/>
          </a:prstGeom>
          <a:noFill/>
        </p:spPr>
        <p:txBody>
          <a:bodyPr wrap="square" rtlCol="0">
            <a:spAutoFit/>
          </a:bodyPr>
          <a:lstStyle/>
          <a:p>
            <a:r>
              <a:rPr lang="ja-JP" altLang="en-US" sz="2800" dirty="0" smtClean="0">
                <a:solidFill>
                  <a:prstClr val="black"/>
                </a:solidFill>
              </a:rPr>
              <a:t>②</a:t>
            </a:r>
            <a:endParaRPr lang="ja-JP" altLang="en-US" sz="2800" dirty="0">
              <a:solidFill>
                <a:prstClr val="black"/>
              </a:solidFill>
            </a:endParaRPr>
          </a:p>
        </p:txBody>
      </p:sp>
      <p:sp>
        <p:nvSpPr>
          <p:cNvPr id="12" name="上矢印 11"/>
          <p:cNvSpPr/>
          <p:nvPr/>
        </p:nvSpPr>
        <p:spPr>
          <a:xfrm>
            <a:off x="7359187" y="3517440"/>
            <a:ext cx="162045" cy="497712"/>
          </a:xfrm>
          <a:prstGeom prst="upArrow">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上矢印 12"/>
          <p:cNvSpPr/>
          <p:nvPr/>
        </p:nvSpPr>
        <p:spPr>
          <a:xfrm rot="2700000">
            <a:off x="5439881" y="3222283"/>
            <a:ext cx="162045" cy="497712"/>
          </a:xfrm>
          <a:prstGeom prst="upArrow">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テキスト ボックス 13"/>
          <p:cNvSpPr txBox="1"/>
          <p:nvPr/>
        </p:nvSpPr>
        <p:spPr>
          <a:xfrm>
            <a:off x="7185567" y="4111495"/>
            <a:ext cx="763929" cy="523220"/>
          </a:xfrm>
          <a:prstGeom prst="rect">
            <a:avLst/>
          </a:prstGeom>
          <a:noFill/>
        </p:spPr>
        <p:txBody>
          <a:bodyPr wrap="square" rtlCol="0">
            <a:spAutoFit/>
          </a:bodyPr>
          <a:lstStyle/>
          <a:p>
            <a:r>
              <a:rPr lang="ja-JP" altLang="en-US" sz="2800" dirty="0" smtClean="0">
                <a:solidFill>
                  <a:prstClr val="black"/>
                </a:solidFill>
              </a:rPr>
              <a:t>①</a:t>
            </a:r>
            <a:endParaRPr lang="ja-JP" altLang="en-US" sz="2800" dirty="0">
              <a:solidFill>
                <a:prstClr val="black"/>
              </a:solidFill>
            </a:endParaRPr>
          </a:p>
        </p:txBody>
      </p:sp>
      <p:sp>
        <p:nvSpPr>
          <p:cNvPr id="15" name="テキスト ボックス 14"/>
          <p:cNvSpPr txBox="1"/>
          <p:nvPr/>
        </p:nvSpPr>
        <p:spPr>
          <a:xfrm>
            <a:off x="4859379" y="3642401"/>
            <a:ext cx="763929" cy="523220"/>
          </a:xfrm>
          <a:prstGeom prst="rect">
            <a:avLst/>
          </a:prstGeom>
          <a:noFill/>
        </p:spPr>
        <p:txBody>
          <a:bodyPr wrap="square" rtlCol="0">
            <a:spAutoFit/>
          </a:bodyPr>
          <a:lstStyle/>
          <a:p>
            <a:r>
              <a:rPr lang="ja-JP" altLang="en-US" sz="2800" dirty="0" smtClean="0">
                <a:solidFill>
                  <a:prstClr val="black"/>
                </a:solidFill>
              </a:rPr>
              <a:t>②</a:t>
            </a:r>
            <a:endParaRPr lang="ja-JP" altLang="en-US" sz="2800" dirty="0">
              <a:solidFill>
                <a:prstClr val="black"/>
              </a:solidFill>
            </a:endParaRPr>
          </a:p>
        </p:txBody>
      </p:sp>
      <p:sp>
        <p:nvSpPr>
          <p:cNvPr id="16" name="テキスト ボックス 15"/>
          <p:cNvSpPr txBox="1"/>
          <p:nvPr/>
        </p:nvSpPr>
        <p:spPr>
          <a:xfrm>
            <a:off x="724882" y="230034"/>
            <a:ext cx="7735550" cy="646331"/>
          </a:xfrm>
          <a:prstGeom prst="rect">
            <a:avLst/>
          </a:prstGeom>
          <a:solidFill>
            <a:schemeClr val="bg1"/>
          </a:solidFill>
          <a:ln w="38100">
            <a:solidFill>
              <a:srgbClr val="000099"/>
            </a:solidFill>
          </a:ln>
        </p:spPr>
        <p:txBody>
          <a:bodyPr wrap="square" rtlCol="0">
            <a:spAutoFit/>
          </a:bodyPr>
          <a:lstStyle/>
          <a:p>
            <a:r>
              <a:rPr lang="ja-JP" altLang="en-US" sz="3600" dirty="0" smtClean="0">
                <a:solidFill>
                  <a:prstClr val="black"/>
                </a:solidFill>
                <a:latin typeface="HG丸ｺﾞｼｯｸM-PRO" pitchFamily="50" charset="-128"/>
                <a:ea typeface="HG丸ｺﾞｼｯｸM-PRO" pitchFamily="50" charset="-128"/>
              </a:rPr>
              <a:t>包 括 指 定 ：基本骨格として</a:t>
            </a:r>
            <a:r>
              <a:rPr lang="en-US" altLang="ja-JP" sz="3600" dirty="0" smtClean="0">
                <a:solidFill>
                  <a:prstClr val="black"/>
                </a:solidFill>
                <a:latin typeface="HG丸ｺﾞｼｯｸM-PRO" pitchFamily="50" charset="-128"/>
                <a:ea typeface="HG丸ｺﾞｼｯｸM-PRO" pitchFamily="50" charset="-128"/>
              </a:rPr>
              <a:t>Ⅰ</a:t>
            </a:r>
            <a:r>
              <a:rPr lang="ja-JP" altLang="en-US" sz="3600" dirty="0" smtClean="0">
                <a:solidFill>
                  <a:prstClr val="black"/>
                </a:solidFill>
                <a:latin typeface="HG丸ｺﾞｼｯｸM-PRO" pitchFamily="50" charset="-128"/>
                <a:ea typeface="HG丸ｺﾞｼｯｸM-PRO" pitchFamily="50" charset="-128"/>
              </a:rPr>
              <a:t>と</a:t>
            </a:r>
            <a:r>
              <a:rPr lang="en-US" altLang="ja-JP" sz="3600" dirty="0" smtClean="0">
                <a:solidFill>
                  <a:prstClr val="black"/>
                </a:solidFill>
                <a:latin typeface="HG丸ｺﾞｼｯｸM-PRO" pitchFamily="50" charset="-128"/>
                <a:ea typeface="HG丸ｺﾞｼｯｸM-PRO" pitchFamily="50" charset="-128"/>
              </a:rPr>
              <a:t>Ⅱ</a:t>
            </a:r>
            <a:endParaRPr lang="ja-JP" altLang="en-US" sz="3600" dirty="0">
              <a:solidFill>
                <a:prstClr val="black"/>
              </a:solidFill>
              <a:latin typeface="HG丸ｺﾞｼｯｸM-PRO" pitchFamily="50" charset="-128"/>
              <a:ea typeface="HG丸ｺﾞｼｯｸM-PRO" pitchFamily="50" charset="-128"/>
            </a:endParaRPr>
          </a:p>
        </p:txBody>
      </p:sp>
      <p:sp>
        <p:nvSpPr>
          <p:cNvPr id="17" name="テキスト ボックス 16"/>
          <p:cNvSpPr txBox="1"/>
          <p:nvPr/>
        </p:nvSpPr>
        <p:spPr>
          <a:xfrm>
            <a:off x="992002" y="5157192"/>
            <a:ext cx="7734754" cy="584775"/>
          </a:xfrm>
          <a:prstGeom prst="rect">
            <a:avLst/>
          </a:prstGeom>
          <a:noFill/>
          <a:ln w="12700">
            <a:solidFill>
              <a:schemeClr val="tx1"/>
            </a:solidFill>
          </a:ln>
        </p:spPr>
        <p:txBody>
          <a:bodyPr wrap="square" rtlCol="0">
            <a:spAutoFit/>
          </a:bodyPr>
          <a:lstStyle/>
          <a:p>
            <a:pPr algn="ctr"/>
            <a:r>
              <a:rPr lang="ja-JP" altLang="en-US" sz="3200" dirty="0">
                <a:solidFill>
                  <a:prstClr val="black"/>
                </a:solidFill>
                <a:latin typeface="Times New Roman" pitchFamily="18" charset="0"/>
                <a:ea typeface="HG丸ｺﾞｼｯｸM-PRO" pitchFamily="50" charset="-128"/>
              </a:rPr>
              <a:t>置換基</a:t>
            </a:r>
            <a:r>
              <a:rPr lang="ja-JP" altLang="en-US" sz="3200" dirty="0" smtClean="0">
                <a:solidFill>
                  <a:prstClr val="black"/>
                </a:solidFill>
                <a:latin typeface="Times New Roman" pitchFamily="18" charset="0"/>
                <a:ea typeface="HG丸ｺﾞｼｯｸM-PRO" pitchFamily="50" charset="-128"/>
              </a:rPr>
              <a:t>①</a:t>
            </a:r>
            <a:r>
              <a:rPr lang="en-US" altLang="ja-JP" sz="3200" dirty="0" smtClean="0">
                <a:solidFill>
                  <a:prstClr val="black"/>
                </a:solidFill>
                <a:latin typeface="Times New Roman" pitchFamily="18" charset="0"/>
                <a:ea typeface="HG丸ｺﾞｼｯｸM-PRO" pitchFamily="50" charset="-128"/>
              </a:rPr>
              <a:t>×</a:t>
            </a:r>
            <a:r>
              <a:rPr lang="ja-JP" altLang="en-US" sz="3200" dirty="0" smtClean="0">
                <a:solidFill>
                  <a:prstClr val="black"/>
                </a:solidFill>
                <a:latin typeface="Times New Roman" pitchFamily="18" charset="0"/>
                <a:ea typeface="HG丸ｺﾞｼｯｸM-PRO" pitchFamily="50" charset="-128"/>
              </a:rPr>
              <a:t>置換基②＝</a:t>
            </a:r>
            <a:r>
              <a:rPr lang="en-US" altLang="ja-JP" sz="3200" dirty="0" smtClean="0">
                <a:solidFill>
                  <a:prstClr val="black"/>
                </a:solidFill>
                <a:latin typeface="Times New Roman" pitchFamily="18" charset="0"/>
                <a:ea typeface="HG丸ｺﾞｼｯｸM-PRO" pitchFamily="50" charset="-128"/>
              </a:rPr>
              <a:t>29×13×2</a:t>
            </a:r>
            <a:r>
              <a:rPr lang="ja-JP" altLang="en-US" sz="3200" dirty="0" smtClean="0">
                <a:solidFill>
                  <a:prstClr val="black"/>
                </a:solidFill>
                <a:latin typeface="Times New Roman" pitchFamily="18" charset="0"/>
                <a:ea typeface="HG丸ｺﾞｼｯｸM-PRO" pitchFamily="50" charset="-128"/>
              </a:rPr>
              <a:t>＝</a:t>
            </a:r>
            <a:r>
              <a:rPr lang="en-US" altLang="ja-JP" sz="3200" dirty="0" smtClean="0">
                <a:solidFill>
                  <a:prstClr val="black"/>
                </a:solidFill>
                <a:latin typeface="Times New Roman" pitchFamily="18" charset="0"/>
                <a:ea typeface="HG丸ｺﾞｼｯｸM-PRO" pitchFamily="50" charset="-128"/>
              </a:rPr>
              <a:t>754</a:t>
            </a:r>
            <a:r>
              <a:rPr lang="ja-JP" altLang="en-US" sz="3200" dirty="0" smtClean="0">
                <a:solidFill>
                  <a:prstClr val="black"/>
                </a:solidFill>
                <a:latin typeface="Times New Roman" pitchFamily="18" charset="0"/>
                <a:ea typeface="HG丸ｺﾞｼｯｸM-PRO" pitchFamily="50" charset="-128"/>
              </a:rPr>
              <a:t>個</a:t>
            </a:r>
            <a:endParaRPr lang="ja-JP" altLang="en-US" sz="3200" dirty="0">
              <a:solidFill>
                <a:prstClr val="black"/>
              </a:solidFill>
              <a:latin typeface="Times New Roman" pitchFamily="18" charset="0"/>
              <a:ea typeface="HG丸ｺﾞｼｯｸM-PRO" pitchFamily="50" charset="-128"/>
            </a:endParaRPr>
          </a:p>
        </p:txBody>
      </p:sp>
      <p:sp>
        <p:nvSpPr>
          <p:cNvPr id="3" name="テキスト ボックス 2"/>
          <p:cNvSpPr txBox="1"/>
          <p:nvPr/>
        </p:nvSpPr>
        <p:spPr>
          <a:xfrm>
            <a:off x="1404333" y="3905099"/>
            <a:ext cx="547899" cy="523220"/>
          </a:xfrm>
          <a:prstGeom prst="rect">
            <a:avLst/>
          </a:prstGeom>
          <a:noFill/>
          <a:ln w="19050">
            <a:solidFill>
              <a:schemeClr val="tx1"/>
            </a:solidFill>
          </a:ln>
        </p:spPr>
        <p:txBody>
          <a:bodyPr wrap="square" rtlCol="0">
            <a:spAutoFit/>
          </a:bodyPr>
          <a:lstStyle/>
          <a:p>
            <a:pPr algn="ctr"/>
            <a:r>
              <a:rPr lang="en-US" altLang="ja-JP" sz="2800" dirty="0" smtClean="0">
                <a:solidFill>
                  <a:prstClr val="black"/>
                </a:solidFill>
                <a:latin typeface="ＭＳ Ｐゴシック"/>
              </a:rPr>
              <a:t>Ⅰ</a:t>
            </a:r>
            <a:endParaRPr lang="ja-JP" altLang="en-US" sz="2800" dirty="0">
              <a:solidFill>
                <a:prstClr val="black"/>
              </a:solidFill>
              <a:latin typeface="ＭＳ Ｐゴシック"/>
            </a:endParaRPr>
          </a:p>
        </p:txBody>
      </p:sp>
      <p:sp>
        <p:nvSpPr>
          <p:cNvPr id="18" name="テキスト ボックス 17"/>
          <p:cNvSpPr txBox="1"/>
          <p:nvPr/>
        </p:nvSpPr>
        <p:spPr>
          <a:xfrm>
            <a:off x="6282584" y="3904011"/>
            <a:ext cx="547899" cy="523220"/>
          </a:xfrm>
          <a:prstGeom prst="rect">
            <a:avLst/>
          </a:prstGeom>
          <a:noFill/>
          <a:ln w="19050">
            <a:solidFill>
              <a:schemeClr val="tx1"/>
            </a:solidFill>
          </a:ln>
        </p:spPr>
        <p:txBody>
          <a:bodyPr wrap="square" rtlCol="0">
            <a:spAutoFit/>
          </a:bodyPr>
          <a:lstStyle/>
          <a:p>
            <a:pPr algn="ctr"/>
            <a:r>
              <a:rPr lang="en-US" altLang="ja-JP" sz="2800" dirty="0" smtClean="0">
                <a:solidFill>
                  <a:prstClr val="black"/>
                </a:solidFill>
                <a:latin typeface="ＭＳ Ｐゴシック"/>
              </a:rPr>
              <a:t>Ⅱ</a:t>
            </a:r>
            <a:endParaRPr lang="ja-JP" altLang="en-US" sz="2800" dirty="0">
              <a:solidFill>
                <a:prstClr val="black"/>
              </a:solidFill>
              <a:latin typeface="ＭＳ Ｐゴシック"/>
            </a:endParaRPr>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34</a:t>
            </a:fld>
            <a:endParaRPr kumimoji="1" lang="ja-JP" altLang="en-US"/>
          </a:p>
        </p:txBody>
      </p:sp>
    </p:spTree>
    <p:extLst>
      <p:ext uri="{BB962C8B-B14F-4D97-AF65-F5344CB8AC3E}">
        <p14:creationId xmlns:p14="http://schemas.microsoft.com/office/powerpoint/2010/main" val="1529112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518698259"/>
              </p:ext>
            </p:extLst>
          </p:nvPr>
        </p:nvGraphicFramePr>
        <p:xfrm>
          <a:off x="3275856" y="836712"/>
          <a:ext cx="5635018" cy="2592776"/>
        </p:xfrm>
        <a:graphic>
          <a:graphicData uri="http://schemas.openxmlformats.org/presentationml/2006/ole">
            <mc:AlternateContent xmlns:mc="http://schemas.openxmlformats.org/markup-compatibility/2006">
              <mc:Choice xmlns:v="urn:schemas-microsoft-com:vml" Requires="v">
                <p:oleObj spid="_x0000_s7184" name="CS ChemDraw Drawing" r:id="rId3" imgW="2817509" imgH="1296388" progId="ChemDraw.Document.6.0">
                  <p:embed/>
                </p:oleObj>
              </mc:Choice>
              <mc:Fallback>
                <p:oleObj name="CS ChemDraw Drawing" r:id="rId3" imgW="2817509" imgH="1296388" progId="ChemDraw.Document.6.0">
                  <p:embed/>
                  <p:pic>
                    <p:nvPicPr>
                      <p:cNvPr id="0" name=""/>
                      <p:cNvPicPr/>
                      <p:nvPr/>
                    </p:nvPicPr>
                    <p:blipFill>
                      <a:blip r:embed="rId4"/>
                      <a:stretch>
                        <a:fillRect/>
                      </a:stretch>
                    </p:blipFill>
                    <p:spPr>
                      <a:xfrm>
                        <a:off x="3275856" y="836712"/>
                        <a:ext cx="5635018" cy="2592776"/>
                      </a:xfrm>
                      <a:prstGeom prst="rect">
                        <a:avLst/>
                      </a:prstGeom>
                    </p:spPr>
                  </p:pic>
                </p:oleObj>
              </mc:Fallback>
            </mc:AlternateContent>
          </a:graphicData>
        </a:graphic>
      </p:graphicFrame>
      <p:sp>
        <p:nvSpPr>
          <p:cNvPr id="3" name="テキスト ボックス 2"/>
          <p:cNvSpPr txBox="1"/>
          <p:nvPr/>
        </p:nvSpPr>
        <p:spPr>
          <a:xfrm>
            <a:off x="4860032" y="3481844"/>
            <a:ext cx="3528392" cy="523220"/>
          </a:xfrm>
          <a:prstGeom prst="rect">
            <a:avLst/>
          </a:prstGeom>
          <a:noFill/>
        </p:spPr>
        <p:txBody>
          <a:bodyPr wrap="square" rtlCol="0">
            <a:spAutoFit/>
          </a:bodyPr>
          <a:lstStyle/>
          <a:p>
            <a:r>
              <a:rPr lang="ja-JP" altLang="en-US" sz="2800" dirty="0" smtClean="0">
                <a:solidFill>
                  <a:srgbClr val="000000"/>
                </a:solidFill>
              </a:rPr>
              <a:t>カチノン系指定薬物</a:t>
            </a:r>
            <a:endParaRPr lang="ja-JP" altLang="en-US" sz="2800" dirty="0">
              <a:solidFill>
                <a:srgbClr val="000000"/>
              </a:solidFill>
            </a:endParaRPr>
          </a:p>
        </p:txBody>
      </p:sp>
      <p:sp>
        <p:nvSpPr>
          <p:cNvPr id="6" name="テキスト ボックス 5"/>
          <p:cNvSpPr txBox="1"/>
          <p:nvPr/>
        </p:nvSpPr>
        <p:spPr>
          <a:xfrm>
            <a:off x="449095" y="4541933"/>
            <a:ext cx="8264617" cy="1569660"/>
          </a:xfrm>
          <a:prstGeom prst="rect">
            <a:avLst/>
          </a:prstGeom>
          <a:solidFill>
            <a:schemeClr val="bg1">
              <a:lumMod val="95000"/>
            </a:schemeClr>
          </a:solidFill>
          <a:ln w="38100">
            <a:solidFill>
              <a:srgbClr val="000099"/>
            </a:solidFill>
          </a:ln>
        </p:spPr>
        <p:txBody>
          <a:bodyPr wrap="square" rtlCol="0">
            <a:spAutoFit/>
          </a:bodyPr>
          <a:lstStyle/>
          <a:p>
            <a:pPr algn="ctr">
              <a:lnSpc>
                <a:spcPct val="150000"/>
              </a:lnSpc>
            </a:pPr>
            <a:r>
              <a:rPr lang="ja-JP" altLang="en-US" sz="3200" dirty="0" smtClean="0">
                <a:solidFill>
                  <a:srgbClr val="000099"/>
                </a:solidFill>
                <a:latin typeface="HG丸ｺﾞｼｯｸM-PRO" panose="020F0600000000000000" pitchFamily="50" charset="-128"/>
                <a:ea typeface="HG丸ｺﾞｼｯｸM-PRO" panose="020F0600000000000000" pitchFamily="50" charset="-128"/>
              </a:rPr>
              <a:t>指定薬物の規制は輸入・製造・販売に加え</a:t>
            </a:r>
            <a:endParaRPr lang="en-US" altLang="ja-JP" sz="3200" dirty="0" smtClean="0">
              <a:solidFill>
                <a:srgbClr val="000099"/>
              </a:solidFill>
              <a:latin typeface="HG丸ｺﾞｼｯｸM-PRO" panose="020F0600000000000000" pitchFamily="50" charset="-128"/>
              <a:ea typeface="HG丸ｺﾞｼｯｸM-PRO" panose="020F0600000000000000" pitchFamily="50" charset="-128"/>
            </a:endParaRPr>
          </a:p>
          <a:p>
            <a:pPr algn="ctr">
              <a:lnSpc>
                <a:spcPct val="150000"/>
              </a:lnSpc>
            </a:pPr>
            <a:r>
              <a:rPr lang="ja-JP" altLang="en-US" sz="3200" dirty="0" smtClean="0">
                <a:solidFill>
                  <a:srgbClr val="000099"/>
                </a:solidFill>
                <a:latin typeface="HG丸ｺﾞｼｯｸM-PRO" panose="020F0600000000000000" pitchFamily="50" charset="-128"/>
                <a:ea typeface="HG丸ｺﾞｼｯｸM-PRO" panose="020F0600000000000000" pitchFamily="50" charset="-128"/>
              </a:rPr>
              <a:t>使用・所持を追加（平成</a:t>
            </a:r>
            <a:r>
              <a:rPr lang="en-US" altLang="ja-JP" sz="3200" dirty="0" smtClean="0">
                <a:solidFill>
                  <a:srgbClr val="000099"/>
                </a:solidFill>
                <a:latin typeface="HG丸ｺﾞｼｯｸM-PRO" panose="020F0600000000000000" pitchFamily="50" charset="-128"/>
                <a:ea typeface="HG丸ｺﾞｼｯｸM-PRO" panose="020F0600000000000000" pitchFamily="50" charset="-128"/>
              </a:rPr>
              <a:t>26</a:t>
            </a:r>
            <a:r>
              <a:rPr lang="ja-JP" altLang="en-US" sz="3200" dirty="0" smtClean="0">
                <a:solidFill>
                  <a:srgbClr val="000099"/>
                </a:solidFill>
                <a:latin typeface="HG丸ｺﾞｼｯｸM-PRO" panose="020F0600000000000000" pitchFamily="50" charset="-128"/>
                <a:ea typeface="HG丸ｺﾞｼｯｸM-PRO" panose="020F0600000000000000" pitchFamily="50" charset="-128"/>
              </a:rPr>
              <a:t>年</a:t>
            </a:r>
            <a:r>
              <a:rPr lang="en-US" altLang="ja-JP" sz="3200" dirty="0" smtClean="0">
                <a:solidFill>
                  <a:srgbClr val="000099"/>
                </a:solidFill>
                <a:latin typeface="HG丸ｺﾞｼｯｸM-PRO" panose="020F0600000000000000" pitchFamily="50" charset="-128"/>
                <a:ea typeface="HG丸ｺﾞｼｯｸM-PRO" panose="020F0600000000000000" pitchFamily="50" charset="-128"/>
              </a:rPr>
              <a:t>4</a:t>
            </a:r>
            <a:r>
              <a:rPr lang="ja-JP" altLang="en-US" sz="3200" dirty="0" smtClean="0">
                <a:solidFill>
                  <a:srgbClr val="000099"/>
                </a:solidFill>
                <a:latin typeface="HG丸ｺﾞｼｯｸM-PRO" panose="020F0600000000000000" pitchFamily="50" charset="-128"/>
                <a:ea typeface="HG丸ｺﾞｼｯｸM-PRO" panose="020F0600000000000000" pitchFamily="50" charset="-128"/>
              </a:rPr>
              <a:t>月</a:t>
            </a:r>
            <a:r>
              <a:rPr lang="ja-JP" altLang="en-US" sz="3200" dirty="0">
                <a:solidFill>
                  <a:srgbClr val="000099"/>
                </a:solidFill>
                <a:latin typeface="HG丸ｺﾞｼｯｸM-PRO" panose="020F0600000000000000" pitchFamily="50" charset="-128"/>
                <a:ea typeface="HG丸ｺﾞｼｯｸM-PRO" panose="020F0600000000000000" pitchFamily="50" charset="-128"/>
              </a:rPr>
              <a:t>施行</a:t>
            </a:r>
            <a:r>
              <a:rPr lang="ja-JP" altLang="en-US" sz="3200" dirty="0" smtClean="0">
                <a:solidFill>
                  <a:srgbClr val="000099"/>
                </a:solidFill>
                <a:latin typeface="HG丸ｺﾞｼｯｸM-PRO" panose="020F0600000000000000" pitchFamily="50" charset="-128"/>
                <a:ea typeface="HG丸ｺﾞｼｯｸM-PRO" panose="020F0600000000000000" pitchFamily="50" charset="-128"/>
              </a:rPr>
              <a:t>）</a:t>
            </a:r>
            <a:endParaRPr lang="ja-JP" altLang="en-US" sz="3200" dirty="0">
              <a:solidFill>
                <a:srgbClr val="000099"/>
              </a:solidFill>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449095" y="230034"/>
            <a:ext cx="4063142" cy="646331"/>
          </a:xfrm>
          <a:prstGeom prst="rect">
            <a:avLst/>
          </a:prstGeom>
          <a:solidFill>
            <a:schemeClr val="bg1">
              <a:lumMod val="95000"/>
            </a:schemeClr>
          </a:solidFill>
          <a:ln w="38100">
            <a:solidFill>
              <a:srgbClr val="000099"/>
            </a:solidFill>
          </a:ln>
        </p:spPr>
        <p:txBody>
          <a:bodyPr wrap="square" rtlCol="0">
            <a:spAutoFit/>
          </a:bodyPr>
          <a:lstStyle/>
          <a:p>
            <a:pPr algn="ctr"/>
            <a:r>
              <a:rPr lang="ja-JP" altLang="en-US" sz="3600" dirty="0" smtClean="0">
                <a:solidFill>
                  <a:srgbClr val="000000"/>
                </a:solidFill>
                <a:latin typeface="HG丸ｺﾞｼｯｸM-PRO" pitchFamily="50" charset="-128"/>
                <a:ea typeface="HG丸ｺﾞｼｯｸM-PRO" pitchFamily="50" charset="-128"/>
              </a:rPr>
              <a:t>包括指定の第２弾</a:t>
            </a:r>
            <a:endParaRPr lang="ja-JP" altLang="en-US" sz="3600" dirty="0">
              <a:solidFill>
                <a:srgbClr val="000000"/>
              </a:solidFill>
              <a:latin typeface="HG丸ｺﾞｼｯｸM-PRO" pitchFamily="50" charset="-128"/>
              <a:ea typeface="HG丸ｺﾞｼｯｸM-PRO" pitchFamily="50" charset="-128"/>
            </a:endParaRPr>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35</a:t>
            </a:fld>
            <a:endParaRPr kumimoji="1" lang="ja-JP" altLang="en-US"/>
          </a:p>
        </p:txBody>
      </p:sp>
    </p:spTree>
    <p:extLst>
      <p:ext uri="{BB962C8B-B14F-4D97-AF65-F5344CB8AC3E}">
        <p14:creationId xmlns:p14="http://schemas.microsoft.com/office/powerpoint/2010/main" val="952443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千葉警察\2014-4印西\DSC0327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486"/>
          <a:stretch/>
        </p:blipFill>
        <p:spPr bwMode="auto">
          <a:xfrm>
            <a:off x="304799" y="3838861"/>
            <a:ext cx="5167087" cy="29167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千葉警察\2014-1\26-210-1-1\未開封を開封１.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93035" y="1677184"/>
            <a:ext cx="5592839" cy="348342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91885" y="249038"/>
            <a:ext cx="7707087" cy="1569660"/>
          </a:xfrm>
          <a:prstGeom prst="rect">
            <a:avLst/>
          </a:prstGeom>
          <a:solidFill>
            <a:schemeClr val="bg1">
              <a:lumMod val="95000"/>
            </a:schemeClr>
          </a:solidFill>
          <a:ln w="38100">
            <a:solidFill>
              <a:srgbClr val="000099"/>
            </a:solidFill>
          </a:ln>
        </p:spPr>
        <p:txBody>
          <a:bodyPr wrap="square" rtlCol="0">
            <a:spAutoFit/>
          </a:bodyPr>
          <a:lstStyle/>
          <a:p>
            <a:r>
              <a:rPr lang="en-US" altLang="ja-JP" sz="3200" dirty="0" smtClean="0">
                <a:solidFill>
                  <a:srgbClr val="0000FF"/>
                </a:solidFill>
                <a:latin typeface="HG丸ｺﾞｼｯｸM-PRO" panose="020F0600000000000000" pitchFamily="50" charset="-128"/>
                <a:ea typeface="HG丸ｺﾞｼｯｸM-PRO" panose="020F0600000000000000" pitchFamily="50" charset="-128"/>
              </a:rPr>
              <a:t>『</a:t>
            </a:r>
            <a:r>
              <a:rPr lang="ja-JP" altLang="en-US" sz="3200" dirty="0" smtClean="0">
                <a:solidFill>
                  <a:srgbClr val="0000FF"/>
                </a:solidFill>
                <a:latin typeface="HG丸ｺﾞｼｯｸM-PRO" panose="020F0600000000000000" pitchFamily="50" charset="-128"/>
                <a:ea typeface="HG丸ｺﾞｼｯｸM-PRO" panose="020F0600000000000000" pitchFamily="50" charset="-128"/>
              </a:rPr>
              <a:t>使用</a:t>
            </a:r>
            <a:r>
              <a:rPr lang="en-US" altLang="ja-JP" sz="3200" dirty="0" smtClean="0">
                <a:solidFill>
                  <a:srgbClr val="0000FF"/>
                </a:solidFill>
                <a:latin typeface="HG丸ｺﾞｼｯｸM-PRO" panose="020F0600000000000000" pitchFamily="50" charset="-128"/>
                <a:ea typeface="HG丸ｺﾞｼｯｸM-PRO" panose="020F0600000000000000" pitchFamily="50" charset="-128"/>
              </a:rPr>
              <a:t>』</a:t>
            </a:r>
            <a:r>
              <a:rPr lang="ja-JP" altLang="en-US" sz="3200" dirty="0" smtClean="0">
                <a:solidFill>
                  <a:srgbClr val="0000FF"/>
                </a:solidFill>
                <a:latin typeface="HG丸ｺﾞｼｯｸM-PRO" panose="020F0600000000000000" pitchFamily="50" charset="-128"/>
                <a:ea typeface="HG丸ｺﾞｼｯｸM-PRO" panose="020F0600000000000000" pitchFamily="50" charset="-128"/>
              </a:rPr>
              <a:t>：①ハイプ</a:t>
            </a:r>
            <a:r>
              <a:rPr lang="ja-JP" altLang="en-US" sz="3200" dirty="0">
                <a:solidFill>
                  <a:srgbClr val="0000FF"/>
                </a:solidFill>
                <a:latin typeface="HG丸ｺﾞｼｯｸM-PRO" panose="020F0600000000000000" pitchFamily="50" charset="-128"/>
                <a:ea typeface="HG丸ｺﾞｼｯｸM-PRO" panose="020F0600000000000000" pitchFamily="50" charset="-128"/>
              </a:rPr>
              <a:t>からの</a:t>
            </a:r>
            <a:r>
              <a:rPr lang="ja-JP" altLang="en-US" sz="3200" dirty="0" smtClean="0">
                <a:solidFill>
                  <a:srgbClr val="0000FF"/>
                </a:solidFill>
                <a:latin typeface="HG丸ｺﾞｼｯｸM-PRO" panose="020F0600000000000000" pitchFamily="50" charset="-128"/>
                <a:ea typeface="HG丸ｺﾞｼｯｸM-PRO" panose="020F0600000000000000" pitchFamily="50" charset="-128"/>
              </a:rPr>
              <a:t>検出</a:t>
            </a:r>
            <a:endParaRPr lang="en-US" altLang="ja-JP" sz="3200" dirty="0">
              <a:solidFill>
                <a:srgbClr val="0000FF"/>
              </a:solidFill>
              <a:latin typeface="HG丸ｺﾞｼｯｸM-PRO" panose="020F0600000000000000" pitchFamily="50" charset="-128"/>
              <a:ea typeface="HG丸ｺﾞｼｯｸM-PRO" panose="020F0600000000000000" pitchFamily="50" charset="-128"/>
            </a:endParaRPr>
          </a:p>
          <a:p>
            <a:r>
              <a:rPr lang="ja-JP" altLang="en-US" sz="3200" dirty="0" smtClean="0">
                <a:solidFill>
                  <a:srgbClr val="0000FF"/>
                </a:solidFill>
                <a:latin typeface="HG丸ｺﾞｼｯｸM-PRO" panose="020F0600000000000000" pitchFamily="50" charset="-128"/>
                <a:ea typeface="HG丸ｺﾞｼｯｸM-PRO" panose="020F0600000000000000" pitchFamily="50" charset="-128"/>
              </a:rPr>
              <a:t>　　　　　②唾液</a:t>
            </a:r>
            <a:r>
              <a:rPr lang="ja-JP" altLang="en-US" sz="3200" dirty="0">
                <a:solidFill>
                  <a:srgbClr val="0000FF"/>
                </a:solidFill>
                <a:latin typeface="HG丸ｺﾞｼｯｸM-PRO" panose="020F0600000000000000" pitchFamily="50" charset="-128"/>
                <a:ea typeface="HG丸ｺﾞｼｯｸM-PRO" panose="020F0600000000000000" pitchFamily="50" charset="-128"/>
              </a:rPr>
              <a:t>・口腔</a:t>
            </a:r>
            <a:r>
              <a:rPr lang="ja-JP" altLang="en-US" sz="3200" dirty="0" smtClean="0">
                <a:solidFill>
                  <a:srgbClr val="0000FF"/>
                </a:solidFill>
                <a:latin typeface="HG丸ｺﾞｼｯｸM-PRO" panose="020F0600000000000000" pitchFamily="50" charset="-128"/>
                <a:ea typeface="HG丸ｺﾞｼｯｸM-PRO" panose="020F0600000000000000" pitchFamily="50" charset="-128"/>
              </a:rPr>
              <a:t>内容物の分析</a:t>
            </a:r>
            <a:endParaRPr lang="en-US" altLang="ja-JP" sz="3200" dirty="0">
              <a:solidFill>
                <a:srgbClr val="0000FF"/>
              </a:solidFill>
              <a:latin typeface="HG丸ｺﾞｼｯｸM-PRO" panose="020F0600000000000000" pitchFamily="50" charset="-128"/>
              <a:ea typeface="HG丸ｺﾞｼｯｸM-PRO" panose="020F0600000000000000" pitchFamily="50" charset="-128"/>
            </a:endParaRPr>
          </a:p>
          <a:p>
            <a:r>
              <a:rPr lang="ja-JP" altLang="en-US" sz="3200" dirty="0" smtClean="0">
                <a:solidFill>
                  <a:srgbClr val="0000FF"/>
                </a:solidFill>
                <a:latin typeface="HG丸ｺﾞｼｯｸM-PRO" panose="020F0600000000000000" pitchFamily="50" charset="-128"/>
                <a:ea typeface="HG丸ｺﾞｼｯｸM-PRO" panose="020F0600000000000000" pitchFamily="50" charset="-128"/>
              </a:rPr>
              <a:t>　　　　　③尿中からの代謝産物の検出</a:t>
            </a:r>
            <a:endParaRPr lang="ja-JP" altLang="en-US" sz="3200" dirty="0">
              <a:solidFill>
                <a:srgbClr val="0000FF"/>
              </a:solidFill>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5471887" y="5175404"/>
            <a:ext cx="3513987" cy="1077218"/>
          </a:xfrm>
          <a:prstGeom prst="rect">
            <a:avLst/>
          </a:prstGeom>
          <a:noFill/>
        </p:spPr>
        <p:txBody>
          <a:bodyPr wrap="square" rtlCol="0">
            <a:spAutoFit/>
          </a:bodyPr>
          <a:lstStyle/>
          <a:p>
            <a:pPr algn="ctr"/>
            <a:r>
              <a:rPr lang="ja-JP" altLang="en-US" sz="3200" dirty="0" smtClean="0">
                <a:solidFill>
                  <a:srgbClr val="FF0000"/>
                </a:solidFill>
                <a:latin typeface="HG丸ｺﾞｼｯｸM-PRO" panose="020F0600000000000000" pitchFamily="50" charset="-128"/>
                <a:ea typeface="HG丸ｺﾞｼｯｸM-PRO" panose="020F0600000000000000" pitchFamily="50" charset="-128"/>
              </a:rPr>
              <a:t>各都道府県 科学捜査研究所で鑑定</a:t>
            </a:r>
            <a:endParaRPr kumimoji="1" lang="ja-JP" altLang="en-US" sz="32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36</a:t>
            </a:fld>
            <a:endParaRPr kumimoji="1" lang="ja-JP" altLang="en-US"/>
          </a:p>
        </p:txBody>
      </p:sp>
    </p:spTree>
    <p:extLst>
      <p:ext uri="{BB962C8B-B14F-4D97-AF65-F5344CB8AC3E}">
        <p14:creationId xmlns:p14="http://schemas.microsoft.com/office/powerpoint/2010/main" val="2380390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2" descr="E:\2015おらんだ\1月6日アムステルダム\1月「日\IMG_62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000"/>
            <a:ext cx="9144000" cy="6604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52400" y="89084"/>
            <a:ext cx="8915399" cy="1200329"/>
          </a:xfrm>
          <a:prstGeom prst="rect">
            <a:avLst/>
          </a:prstGeom>
          <a:solidFill>
            <a:schemeClr val="bg1"/>
          </a:solidFill>
          <a:ln w="28575">
            <a:solidFill>
              <a:srgbClr val="0000FF"/>
            </a:solidFill>
          </a:ln>
        </p:spPr>
        <p:txBody>
          <a:bodyPr wrap="square" rtlCol="0">
            <a:spAutoFit/>
          </a:bodyPr>
          <a:lstStyle/>
          <a:p>
            <a:r>
              <a:rPr lang="ja-JP" altLang="en-US" sz="3600" dirty="0" smtClean="0">
                <a:solidFill>
                  <a:srgbClr val="0000FF"/>
                </a:solidFill>
                <a:latin typeface="HG丸ｺﾞｼｯｸM-PRO" panose="020F0600000000000000" pitchFamily="50" charset="-128"/>
                <a:ea typeface="HG丸ｺﾞｼｯｸM-PRO" panose="020F0600000000000000" pitchFamily="50" charset="-128"/>
              </a:rPr>
              <a:t>オランダで発売されている</a:t>
            </a:r>
            <a:endParaRPr lang="en-US" altLang="ja-JP" sz="3600" dirty="0" smtClean="0">
              <a:solidFill>
                <a:srgbClr val="0000FF"/>
              </a:solidFill>
              <a:latin typeface="HG丸ｺﾞｼｯｸM-PRO" panose="020F0600000000000000" pitchFamily="50" charset="-128"/>
              <a:ea typeface="HG丸ｺﾞｼｯｸM-PRO" panose="020F0600000000000000" pitchFamily="50" charset="-128"/>
            </a:endParaRPr>
          </a:p>
          <a:p>
            <a:pPr algn="r"/>
            <a:r>
              <a:rPr lang="ja-JP" altLang="en-US" sz="3600" dirty="0" smtClean="0">
                <a:solidFill>
                  <a:srgbClr val="0000FF"/>
                </a:solidFill>
                <a:latin typeface="HG丸ｺﾞｼｯｸM-PRO" panose="020F0600000000000000" pitchFamily="50" charset="-128"/>
                <a:ea typeface="HG丸ｺﾞｼｯｸM-PRO" panose="020F0600000000000000" pitchFamily="50" charset="-128"/>
              </a:rPr>
              <a:t>薬物検出スクリーニングキット</a:t>
            </a:r>
            <a:endParaRPr lang="ja-JP" altLang="en-US" sz="3600" dirty="0">
              <a:solidFill>
                <a:srgbClr val="0000FF"/>
              </a:solidFill>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5932713" y="3714029"/>
            <a:ext cx="3156857" cy="2246769"/>
          </a:xfrm>
          <a:prstGeom prst="rect">
            <a:avLst/>
          </a:prstGeom>
          <a:solidFill>
            <a:schemeClr val="bg1"/>
          </a:solidFill>
          <a:ln w="19050">
            <a:solidFill>
              <a:srgbClr val="0000FF"/>
            </a:solidFill>
          </a:ln>
        </p:spPr>
        <p:txBody>
          <a:bodyPr wrap="square" rtlCol="0">
            <a:spAutoFit/>
          </a:bodyPr>
          <a:lstStyle/>
          <a:p>
            <a:pPr algn="ctr"/>
            <a:r>
              <a:rPr lang="ja-JP" altLang="en-US" sz="2800" dirty="0" smtClean="0">
                <a:latin typeface="HG丸ｺﾞｼｯｸM-PRO" panose="020F0600000000000000" pitchFamily="50" charset="-128"/>
                <a:ea typeface="HG丸ｺﾞｼｯｸM-PRO" panose="020F0600000000000000" pitchFamily="50" charset="-128"/>
              </a:rPr>
              <a:t>１回分約</a:t>
            </a:r>
            <a:r>
              <a:rPr lang="en-US" altLang="ja-JP" sz="2800" dirty="0" smtClean="0">
                <a:latin typeface="HG丸ｺﾞｼｯｸM-PRO" panose="020F0600000000000000" pitchFamily="50" charset="-128"/>
                <a:ea typeface="HG丸ｺﾞｼｯｸM-PRO" panose="020F0600000000000000" pitchFamily="50" charset="-128"/>
              </a:rPr>
              <a:t>5</a:t>
            </a:r>
            <a:r>
              <a:rPr lang="ja-JP" altLang="en-US" sz="2800" dirty="0" smtClean="0">
                <a:latin typeface="HG丸ｺﾞｼｯｸM-PRO" panose="020F0600000000000000" pitchFamily="50" charset="-128"/>
                <a:ea typeface="HG丸ｺﾞｼｯｸM-PRO" panose="020F0600000000000000" pitchFamily="50" charset="-128"/>
              </a:rPr>
              <a:t>ユーロ</a:t>
            </a:r>
            <a:endParaRPr lang="en-US" altLang="ja-JP" sz="2800" dirty="0" smtClean="0">
              <a:latin typeface="HG丸ｺﾞｼｯｸM-PRO" panose="020F0600000000000000" pitchFamily="50" charset="-128"/>
              <a:ea typeface="HG丸ｺﾞｼｯｸM-PRO" panose="020F0600000000000000" pitchFamily="50" charset="-128"/>
            </a:endParaRPr>
          </a:p>
          <a:p>
            <a:pPr algn="ctr"/>
            <a:r>
              <a:rPr lang="ja-JP" altLang="en-US" sz="2800" dirty="0">
                <a:latin typeface="HG丸ｺﾞｼｯｸM-PRO" panose="020F0600000000000000" pitchFamily="50" charset="-128"/>
                <a:ea typeface="HG丸ｺﾞｼｯｸM-PRO" panose="020F0600000000000000" pitchFamily="50" charset="-128"/>
              </a:rPr>
              <a:t>新規</a:t>
            </a:r>
            <a:r>
              <a:rPr lang="ja-JP" altLang="en-US" sz="2800" dirty="0" smtClean="0">
                <a:latin typeface="HG丸ｺﾞｼｯｸM-PRO" panose="020F0600000000000000" pitchFamily="50" charset="-128"/>
                <a:ea typeface="HG丸ｺﾞｼｯｸM-PRO" panose="020F0600000000000000" pitchFamily="50" charset="-128"/>
              </a:rPr>
              <a:t>薬物への</a:t>
            </a:r>
            <a:endParaRPr lang="en-US" altLang="ja-JP" sz="2800" dirty="0" smtClean="0">
              <a:latin typeface="HG丸ｺﾞｼｯｸM-PRO" panose="020F0600000000000000" pitchFamily="50" charset="-128"/>
              <a:ea typeface="HG丸ｺﾞｼｯｸM-PRO" panose="020F0600000000000000" pitchFamily="50" charset="-128"/>
            </a:endParaRPr>
          </a:p>
          <a:p>
            <a:pPr algn="ctr"/>
            <a:r>
              <a:rPr lang="ja-JP" altLang="en-US" sz="2800" dirty="0" smtClean="0">
                <a:latin typeface="HG丸ｺﾞｼｯｸM-PRO" panose="020F0600000000000000" pitchFamily="50" charset="-128"/>
                <a:ea typeface="HG丸ｺﾞｼｯｸM-PRO" panose="020F0600000000000000" pitchFamily="50" charset="-128"/>
              </a:rPr>
              <a:t>適用が</a:t>
            </a:r>
            <a:endParaRPr lang="en-US" altLang="ja-JP" sz="2800" dirty="0" smtClean="0">
              <a:latin typeface="HG丸ｺﾞｼｯｸM-PRO" panose="020F0600000000000000" pitchFamily="50" charset="-128"/>
              <a:ea typeface="HG丸ｺﾞｼｯｸM-PRO" panose="020F0600000000000000" pitchFamily="50" charset="-128"/>
            </a:endParaRPr>
          </a:p>
          <a:p>
            <a:pPr algn="ctr"/>
            <a:r>
              <a:rPr lang="ja-JP" altLang="en-US" sz="2800" dirty="0" smtClean="0">
                <a:latin typeface="HG丸ｺﾞｼｯｸM-PRO" panose="020F0600000000000000" pitchFamily="50" charset="-128"/>
                <a:ea typeface="HG丸ｺﾞｼｯｸM-PRO" panose="020F0600000000000000" pitchFamily="50" charset="-128"/>
              </a:rPr>
              <a:t>どの程度可能か</a:t>
            </a:r>
            <a:endParaRPr lang="en-US" altLang="ja-JP" sz="2800" dirty="0" smtClean="0">
              <a:latin typeface="HG丸ｺﾞｼｯｸM-PRO" panose="020F0600000000000000" pitchFamily="50" charset="-128"/>
              <a:ea typeface="HG丸ｺﾞｼｯｸM-PRO" panose="020F0600000000000000" pitchFamily="50" charset="-128"/>
            </a:endParaRPr>
          </a:p>
          <a:p>
            <a:pPr algn="ctr"/>
            <a:r>
              <a:rPr lang="ja-JP" altLang="en-US" sz="2800" dirty="0" smtClean="0">
                <a:latin typeface="HG丸ｺﾞｼｯｸM-PRO" panose="020F0600000000000000" pitchFamily="50" charset="-128"/>
                <a:ea typeface="HG丸ｺﾞｼｯｸM-PRO" panose="020F0600000000000000" pitchFamily="50" charset="-128"/>
              </a:rPr>
              <a:t>検討中</a:t>
            </a:r>
            <a:endParaRPr lang="ja-JP" altLang="en-US" sz="2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824842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8640" y="1002832"/>
            <a:ext cx="8856984" cy="5693866"/>
          </a:xfrm>
          <a:prstGeom prst="rect">
            <a:avLst/>
          </a:prstGeom>
          <a:noFill/>
        </p:spPr>
        <p:txBody>
          <a:bodyPr wrap="square" rtlCol="0">
            <a:spAutoFit/>
          </a:bodyPr>
          <a:lstStyle/>
          <a:p>
            <a:pPr algn="ctr"/>
            <a:r>
              <a:rPr lang="ja-JP" altLang="en-US" sz="3200" b="1" dirty="0" smtClean="0">
                <a:solidFill>
                  <a:prstClr val="black"/>
                </a:solidFill>
                <a:latin typeface="HG丸ｺﾞｼｯｸM-PRO" panose="020F0600000000000000" pitchFamily="50" charset="-128"/>
                <a:ea typeface="HG丸ｺﾞｼｯｸM-PRO" panose="020F0600000000000000" pitchFamily="50" charset="-128"/>
              </a:rPr>
              <a:t>　　　　　　　</a:t>
            </a:r>
            <a:r>
              <a:rPr lang="ja-JP" altLang="ja-JP" sz="3200" b="1" dirty="0" smtClean="0">
                <a:solidFill>
                  <a:prstClr val="black"/>
                </a:solidFill>
                <a:latin typeface="HG丸ｺﾞｼｯｸM-PRO" panose="020F0600000000000000" pitchFamily="50" charset="-128"/>
                <a:ea typeface="HG丸ｺﾞｼｯｸM-PRO" panose="020F0600000000000000" pitchFamily="50" charset="-128"/>
              </a:rPr>
              <a:t>危険</a:t>
            </a:r>
            <a:r>
              <a:rPr lang="ja-JP" altLang="ja-JP" sz="3200" b="1" dirty="0">
                <a:solidFill>
                  <a:prstClr val="black"/>
                </a:solidFill>
                <a:latin typeface="HG丸ｺﾞｼｯｸM-PRO" panose="020F0600000000000000" pitchFamily="50" charset="-128"/>
                <a:ea typeface="HG丸ｺﾞｼｯｸM-PRO" panose="020F0600000000000000" pitchFamily="50" charset="-128"/>
              </a:rPr>
              <a:t>運転致死</a:t>
            </a:r>
            <a:r>
              <a:rPr lang="ja-JP" altLang="ja-JP" sz="3200" b="1" dirty="0" smtClean="0">
                <a:solidFill>
                  <a:prstClr val="black"/>
                </a:solidFill>
                <a:latin typeface="HG丸ｺﾞｼｯｸM-PRO" panose="020F0600000000000000" pitchFamily="50" charset="-128"/>
                <a:ea typeface="HG丸ｺﾞｼｯｸM-PRO" panose="020F0600000000000000" pitchFamily="50" charset="-128"/>
              </a:rPr>
              <a:t>罪</a:t>
            </a:r>
            <a:r>
              <a:rPr lang="ja-JP" altLang="en-US" sz="32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3200" b="1" dirty="0" smtClean="0">
                <a:solidFill>
                  <a:prstClr val="black"/>
                </a:solidFill>
                <a:latin typeface="HG丸ｺﾞｼｯｸM-PRO" panose="020F0600000000000000" pitchFamily="50" charset="-128"/>
                <a:ea typeface="HG丸ｺﾞｼｯｸM-PRO" panose="020F0600000000000000" pitchFamily="50" charset="-128"/>
              </a:rPr>
              <a:t>判決</a:t>
            </a:r>
            <a:r>
              <a:rPr lang="ja-JP" altLang="en-US" sz="3200" b="1" dirty="0" smtClean="0">
                <a:solidFill>
                  <a:prstClr val="black"/>
                </a:solidFill>
                <a:latin typeface="HG丸ｺﾞｼｯｸM-PRO" panose="020F0600000000000000" pitchFamily="50" charset="-128"/>
                <a:ea typeface="HG丸ｺﾞｼｯｸM-PRO" panose="020F0600000000000000" pitchFamily="50" charset="-128"/>
              </a:rPr>
              <a:t>）の適用</a:t>
            </a:r>
            <a:endParaRPr lang="en-US" altLang="ja-JP" sz="3200" b="1" dirty="0" smtClean="0">
              <a:solidFill>
                <a:prstClr val="black"/>
              </a:solidFill>
              <a:latin typeface="HG丸ｺﾞｼｯｸM-PRO" panose="020F0600000000000000" pitchFamily="50" charset="-128"/>
              <a:ea typeface="HG丸ｺﾞｼｯｸM-PRO" panose="020F0600000000000000" pitchFamily="50" charset="-128"/>
            </a:endParaRPr>
          </a:p>
          <a:p>
            <a:pPr algn="r"/>
            <a:r>
              <a:rPr lang="ja-JP" altLang="en-US" sz="2400" b="1" dirty="0" smtClean="0">
                <a:solidFill>
                  <a:prstClr val="black"/>
                </a:solidFill>
                <a:latin typeface="HG丸ｺﾞｼｯｸM-PRO" panose="020F0600000000000000" pitchFamily="50" charset="-128"/>
                <a:ea typeface="HG丸ｺﾞｼｯｸM-PRO" panose="020F0600000000000000" pitchFamily="50" charset="-128"/>
              </a:rPr>
              <a:t>平成</a:t>
            </a:r>
            <a:r>
              <a:rPr lang="en-US" altLang="ja-JP" sz="2400" b="1" dirty="0" smtClean="0">
                <a:solidFill>
                  <a:prstClr val="black"/>
                </a:solidFill>
                <a:latin typeface="HG丸ｺﾞｼｯｸM-PRO" panose="020F0600000000000000" pitchFamily="50" charset="-128"/>
                <a:ea typeface="HG丸ｺﾞｼｯｸM-PRO" panose="020F0600000000000000" pitchFamily="50" charset="-128"/>
              </a:rPr>
              <a:t>25</a:t>
            </a:r>
            <a:r>
              <a:rPr lang="ja-JP" altLang="en-US" sz="2400" b="1" dirty="0" smtClean="0">
                <a:solidFill>
                  <a:prstClr val="black"/>
                </a:solidFill>
                <a:latin typeface="HG丸ｺﾞｼｯｸM-PRO" panose="020F0600000000000000" pitchFamily="50" charset="-128"/>
                <a:ea typeface="HG丸ｺﾞｼｯｸM-PRO" panose="020F0600000000000000" pitchFamily="50" charset="-128"/>
              </a:rPr>
              <a:t>年</a:t>
            </a:r>
            <a:r>
              <a:rPr lang="en-US" altLang="ja-JP" sz="2400" b="1" dirty="0" smtClean="0">
                <a:solidFill>
                  <a:prstClr val="black"/>
                </a:solidFill>
                <a:latin typeface="HG丸ｺﾞｼｯｸM-PRO" panose="020F0600000000000000" pitchFamily="50" charset="-128"/>
                <a:ea typeface="HG丸ｺﾞｼｯｸM-PRO" panose="020F0600000000000000" pitchFamily="50" charset="-128"/>
              </a:rPr>
              <a:t>6</a:t>
            </a:r>
            <a:r>
              <a:rPr lang="ja-JP" altLang="ja-JP" sz="2400" b="1" dirty="0">
                <a:solidFill>
                  <a:prstClr val="black"/>
                </a:solidFill>
                <a:latin typeface="HG丸ｺﾞｼｯｸM-PRO" panose="020F0600000000000000" pitchFamily="50" charset="-128"/>
                <a:ea typeface="HG丸ｺﾞｼｯｸM-PRO" panose="020F0600000000000000" pitchFamily="50" charset="-128"/>
              </a:rPr>
              <a:t>月</a:t>
            </a:r>
            <a:r>
              <a:rPr lang="en-US" altLang="ja-JP" sz="2400" b="1" dirty="0">
                <a:solidFill>
                  <a:prstClr val="black"/>
                </a:solidFill>
                <a:latin typeface="HG丸ｺﾞｼｯｸM-PRO" panose="020F0600000000000000" pitchFamily="50" charset="-128"/>
                <a:ea typeface="HG丸ｺﾞｼｯｸM-PRO" panose="020F0600000000000000" pitchFamily="50" charset="-128"/>
              </a:rPr>
              <a:t>10</a:t>
            </a:r>
            <a:r>
              <a:rPr lang="ja-JP" altLang="ja-JP" sz="2400" b="1" dirty="0">
                <a:solidFill>
                  <a:prstClr val="black"/>
                </a:solidFill>
                <a:latin typeface="HG丸ｺﾞｼｯｸM-PRO" panose="020F0600000000000000" pitchFamily="50" charset="-128"/>
                <a:ea typeface="HG丸ｺﾞｼｯｸM-PRO" panose="020F0600000000000000" pitchFamily="50" charset="-128"/>
              </a:rPr>
              <a:t>日</a:t>
            </a:r>
            <a:r>
              <a:rPr lang="en-US" altLang="ja-JP" sz="2400" b="1" dirty="0">
                <a:solidFill>
                  <a:prstClr val="black"/>
                </a:solidFill>
                <a:latin typeface="HG丸ｺﾞｼｯｸM-PRO" panose="020F0600000000000000" pitchFamily="50" charset="-128"/>
                <a:ea typeface="HG丸ｺﾞｼｯｸM-PRO" panose="020F0600000000000000" pitchFamily="50" charset="-128"/>
              </a:rPr>
              <a:t>(</a:t>
            </a:r>
            <a:r>
              <a:rPr lang="ja-JP" altLang="ja-JP" sz="2400" b="1" dirty="0">
                <a:solidFill>
                  <a:prstClr val="black"/>
                </a:solidFill>
                <a:latin typeface="HG丸ｺﾞｼｯｸM-PRO" panose="020F0600000000000000" pitchFamily="50" charset="-128"/>
                <a:ea typeface="HG丸ｺﾞｼｯｸM-PRO" panose="020F0600000000000000" pitchFamily="50" charset="-128"/>
              </a:rPr>
              <a:t>月</a:t>
            </a:r>
            <a:r>
              <a:rPr lang="en-US" altLang="ja-JP" sz="2400" b="1" dirty="0" smtClean="0">
                <a:solidFill>
                  <a:prstClr val="black"/>
                </a:solidFill>
                <a:latin typeface="HG丸ｺﾞｼｯｸM-PRO" panose="020F0600000000000000" pitchFamily="50" charset="-128"/>
                <a:ea typeface="HG丸ｺﾞｼｯｸM-PRO" panose="020F0600000000000000" pitchFamily="50" charset="-128"/>
              </a:rPr>
              <a:t>)</a:t>
            </a:r>
          </a:p>
          <a:p>
            <a:pPr algn="r"/>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pPr>
              <a:tabLst>
                <a:tab pos="3581400" algn="l"/>
              </a:tabLst>
            </a:pP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　</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脱法</a:t>
            </a:r>
            <a:r>
              <a:rPr lang="ja-JP" altLang="ja-JP" sz="2400" dirty="0">
                <a:solidFill>
                  <a:prstClr val="black"/>
                </a:solidFill>
                <a:latin typeface="HG丸ｺﾞｼｯｸM-PRO" panose="020F0600000000000000" pitchFamily="50" charset="-128"/>
                <a:ea typeface="HG丸ｺﾞｼｯｸM-PRO" panose="020F0600000000000000" pitchFamily="50" charset="-128"/>
              </a:rPr>
              <a:t>ハーブを吸ってワゴン車を運転し、愛知県春日井市で高校</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１年（当時</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16</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歳</a:t>
            </a:r>
            <a:r>
              <a:rPr lang="ja-JP" altLang="ja-JP" sz="2400" dirty="0">
                <a:solidFill>
                  <a:prstClr val="black"/>
                </a:solidFill>
                <a:latin typeface="HG丸ｺﾞｼｯｸM-PRO" panose="020F0600000000000000" pitchFamily="50" charset="-128"/>
                <a:ea typeface="HG丸ｺﾞｼｯｸM-PRO" panose="020F0600000000000000" pitchFamily="50" charset="-128"/>
              </a:rPr>
              <a:t>）をはねて死亡させたとして、危険運転致死罪と道路交通法違反（救護義務違反）に問われた同市、会社役員堀田裕也被告</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31</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400" dirty="0">
                <a:solidFill>
                  <a:prstClr val="black"/>
                </a:solidFill>
                <a:latin typeface="HG丸ｺﾞｼｯｸM-PRO" panose="020F0600000000000000" pitchFamily="50" charset="-128"/>
                <a:ea typeface="HG丸ｺﾞｼｯｸM-PRO" panose="020F0600000000000000" pitchFamily="50" charset="-128"/>
              </a:rPr>
              <a:t>の裁判員裁判で、名古屋地裁（松田俊哉裁判長）</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は</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10</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日</a:t>
            </a:r>
            <a:r>
              <a:rPr lang="ja-JP" altLang="ja-JP" sz="2400" dirty="0">
                <a:solidFill>
                  <a:prstClr val="black"/>
                </a:solidFill>
                <a:latin typeface="HG丸ｺﾞｼｯｸM-PRO" panose="020F0600000000000000" pitchFamily="50" charset="-128"/>
                <a:ea typeface="HG丸ｺﾞｼｯｸM-PRO" panose="020F0600000000000000" pitchFamily="50" charset="-128"/>
              </a:rPr>
              <a:t>、</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懲役</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11</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年</a:t>
            </a:r>
            <a:r>
              <a:rPr lang="ja-JP" altLang="ja-JP" sz="2400" dirty="0">
                <a:solidFill>
                  <a:prstClr val="black"/>
                </a:solidFill>
                <a:latin typeface="HG丸ｺﾞｼｯｸM-PRO" panose="020F0600000000000000" pitchFamily="50" charset="-128"/>
                <a:ea typeface="HG丸ｺﾞｼｯｸM-PRO" panose="020F0600000000000000" pitchFamily="50" charset="-128"/>
              </a:rPr>
              <a:t>（求刑・</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懲役</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12</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年</a:t>
            </a:r>
            <a:r>
              <a:rPr lang="ja-JP" altLang="ja-JP" sz="2400" dirty="0">
                <a:solidFill>
                  <a:prstClr val="black"/>
                </a:solidFill>
                <a:latin typeface="HG丸ｺﾞｼｯｸM-PRO" panose="020F0600000000000000" pitchFamily="50" charset="-128"/>
                <a:ea typeface="HG丸ｺﾞｼｯｸM-PRO" panose="020F0600000000000000" pitchFamily="50" charset="-128"/>
              </a:rPr>
              <a:t>）の</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判決。</a:t>
            </a:r>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pPr algn="ctr">
              <a:tabLst>
                <a:tab pos="3581400" algn="l"/>
              </a:tabLst>
            </a:pPr>
            <a:r>
              <a:rPr lang="en-US" altLang="ja-JP" sz="2400" dirty="0">
                <a:solidFill>
                  <a:prstClr val="black"/>
                </a:solidFill>
                <a:latin typeface="HG丸ｺﾞｼｯｸM-PRO" panose="020F0600000000000000" pitchFamily="50" charset="-128"/>
                <a:ea typeface="HG丸ｺﾞｼｯｸM-PRO" panose="020F0600000000000000" pitchFamily="50" charset="-128"/>
              </a:rPr>
              <a:t/>
            </a:r>
            <a:br>
              <a:rPr lang="en-US" altLang="ja-JP" sz="2400" dirty="0">
                <a:solidFill>
                  <a:prstClr val="black"/>
                </a:solidFill>
                <a:latin typeface="HG丸ｺﾞｼｯｸM-PRO" panose="020F0600000000000000" pitchFamily="50" charset="-128"/>
                <a:ea typeface="HG丸ｺﾞｼｯｸM-PRO" panose="020F0600000000000000" pitchFamily="50" charset="-128"/>
              </a:rPr>
            </a:br>
            <a:r>
              <a:rPr lang="ja-JP" altLang="ja-JP" sz="2800" dirty="0">
                <a:solidFill>
                  <a:prstClr val="black"/>
                </a:solidFill>
                <a:latin typeface="HG丸ｺﾞｼｯｸM-PRO" panose="020F0600000000000000" pitchFamily="50" charset="-128"/>
                <a:ea typeface="HG丸ｺﾞｼｯｸM-PRO" panose="020F0600000000000000" pitchFamily="50" charset="-128"/>
              </a:rPr>
              <a:t>　</a:t>
            </a:r>
            <a:r>
              <a:rPr lang="ja-JP" altLang="ja-JP" sz="28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脱法ハーブ</a:t>
            </a:r>
            <a:r>
              <a:rPr lang="ja-JP" altLang="en-US" sz="28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使用は酒酔い運転</a:t>
            </a:r>
            <a:r>
              <a:rPr lang="ja-JP" altLang="ja-JP" sz="28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と</a:t>
            </a:r>
            <a:r>
              <a:rPr lang="ja-JP" altLang="en-US" sz="28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同様</a:t>
            </a:r>
            <a:endParaRPr lang="en-US" altLang="ja-JP" sz="28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　その後、同様の事件については千葉地裁等でも、単なる</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過失傷害</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ではなく、厳しい</a:t>
            </a:r>
            <a:r>
              <a:rPr lang="ja-JP" altLang="ja-JP" sz="2800" dirty="0" smtClean="0">
                <a:solidFill>
                  <a:srgbClr val="FF0000"/>
                </a:solidFill>
                <a:latin typeface="HG丸ｺﾞｼｯｸM-PRO" panose="020F0600000000000000" pitchFamily="50" charset="-128"/>
                <a:ea typeface="HG丸ｺﾞｼｯｸM-PRO" panose="020F0600000000000000" pitchFamily="50" charset="-128"/>
              </a:rPr>
              <a:t>危険</a:t>
            </a:r>
            <a:r>
              <a:rPr lang="ja-JP" altLang="ja-JP" sz="2800" dirty="0">
                <a:solidFill>
                  <a:srgbClr val="FF0000"/>
                </a:solidFill>
                <a:latin typeface="HG丸ｺﾞｼｯｸM-PRO" panose="020F0600000000000000" pitchFamily="50" charset="-128"/>
                <a:ea typeface="HG丸ｺﾞｼｯｸM-PRO" panose="020F0600000000000000" pitchFamily="50" charset="-128"/>
              </a:rPr>
              <a:t>運転致死</a:t>
            </a:r>
            <a:r>
              <a:rPr lang="ja-JP" altLang="ja-JP" sz="2800" dirty="0" smtClean="0">
                <a:solidFill>
                  <a:srgbClr val="FF0000"/>
                </a:solidFill>
                <a:latin typeface="HG丸ｺﾞｼｯｸM-PRO" panose="020F0600000000000000" pitchFamily="50" charset="-128"/>
                <a:ea typeface="HG丸ｺﾞｼｯｸM-PRO" panose="020F0600000000000000" pitchFamily="50" charset="-128"/>
              </a:rPr>
              <a:t>罪</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が適用されている。（平成</a:t>
            </a:r>
            <a:r>
              <a:rPr lang="en-US" altLang="ja-JP" sz="2800" dirty="0" smtClean="0">
                <a:solidFill>
                  <a:prstClr val="black"/>
                </a:solidFill>
                <a:latin typeface="HG丸ｺﾞｼｯｸM-PRO" panose="020F0600000000000000" pitchFamily="50" charset="-128"/>
                <a:ea typeface="HG丸ｺﾞｼｯｸM-PRO" panose="020F0600000000000000" pitchFamily="50" charset="-128"/>
              </a:rPr>
              <a:t>25</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年</a:t>
            </a:r>
            <a:r>
              <a:rPr lang="en-US" altLang="ja-JP" sz="2800" dirty="0" smtClean="0">
                <a:solidFill>
                  <a:prstClr val="black"/>
                </a:solidFill>
                <a:latin typeface="HG丸ｺﾞｼｯｸM-PRO" panose="020F0600000000000000" pitchFamily="50" charset="-128"/>
                <a:ea typeface="HG丸ｺﾞｼｯｸM-PRO" panose="020F0600000000000000" pitchFamily="50" charset="-128"/>
              </a:rPr>
              <a:t>9</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月～現在）</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88640" y="188639"/>
            <a:ext cx="3621360" cy="646331"/>
          </a:xfrm>
          <a:prstGeom prst="rect">
            <a:avLst/>
          </a:prstGeom>
          <a:noFill/>
          <a:ln w="38100">
            <a:solidFill>
              <a:srgbClr val="000099"/>
            </a:solidFill>
          </a:ln>
        </p:spPr>
        <p:txBody>
          <a:bodyPr wrap="square" rtlCol="0">
            <a:spAutoFit/>
          </a:bodyPr>
          <a:lstStyle/>
          <a:p>
            <a:pPr algn="ctr"/>
            <a:r>
              <a:rPr lang="ja-JP" altLang="en-US" sz="3600" b="1" dirty="0" smtClean="0">
                <a:solidFill>
                  <a:srgbClr val="000099"/>
                </a:solidFill>
                <a:latin typeface="HG丸ｺﾞｼｯｸM-PRO" panose="020F0600000000000000" pitchFamily="50" charset="-128"/>
                <a:ea typeface="HG丸ｺﾞｼｯｸM-PRO" panose="020F0600000000000000" pitchFamily="50" charset="-128"/>
              </a:rPr>
              <a:t>取締の現場では</a:t>
            </a:r>
            <a:endParaRPr lang="ja-JP" altLang="en-US" sz="3600" b="1" dirty="0">
              <a:solidFill>
                <a:srgbClr val="000099"/>
              </a:solidFill>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5725886" y="137793"/>
            <a:ext cx="3233057" cy="584775"/>
          </a:xfrm>
          <a:prstGeom prst="rect">
            <a:avLst/>
          </a:prstGeom>
          <a:noFill/>
        </p:spPr>
        <p:txBody>
          <a:bodyPr wrap="square" rtlCol="0">
            <a:spAutoFit/>
          </a:bodyPr>
          <a:lstStyle/>
          <a:p>
            <a:pPr algn="r"/>
            <a:r>
              <a:rPr kumimoji="1" lang="ja-JP" altLang="en-US" sz="3200" dirty="0" smtClean="0">
                <a:solidFill>
                  <a:srgbClr val="0000FF"/>
                </a:solidFill>
                <a:latin typeface="HG丸ｺﾞｼｯｸM-PRO" panose="020F0600000000000000" pitchFamily="50" charset="-128"/>
                <a:ea typeface="HG丸ｺﾞｼｯｸM-PRO" panose="020F0600000000000000" pitchFamily="50" charset="-128"/>
              </a:rPr>
              <a:t>名古屋地裁</a:t>
            </a:r>
            <a:endParaRPr kumimoji="1" lang="ja-JP" altLang="en-US" sz="3200" dirty="0">
              <a:solidFill>
                <a:srgbClr val="0000FF"/>
              </a:solidFill>
              <a:latin typeface="HG丸ｺﾞｼｯｸM-PRO" panose="020F0600000000000000" pitchFamily="50" charset="-128"/>
              <a:ea typeface="HG丸ｺﾞｼｯｸM-PRO" panose="020F0600000000000000" pitchFamily="50" charset="-128"/>
            </a:endParaRPr>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38</a:t>
            </a:fld>
            <a:endParaRPr kumimoji="1" lang="ja-JP" altLang="en-US"/>
          </a:p>
        </p:txBody>
      </p:sp>
    </p:spTree>
    <p:extLst>
      <p:ext uri="{BB962C8B-B14F-4D97-AF65-F5344CB8AC3E}">
        <p14:creationId xmlns:p14="http://schemas.microsoft.com/office/powerpoint/2010/main" val="2252052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3047" y="212942"/>
            <a:ext cx="8392438" cy="1538883"/>
          </a:xfrm>
          <a:prstGeom prst="rect">
            <a:avLst/>
          </a:prstGeom>
          <a:noFill/>
        </p:spPr>
        <p:txBody>
          <a:bodyPr wrap="square" rtlCol="0">
            <a:spAutoFit/>
          </a:bodyPr>
          <a:lstStyle/>
          <a:p>
            <a:r>
              <a:rPr kumimoji="1" lang="ja-JP" altLang="en-US" sz="40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これからの薬物事情</a:t>
            </a:r>
            <a:endParaRPr kumimoji="1" lang="en-US" altLang="ja-JP" sz="40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r>
              <a:rPr kumimoji="1" lang="ja-JP" altLang="en-US" sz="3600" dirty="0" smtClean="0">
                <a:latin typeface="HG丸ｺﾞｼｯｸM-PRO" panose="020F0600000000000000" pitchFamily="50" charset="-128"/>
                <a:ea typeface="HG丸ｺﾞｼｯｸM-PRO" panose="020F0600000000000000" pitchFamily="50" charset="-128"/>
              </a:rPr>
              <a:t>　　　　～世界の薬物動向を踏まえ</a:t>
            </a:r>
            <a:endParaRPr kumimoji="1" lang="ja-JP" altLang="en-US" sz="3600" dirty="0">
              <a:latin typeface="HG丸ｺﾞｼｯｸM-PRO" panose="020F0600000000000000" pitchFamily="50" charset="-128"/>
              <a:ea typeface="HG丸ｺﾞｼｯｸM-PRO" panose="020F0600000000000000" pitchFamily="50" charset="-128"/>
            </a:endParaRPr>
          </a:p>
        </p:txBody>
      </p:sp>
      <p:pic>
        <p:nvPicPr>
          <p:cNvPr id="7170" name="Picture 2" descr="F:\日薬薬乱資料\オランダ写真2015\IMG_638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70" r="7450"/>
          <a:stretch/>
        </p:blipFill>
        <p:spPr bwMode="auto">
          <a:xfrm>
            <a:off x="4008329" y="2135688"/>
            <a:ext cx="4860099" cy="425884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75361" y="2649285"/>
            <a:ext cx="3832965" cy="3231654"/>
          </a:xfrm>
          <a:prstGeom prst="rect">
            <a:avLst/>
          </a:prstGeom>
          <a:noFill/>
        </p:spPr>
        <p:txBody>
          <a:bodyPr wrap="square" rtlCol="0">
            <a:spAutoFit/>
          </a:bodyPr>
          <a:lstStyle/>
          <a:p>
            <a:pPr algn="ctr">
              <a:lnSpc>
                <a:spcPct val="150000"/>
              </a:lnSpc>
            </a:pPr>
            <a:r>
              <a:rPr kumimoji="1" lang="ja-JP" altLang="en-US" sz="2800" dirty="0" smtClean="0">
                <a:latin typeface="HG丸ｺﾞｼｯｸM-PRO" panose="020F0600000000000000" pitchFamily="50" charset="-128"/>
                <a:ea typeface="HG丸ｺﾞｼｯｸM-PRO" panose="020F0600000000000000" pitchFamily="50" charset="-128"/>
              </a:rPr>
              <a:t>オランダでは</a:t>
            </a:r>
            <a:endParaRPr kumimoji="1" lang="en-US" altLang="ja-JP" sz="2800" dirty="0" smtClean="0">
              <a:latin typeface="HG丸ｺﾞｼｯｸM-PRO" panose="020F0600000000000000" pitchFamily="50" charset="-128"/>
              <a:ea typeface="HG丸ｺﾞｼｯｸM-PRO" panose="020F0600000000000000" pitchFamily="50" charset="-128"/>
            </a:endParaRPr>
          </a:p>
          <a:p>
            <a:pPr algn="ctr">
              <a:lnSpc>
                <a:spcPct val="150000"/>
              </a:lnSpc>
            </a:pPr>
            <a:r>
              <a:rPr kumimoji="1" lang="ja-JP" altLang="en-US" sz="2800" dirty="0" smtClean="0">
                <a:solidFill>
                  <a:srgbClr val="FF0000"/>
                </a:solidFill>
                <a:latin typeface="HG丸ｺﾞｼｯｸM-PRO" panose="020F0600000000000000" pitchFamily="50" charset="-128"/>
                <a:ea typeface="HG丸ｺﾞｼｯｸM-PRO" panose="020F0600000000000000" pitchFamily="50" charset="-128"/>
              </a:rPr>
              <a:t>アムステルダム市内</a:t>
            </a:r>
            <a:endParaRPr kumimoji="1" lang="en-US" altLang="ja-JP" sz="2800" dirty="0" smtClean="0">
              <a:solidFill>
                <a:srgbClr val="FF0000"/>
              </a:solidFill>
              <a:latin typeface="HG丸ｺﾞｼｯｸM-PRO" panose="020F0600000000000000" pitchFamily="50" charset="-128"/>
              <a:ea typeface="HG丸ｺﾞｼｯｸM-PRO" panose="020F0600000000000000" pitchFamily="50" charset="-128"/>
            </a:endParaRPr>
          </a:p>
          <a:p>
            <a:pPr algn="ctr">
              <a:lnSpc>
                <a:spcPct val="150000"/>
              </a:lnSpc>
            </a:pPr>
            <a:r>
              <a:rPr kumimoji="1" lang="ja-JP" altLang="en-US" sz="2800" dirty="0" smtClean="0">
                <a:latin typeface="HG丸ｺﾞｼｯｸM-PRO" panose="020F0600000000000000" pitchFamily="50" charset="-128"/>
                <a:ea typeface="HG丸ｺﾞｼｯｸM-PRO" panose="020F0600000000000000" pitchFamily="50" charset="-128"/>
              </a:rPr>
              <a:t>の街頭に掲示される</a:t>
            </a:r>
            <a:endParaRPr kumimoji="1" lang="en-US" altLang="ja-JP" sz="2800" dirty="0" smtClean="0">
              <a:latin typeface="HG丸ｺﾞｼｯｸM-PRO" panose="020F0600000000000000" pitchFamily="50" charset="-128"/>
              <a:ea typeface="HG丸ｺﾞｼｯｸM-PRO" panose="020F0600000000000000" pitchFamily="50" charset="-128"/>
            </a:endParaRPr>
          </a:p>
          <a:p>
            <a:pPr algn="ctr">
              <a:lnSpc>
                <a:spcPct val="150000"/>
              </a:lnSpc>
            </a:pPr>
            <a:r>
              <a:rPr lang="ja-JP" altLang="en-US" sz="2800" dirty="0" smtClean="0">
                <a:solidFill>
                  <a:srgbClr val="FF0000"/>
                </a:solidFill>
                <a:latin typeface="HG丸ｺﾞｼｯｸM-PRO" panose="020F0600000000000000" pitchFamily="50" charset="-128"/>
                <a:ea typeface="HG丸ｺﾞｼｯｸM-PRO" panose="020F0600000000000000" pitchFamily="50" charset="-128"/>
              </a:rPr>
              <a:t>コカインに対する警告</a:t>
            </a:r>
            <a:endParaRPr lang="en-US" altLang="ja-JP" sz="2800" dirty="0" smtClean="0">
              <a:solidFill>
                <a:srgbClr val="FF0000"/>
              </a:solidFill>
              <a:latin typeface="HG丸ｺﾞｼｯｸM-PRO" panose="020F0600000000000000" pitchFamily="50" charset="-128"/>
              <a:ea typeface="HG丸ｺﾞｼｯｸM-PRO" panose="020F0600000000000000" pitchFamily="50" charset="-128"/>
            </a:endParaRPr>
          </a:p>
          <a:p>
            <a:pPr algn="ctr">
              <a:lnSpc>
                <a:spcPct val="150000"/>
              </a:lnSpc>
            </a:pPr>
            <a:r>
              <a:rPr lang="ja-JP" altLang="en-US" sz="2400" dirty="0">
                <a:solidFill>
                  <a:srgbClr val="00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平成</a:t>
            </a:r>
            <a:r>
              <a:rPr lang="en-US" altLang="ja-JP" sz="2400" dirty="0">
                <a:solidFill>
                  <a:srgbClr val="00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27</a:t>
            </a:r>
            <a:r>
              <a:rPr lang="ja-JP" altLang="en-US" sz="2400" dirty="0">
                <a:solidFill>
                  <a:srgbClr val="00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年</a:t>
            </a:r>
            <a:r>
              <a:rPr lang="en-US" altLang="ja-JP" sz="2400" dirty="0">
                <a:solidFill>
                  <a:srgbClr val="00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1</a:t>
            </a:r>
            <a:r>
              <a:rPr lang="ja-JP" altLang="en-US" sz="2400" dirty="0" smtClean="0">
                <a:solidFill>
                  <a:srgbClr val="00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月</a:t>
            </a:r>
            <a:r>
              <a:rPr lang="en-US" altLang="ja-JP" sz="2400" dirty="0" smtClean="0">
                <a:solidFill>
                  <a:srgbClr val="00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8</a:t>
            </a:r>
            <a:r>
              <a:rPr lang="ja-JP" altLang="en-US" sz="2400" dirty="0">
                <a:solidFill>
                  <a:srgbClr val="00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日</a:t>
            </a:r>
            <a:endParaRPr lang="en-US" altLang="ja-JP" sz="2400" dirty="0">
              <a:solidFill>
                <a:srgbClr val="0000CC"/>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39</a:t>
            </a:fld>
            <a:endParaRPr kumimoji="1" lang="ja-JP" altLang="en-US"/>
          </a:p>
        </p:txBody>
      </p:sp>
    </p:spTree>
    <p:extLst>
      <p:ext uri="{BB962C8B-B14F-4D97-AF65-F5344CB8AC3E}">
        <p14:creationId xmlns:p14="http://schemas.microsoft.com/office/powerpoint/2010/main" val="246081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circle(in)">
                                      <p:cBhvr>
                                        <p:cTn id="19" dur="2000"/>
                                        <p:tgtEl>
                                          <p:spTgt spid="717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2.ttcn.ne.jp/honkawa/images/1982.gif"/>
          <p:cNvPicPr>
            <a:picLocks noChangeAspect="1" noChangeArrowheads="1"/>
          </p:cNvPicPr>
          <p:nvPr/>
        </p:nvPicPr>
        <p:blipFill rotWithShape="1">
          <a:blip r:embed="rId2">
            <a:extLst>
              <a:ext uri="{28A0092B-C50C-407E-A947-70E740481C1C}">
                <a14:useLocalDpi xmlns:a14="http://schemas.microsoft.com/office/drawing/2010/main" val="0"/>
              </a:ext>
            </a:extLst>
          </a:blip>
          <a:srcRect t="6973" b="60288"/>
          <a:stretch/>
        </p:blipFill>
        <p:spPr bwMode="auto">
          <a:xfrm>
            <a:off x="11539" y="1426607"/>
            <a:ext cx="9123662" cy="423648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858483" y="213676"/>
            <a:ext cx="5636080" cy="584775"/>
          </a:xfrm>
          <a:prstGeom prst="rect">
            <a:avLst/>
          </a:prstGeom>
          <a:noFill/>
          <a:ln w="19050">
            <a:solidFill>
              <a:schemeClr val="tx1"/>
            </a:solidFill>
          </a:ln>
        </p:spPr>
        <p:txBody>
          <a:bodyPr wrap="square" rtlCol="0">
            <a:spAutoFit/>
          </a:bodyPr>
          <a:lstStyle/>
          <a:p>
            <a:pPr algn="ctr"/>
            <a:r>
              <a:rPr kumimoji="1" lang="ja-JP" altLang="en-US" sz="3200" dirty="0" smtClean="0">
                <a:latin typeface="HG丸ｺﾞｼｯｸM-PRO" panose="020F0600000000000000" pitchFamily="50" charset="-128"/>
                <a:ea typeface="HG丸ｺﾞｼｯｸM-PRO" panose="020F0600000000000000" pitchFamily="50" charset="-128"/>
              </a:rPr>
              <a:t>違法薬物の生涯経験率の推移</a:t>
            </a:r>
            <a:endParaRPr kumimoji="1" lang="ja-JP" altLang="en-US" sz="3200" dirty="0">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3487511" y="927989"/>
            <a:ext cx="5431971" cy="369332"/>
          </a:xfrm>
          <a:prstGeom prst="rect">
            <a:avLst/>
          </a:prstGeom>
          <a:noFill/>
        </p:spPr>
        <p:txBody>
          <a:bodyPr wrap="square" rtlCol="0">
            <a:spAutoFit/>
          </a:bodyPr>
          <a:lstStyle/>
          <a:p>
            <a:pPr algn="r"/>
            <a:r>
              <a:rPr kumimoji="1" lang="ja-JP" altLang="en-US" dirty="0" smtClean="0">
                <a:latin typeface="HG丸ｺﾞｼｯｸM-PRO" panose="020F0600000000000000" pitchFamily="50" charset="-128"/>
                <a:ea typeface="HG丸ｺﾞｼｯｸM-PRO" panose="020F0600000000000000" pitchFamily="50" charset="-128"/>
              </a:rPr>
              <a:t>国立精神・神経センター精神保健研究所調査結果</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594789" y="5889232"/>
            <a:ext cx="7957161" cy="707886"/>
          </a:xfrm>
          <a:prstGeom prst="rect">
            <a:avLst/>
          </a:prstGeom>
          <a:noFill/>
        </p:spPr>
        <p:txBody>
          <a:bodyPr wrap="square" rtlCol="0">
            <a:spAutoFit/>
          </a:bodyPr>
          <a:lstStyle/>
          <a:p>
            <a:r>
              <a:rPr kumimoji="1" lang="ja-JP" altLang="en-US" sz="2000" dirty="0" smtClean="0">
                <a:latin typeface="HG丸ｺﾞｼｯｸM-PRO" panose="020F0600000000000000" pitchFamily="50" charset="-128"/>
                <a:ea typeface="HG丸ｺﾞｼｯｸM-PRO" panose="020F0600000000000000" pitchFamily="50" charset="-128"/>
              </a:rPr>
              <a:t>調査対象は全国の</a:t>
            </a:r>
            <a:r>
              <a:rPr kumimoji="1" lang="en-US" altLang="ja-JP" sz="2000" dirty="0" smtClean="0">
                <a:latin typeface="HG丸ｺﾞｼｯｸM-PRO" panose="020F0600000000000000" pitchFamily="50" charset="-128"/>
                <a:ea typeface="HG丸ｺﾞｼｯｸM-PRO" panose="020F0600000000000000" pitchFamily="50" charset="-128"/>
              </a:rPr>
              <a:t>15</a:t>
            </a:r>
            <a:r>
              <a:rPr kumimoji="1" lang="ja-JP" altLang="en-US" sz="2000" dirty="0" smtClean="0">
                <a:latin typeface="HG丸ｺﾞｼｯｸM-PRO" panose="020F0600000000000000" pitchFamily="50" charset="-128"/>
                <a:ea typeface="HG丸ｺﾞｼｯｸM-PRO" panose="020F0600000000000000" pitchFamily="50" charset="-128"/>
              </a:rPr>
              <a:t>歳～</a:t>
            </a:r>
            <a:r>
              <a:rPr kumimoji="1" lang="en-US" altLang="ja-JP" sz="2000" dirty="0" smtClean="0">
                <a:latin typeface="HG丸ｺﾞｼｯｸM-PRO" panose="020F0600000000000000" pitchFamily="50" charset="-128"/>
                <a:ea typeface="HG丸ｺﾞｼｯｸM-PRO" panose="020F0600000000000000" pitchFamily="50" charset="-128"/>
              </a:rPr>
              <a:t>64</a:t>
            </a:r>
            <a:r>
              <a:rPr kumimoji="1" lang="ja-JP" altLang="en-US" sz="2000" dirty="0" smtClean="0">
                <a:latin typeface="HG丸ｺﾞｼｯｸM-PRO" panose="020F0600000000000000" pitchFamily="50" charset="-128"/>
                <a:ea typeface="HG丸ｺﾞｼｯｸM-PRO" panose="020F0600000000000000" pitchFamily="50" charset="-128"/>
              </a:rPr>
              <a:t>歳</a:t>
            </a:r>
            <a:r>
              <a:rPr kumimoji="1" lang="ja-JP" altLang="en-US" dirty="0" smtClean="0">
                <a:latin typeface="HG丸ｺﾞｼｯｸM-PRO" panose="020F0600000000000000" pitchFamily="50" charset="-128"/>
                <a:ea typeface="HG丸ｺﾞｼｯｸM-PRO" panose="020F0600000000000000" pitchFamily="50" charset="-128"/>
              </a:rPr>
              <a:t>（</a:t>
            </a:r>
            <a:r>
              <a:rPr kumimoji="1" lang="en-US" altLang="ja-JP" dirty="0" smtClean="0">
                <a:latin typeface="HG丸ｺﾞｼｯｸM-PRO" panose="020F0600000000000000" pitchFamily="50" charset="-128"/>
                <a:ea typeface="HG丸ｺﾞｼｯｸM-PRO" panose="020F0600000000000000" pitchFamily="50" charset="-128"/>
              </a:rPr>
              <a:t>2007</a:t>
            </a:r>
            <a:r>
              <a:rPr kumimoji="1" lang="ja-JP" altLang="en-US" dirty="0" smtClean="0">
                <a:latin typeface="HG丸ｺﾞｼｯｸM-PRO" panose="020F0600000000000000" pitchFamily="50" charset="-128"/>
                <a:ea typeface="HG丸ｺﾞｼｯｸM-PRO" panose="020F0600000000000000" pitchFamily="50" charset="-128"/>
              </a:rPr>
              <a:t>年以前は</a:t>
            </a:r>
            <a:r>
              <a:rPr kumimoji="1" lang="en-US" altLang="ja-JP" dirty="0" smtClean="0">
                <a:latin typeface="HG丸ｺﾞｼｯｸM-PRO" panose="020F0600000000000000" pitchFamily="50" charset="-128"/>
                <a:ea typeface="HG丸ｺﾞｼｯｸM-PRO" panose="020F0600000000000000" pitchFamily="50" charset="-128"/>
              </a:rPr>
              <a:t>65</a:t>
            </a:r>
            <a:r>
              <a:rPr kumimoji="1" lang="ja-JP" altLang="en-US" dirty="0" smtClean="0">
                <a:latin typeface="HG丸ｺﾞｼｯｸM-PRO" panose="020F0600000000000000" pitchFamily="50" charset="-128"/>
                <a:ea typeface="HG丸ｺﾞｼｯｸM-PRO" panose="020F0600000000000000" pitchFamily="50" charset="-128"/>
              </a:rPr>
              <a:t>歳以上も含む）</a:t>
            </a:r>
            <a:r>
              <a:rPr kumimoji="1" lang="ja-JP" altLang="en-US" sz="2000" dirty="0" smtClean="0">
                <a:latin typeface="HG丸ｺﾞｼｯｸM-PRO" panose="020F0600000000000000" pitchFamily="50" charset="-128"/>
                <a:ea typeface="HG丸ｺﾞｼｯｸM-PRO" panose="020F0600000000000000" pitchFamily="50" charset="-128"/>
              </a:rPr>
              <a:t>　　</a:t>
            </a:r>
            <a:endParaRPr kumimoji="1" lang="en-US" altLang="ja-JP" sz="2000" dirty="0" smtClean="0">
              <a:latin typeface="HG丸ｺﾞｼｯｸM-PRO" panose="020F0600000000000000" pitchFamily="50" charset="-128"/>
              <a:ea typeface="HG丸ｺﾞｼｯｸM-PRO" panose="020F0600000000000000" pitchFamily="50" charset="-128"/>
            </a:endParaRPr>
          </a:p>
          <a:p>
            <a:r>
              <a:rPr kumimoji="1" lang="ja-JP" altLang="en-US" sz="2000" dirty="0" smtClean="0">
                <a:latin typeface="HG丸ｺﾞｼｯｸM-PRO" panose="020F0600000000000000" pitchFamily="50" charset="-128"/>
                <a:ea typeface="HG丸ｺﾞｼｯｸM-PRO" panose="020F0600000000000000" pitchFamily="50" charset="-128"/>
              </a:rPr>
              <a:t>男女</a:t>
            </a:r>
            <a:r>
              <a:rPr kumimoji="1" lang="en-US" altLang="ja-JP" sz="2000" dirty="0" smtClean="0">
                <a:latin typeface="HG丸ｺﾞｼｯｸM-PRO" panose="020F0600000000000000" pitchFamily="50" charset="-128"/>
                <a:ea typeface="HG丸ｺﾞｼｯｸM-PRO" panose="020F0600000000000000" pitchFamily="50" charset="-128"/>
              </a:rPr>
              <a:t>5,000</a:t>
            </a:r>
            <a:r>
              <a:rPr kumimoji="1" lang="ja-JP" altLang="en-US" sz="2000" dirty="0" smtClean="0">
                <a:latin typeface="HG丸ｺﾞｼｯｸM-PRO" panose="020F0600000000000000" pitchFamily="50" charset="-128"/>
                <a:ea typeface="HG丸ｺﾞｼｯｸM-PRO" panose="020F0600000000000000" pitchFamily="50" charset="-128"/>
              </a:rPr>
              <a:t>人、回収率</a:t>
            </a:r>
            <a:r>
              <a:rPr kumimoji="1" lang="en-US" altLang="ja-JP" sz="2000" dirty="0" smtClean="0">
                <a:latin typeface="HG丸ｺﾞｼｯｸM-PRO" panose="020F0600000000000000" pitchFamily="50" charset="-128"/>
                <a:ea typeface="HG丸ｺﾞｼｯｸM-PRO" panose="020F0600000000000000" pitchFamily="50" charset="-128"/>
              </a:rPr>
              <a:t>59.0</a:t>
            </a:r>
            <a:r>
              <a:rPr kumimoji="1" lang="ja-JP" altLang="en-US" sz="2000" dirty="0" smtClean="0">
                <a:latin typeface="HG丸ｺﾞｼｯｸM-PRO" panose="020F0600000000000000" pitchFamily="50" charset="-128"/>
                <a:ea typeface="HG丸ｺﾞｼｯｸM-PRO" panose="020F0600000000000000" pitchFamily="50" charset="-128"/>
              </a:rPr>
              <a:t>％（</a:t>
            </a:r>
            <a:r>
              <a:rPr kumimoji="1" lang="en-US" altLang="ja-JP" sz="2000" dirty="0" smtClean="0">
                <a:latin typeface="HG丸ｺﾞｼｯｸM-PRO" panose="020F0600000000000000" pitchFamily="50" charset="-128"/>
                <a:ea typeface="HG丸ｺﾞｼｯｸM-PRO" panose="020F0600000000000000" pitchFamily="50" charset="-128"/>
              </a:rPr>
              <a:t>2013</a:t>
            </a:r>
            <a:r>
              <a:rPr kumimoji="1" lang="ja-JP" altLang="en-US" sz="2000" dirty="0" smtClean="0">
                <a:latin typeface="HG丸ｺﾞｼｯｸM-PRO" panose="020F0600000000000000" pitchFamily="50" charset="-128"/>
                <a:ea typeface="HG丸ｺﾞｼｯｸM-PRO" panose="020F0600000000000000" pitchFamily="50" charset="-128"/>
              </a:rPr>
              <a:t>年調査）</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7051220" y="5293759"/>
            <a:ext cx="476250" cy="369332"/>
          </a:xfrm>
          <a:prstGeom prst="rect">
            <a:avLst/>
          </a:prstGeom>
          <a:noFill/>
        </p:spPr>
        <p:txBody>
          <a:bodyPr wrap="square" rtlCol="0">
            <a:spAutoFit/>
          </a:bodyPr>
          <a:lstStyle/>
          <a:p>
            <a:r>
              <a:rPr kumimoji="1" lang="ja-JP" altLang="en-US" b="1" dirty="0" smtClean="0">
                <a:latin typeface="HG丸ｺﾞｼｯｸM-PRO" panose="020F0600000000000000" pitchFamily="50" charset="-128"/>
                <a:ea typeface="HG丸ｺﾞｼｯｸM-PRO" panose="020F0600000000000000" pitchFamily="50" charset="-128"/>
              </a:rPr>
              <a:t>年</a:t>
            </a:r>
            <a:endParaRPr kumimoji="1" lang="ja-JP" altLang="en-US" b="1" dirty="0">
              <a:latin typeface="HG丸ｺﾞｼｯｸM-PRO" panose="020F0600000000000000" pitchFamily="50" charset="-128"/>
              <a:ea typeface="HG丸ｺﾞｼｯｸM-PRO" panose="020F0600000000000000" pitchFamily="50" charset="-128"/>
            </a:endParaRPr>
          </a:p>
        </p:txBody>
      </p:sp>
      <p:grpSp>
        <p:nvGrpSpPr>
          <p:cNvPr id="12" name="グループ化 11"/>
          <p:cNvGrpSpPr/>
          <p:nvPr/>
        </p:nvGrpSpPr>
        <p:grpSpPr>
          <a:xfrm>
            <a:off x="605011" y="1065618"/>
            <a:ext cx="8174020" cy="4478631"/>
            <a:chOff x="605011" y="1065618"/>
            <a:chExt cx="8174020" cy="4478631"/>
          </a:xfrm>
        </p:grpSpPr>
        <p:sp>
          <p:nvSpPr>
            <p:cNvPr id="7" name="テキスト ボックス 6"/>
            <p:cNvSpPr txBox="1"/>
            <p:nvPr/>
          </p:nvSpPr>
          <p:spPr>
            <a:xfrm>
              <a:off x="605011" y="1065618"/>
              <a:ext cx="476250" cy="369332"/>
            </a:xfrm>
            <a:prstGeom prst="rect">
              <a:avLst/>
            </a:prstGeom>
            <a:noFill/>
          </p:spPr>
          <p:txBody>
            <a:bodyPr wrap="square" rtlCol="0">
              <a:spAutoFit/>
            </a:bodyPr>
            <a:lstStyle/>
            <a:p>
              <a:r>
                <a:rPr kumimoji="1" lang="ja-JP" altLang="en-US" b="1" dirty="0" smtClean="0">
                  <a:latin typeface="HG丸ｺﾞｼｯｸM-PRO" panose="020F0600000000000000" pitchFamily="50" charset="-128"/>
                  <a:ea typeface="HG丸ｺﾞｼｯｸM-PRO" panose="020F0600000000000000" pitchFamily="50" charset="-128"/>
                </a:rPr>
                <a:t>％</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7707643" y="5109093"/>
              <a:ext cx="1071388" cy="369332"/>
            </a:xfrm>
            <a:prstGeom prst="rect">
              <a:avLst/>
            </a:prstGeom>
            <a:noFill/>
          </p:spPr>
          <p:txBody>
            <a:bodyPr wrap="square" rtlCol="0">
              <a:spAutoFit/>
            </a:bodyPr>
            <a:lstStyle/>
            <a:p>
              <a:r>
                <a:rPr kumimoji="1" lang="en-US" altLang="ja-JP"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0.4</a:t>
              </a:r>
              <a:r>
                <a:rPr kumimoji="1" lang="ja-JP" altLang="en-US"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endParaRPr kumimoji="1" lang="ja-JP" altLang="en-US"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cxnSp>
          <p:nvCxnSpPr>
            <p:cNvPr id="9" name="直線矢印コネクタ 8"/>
            <p:cNvCxnSpPr>
              <a:endCxn id="10" idx="1"/>
            </p:cNvCxnSpPr>
            <p:nvPr/>
          </p:nvCxnSpPr>
          <p:spPr>
            <a:xfrm>
              <a:off x="6709144" y="4752753"/>
              <a:ext cx="1139300" cy="3865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円/楕円 9"/>
            <p:cNvSpPr/>
            <p:nvPr/>
          </p:nvSpPr>
          <p:spPr>
            <a:xfrm>
              <a:off x="7724798" y="5069846"/>
              <a:ext cx="844307" cy="4744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p:cNvSpPr txBox="1"/>
          <p:nvPr/>
        </p:nvSpPr>
        <p:spPr>
          <a:xfrm>
            <a:off x="7343086" y="5544249"/>
            <a:ext cx="1607730" cy="369332"/>
          </a:xfrm>
          <a:prstGeom prst="rect">
            <a:avLst/>
          </a:prstGeom>
          <a:noFill/>
        </p:spPr>
        <p:txBody>
          <a:bodyPr wrap="square" rtlCol="0">
            <a:spAutoFit/>
          </a:bodyPr>
          <a:lstStyle/>
          <a:p>
            <a:r>
              <a:rPr kumimoji="1" lang="ja-JP" altLang="en-US" b="1" dirty="0" smtClean="0">
                <a:solidFill>
                  <a:srgbClr val="FF0000"/>
                </a:solidFill>
                <a:latin typeface="HG丸ｺﾞｼｯｸM-PRO" panose="020F0600000000000000" pitchFamily="50" charset="-128"/>
                <a:ea typeface="HG丸ｺﾞｼｯｸM-PRO" panose="020F0600000000000000" pitchFamily="50" charset="-128"/>
              </a:rPr>
              <a:t>危険ドラッグ</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1" name="スライド番号プレースホルダー 10"/>
          <p:cNvSpPr>
            <a:spLocks noGrp="1"/>
          </p:cNvSpPr>
          <p:nvPr>
            <p:ph type="sldNum" sz="quarter" idx="12"/>
          </p:nvPr>
        </p:nvSpPr>
        <p:spPr/>
        <p:txBody>
          <a:bodyPr/>
          <a:lstStyle/>
          <a:p>
            <a:fld id="{B181CFBC-6512-40EA-B4CC-E83E400DC1CD}" type="slidenum">
              <a:rPr kumimoji="1" lang="ja-JP" altLang="en-US" smtClean="0"/>
              <a:t>4</a:t>
            </a:fld>
            <a:endParaRPr kumimoji="1" lang="ja-JP" altLang="en-US"/>
          </a:p>
        </p:txBody>
      </p:sp>
    </p:spTree>
    <p:extLst>
      <p:ext uri="{BB962C8B-B14F-4D97-AF65-F5344CB8AC3E}">
        <p14:creationId xmlns:p14="http://schemas.microsoft.com/office/powerpoint/2010/main" val="2504731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E:\2015おらんだ\1月6日アムステルダム\IMG_62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4000"/>
            <a:ext cx="9144000" cy="6604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99541" y="171921"/>
            <a:ext cx="2582406" cy="769441"/>
          </a:xfrm>
          <a:prstGeom prst="rect">
            <a:avLst/>
          </a:prstGeom>
          <a:solidFill>
            <a:schemeClr val="bg1"/>
          </a:solidFill>
        </p:spPr>
        <p:txBody>
          <a:bodyPr wrap="square" rtlCol="0">
            <a:spAutoFit/>
          </a:bodyPr>
          <a:lstStyle/>
          <a:p>
            <a:pPr algn="ctr" fontAlgn="base">
              <a:spcBef>
                <a:spcPct val="0"/>
              </a:spcBef>
              <a:spcAft>
                <a:spcPct val="0"/>
              </a:spcAft>
            </a:pPr>
            <a:r>
              <a:rPr lang="ja-JP" altLang="en-US" sz="4400" dirty="0" smtClean="0">
                <a:solidFill>
                  <a:srgbClr val="000000"/>
                </a:solidFill>
                <a:latin typeface="HG丸ｺﾞｼｯｸM-PRO" panose="020F0600000000000000" pitchFamily="50" charset="-128"/>
                <a:ea typeface="HG丸ｺﾞｼｯｸM-PRO" panose="020F0600000000000000" pitchFamily="50" charset="-128"/>
              </a:rPr>
              <a:t>欧米では</a:t>
            </a:r>
            <a:endParaRPr lang="ja-JP" altLang="en-US" sz="3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506317" y="6090743"/>
            <a:ext cx="4910341" cy="461665"/>
          </a:xfrm>
          <a:prstGeom prst="rect">
            <a:avLst/>
          </a:prstGeom>
          <a:solidFill>
            <a:schemeClr val="bg1"/>
          </a:solidFill>
        </p:spPr>
        <p:txBody>
          <a:bodyPr wrap="square" rtlCol="0">
            <a:spAutoFit/>
          </a:bodyPr>
          <a:lstStyle/>
          <a:p>
            <a:pPr algn="ctr"/>
            <a:r>
              <a:rPr kumimoji="1" lang="ja-JP" altLang="en-US" sz="2400" dirty="0" smtClean="0">
                <a:latin typeface="HG丸ｺﾞｼｯｸM-PRO" panose="020F0600000000000000" pitchFamily="50" charset="-128"/>
                <a:ea typeface="HG丸ｺﾞｼｯｸM-PRO" panose="020F0600000000000000" pitchFamily="50" charset="-128"/>
              </a:rPr>
              <a:t>ニコチン溶液などを加熱吸引する</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6237514" y="303650"/>
            <a:ext cx="2645228" cy="646331"/>
          </a:xfrm>
          <a:prstGeom prst="rect">
            <a:avLst/>
          </a:prstGeom>
          <a:solidFill>
            <a:schemeClr val="bg1"/>
          </a:solidFill>
        </p:spPr>
        <p:txBody>
          <a:bodyPr wrap="square" rtlCol="0">
            <a:spAutoFit/>
          </a:bodyPr>
          <a:lstStyle/>
          <a:p>
            <a:pPr algn="ctr" fontAlgn="base">
              <a:spcBef>
                <a:spcPct val="0"/>
              </a:spcBef>
              <a:spcAft>
                <a:spcPct val="0"/>
              </a:spcAft>
            </a:pPr>
            <a:r>
              <a:rPr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電気タバコ</a:t>
            </a:r>
            <a:endParaRPr lang="ja-JP" altLang="en-US" sz="36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065041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descr="E:\2015おらんだ\1月6日アムステルダム\IMG_62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8609"/>
            <a:ext cx="9144000" cy="6604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74171" y="198866"/>
            <a:ext cx="8599714" cy="523220"/>
          </a:xfrm>
          <a:prstGeom prst="rect">
            <a:avLst/>
          </a:prstGeom>
          <a:solidFill>
            <a:schemeClr val="bg1"/>
          </a:solidFill>
        </p:spPr>
        <p:txBody>
          <a:bodyPr wrap="square" rtlCol="0">
            <a:spAutoFit/>
          </a:bodyPr>
          <a:lstStyle/>
          <a:p>
            <a:pPr algn="ctr" fontAlgn="base">
              <a:spcBef>
                <a:spcPct val="0"/>
              </a:spcBef>
              <a:spcAft>
                <a:spcPct val="0"/>
              </a:spcAft>
            </a:pP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店頭に飾られる電気タバコ（オランダ・</a:t>
            </a:r>
            <a:r>
              <a:rPr lang="en-US" altLang="ja-JP" sz="2800" dirty="0" smtClean="0">
                <a:solidFill>
                  <a:srgbClr val="000000"/>
                </a:solidFill>
                <a:latin typeface="HG丸ｺﾞｼｯｸM-PRO" panose="020F0600000000000000" pitchFamily="50" charset="-128"/>
                <a:ea typeface="HG丸ｺﾞｼｯｸM-PRO" panose="020F0600000000000000" pitchFamily="50" charset="-128"/>
              </a:rPr>
              <a:t>2015</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年）</a:t>
            </a:r>
            <a:endParaRPr lang="ja-JP" altLang="en-US" sz="2800" dirty="0">
              <a:solidFill>
                <a:srgbClr val="0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660301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2"/>
          <p:cNvSpPr txBox="1">
            <a:spLocks noChangeArrowheads="1"/>
          </p:cNvSpPr>
          <p:nvPr/>
        </p:nvSpPr>
        <p:spPr bwMode="auto">
          <a:xfrm>
            <a:off x="390548" y="3135281"/>
            <a:ext cx="850517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800" dirty="0">
                <a:solidFill>
                  <a:prstClr val="black"/>
                </a:solidFill>
                <a:latin typeface="HG丸ｺﾞｼｯｸM-PRO" pitchFamily="50" charset="-128"/>
                <a:ea typeface="HG丸ｺﾞｼｯｸM-PRO" pitchFamily="50" charset="-128"/>
              </a:rPr>
              <a:t>薬効；</a:t>
            </a:r>
            <a:r>
              <a:rPr lang="ja-JP" altLang="ja-JP" sz="2800" dirty="0">
                <a:solidFill>
                  <a:prstClr val="black"/>
                </a:solidFill>
                <a:latin typeface="HG丸ｺﾞｼｯｸM-PRO" panose="020F0600000000000000" pitchFamily="50" charset="-128"/>
                <a:ea typeface="HG丸ｺﾞｼｯｸM-PRO" panose="020F0600000000000000" pitchFamily="50" charset="-128"/>
              </a:rPr>
              <a:t>末期エイズ患者の食欲増進，</a:t>
            </a:r>
            <a:endParaRPr lang="ja-JP" altLang="en-US" sz="2800" dirty="0">
              <a:solidFill>
                <a:prstClr val="black"/>
              </a:solidFill>
              <a:latin typeface="HG丸ｺﾞｼｯｸM-PRO" panose="020F0600000000000000" pitchFamily="50" charset="-128"/>
              <a:ea typeface="HG丸ｺﾞｼｯｸM-PRO" panose="020F0600000000000000" pitchFamily="50" charset="-128"/>
            </a:endParaRPr>
          </a:p>
          <a:p>
            <a:pPr eaLnBrk="1" hangingPunct="1"/>
            <a:r>
              <a:rPr lang="ja-JP" altLang="ja-JP" sz="2800" dirty="0">
                <a:solidFill>
                  <a:prstClr val="black"/>
                </a:solidFill>
                <a:latin typeface="HG丸ｺﾞｼｯｸM-PRO" panose="020F0600000000000000" pitchFamily="50" charset="-128"/>
                <a:ea typeface="HG丸ｺﾞｼｯｸM-PRO" panose="020F0600000000000000" pitchFamily="50" charset="-128"/>
              </a:rPr>
              <a:t>　　ガンの化学療法に</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伴う</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pPr eaLnBrk="1" hangingPunct="1"/>
            <a:r>
              <a:rPr lang="ja-JP" altLang="en-US" sz="2800" dirty="0">
                <a:solidFill>
                  <a:prstClr val="black"/>
                </a:solidFill>
                <a:latin typeface="HG丸ｺﾞｼｯｸM-PRO" panose="020F0600000000000000" pitchFamily="50" charset="-128"/>
                <a:ea typeface="HG丸ｺﾞｼｯｸM-PRO" panose="020F0600000000000000" pitchFamily="50" charset="-128"/>
              </a:rPr>
              <a:t>　</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　</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吐き気</a:t>
            </a:r>
            <a:r>
              <a:rPr lang="ja-JP" altLang="ja-JP" sz="2800" dirty="0">
                <a:solidFill>
                  <a:prstClr val="black"/>
                </a:solidFill>
                <a:latin typeface="HG丸ｺﾞｼｯｸM-PRO" panose="020F0600000000000000" pitchFamily="50" charset="-128"/>
                <a:ea typeface="HG丸ｺﾞｼｯｸM-PRO" panose="020F0600000000000000" pitchFamily="50" charset="-128"/>
              </a:rPr>
              <a:t>の</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緩和</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pPr eaLnBrk="1" hangingPunct="1"/>
            <a:endParaRPr lang="ja-JP" altLang="en-US" sz="2800" dirty="0">
              <a:solidFill>
                <a:prstClr val="black"/>
              </a:solidFill>
              <a:latin typeface="HG丸ｺﾞｼｯｸM-PRO" pitchFamily="50" charset="-128"/>
              <a:ea typeface="HG丸ｺﾞｼｯｸM-PRO" pitchFamily="50" charset="-128"/>
            </a:endParaRPr>
          </a:p>
          <a:p>
            <a:pPr eaLnBrk="1" hangingPunct="1"/>
            <a:r>
              <a:rPr lang="ja-JP" altLang="en-US" sz="2400" dirty="0" smtClean="0">
                <a:solidFill>
                  <a:prstClr val="black"/>
                </a:solidFill>
                <a:latin typeface="HG丸ｺﾞｼｯｸM-PRO" pitchFamily="50" charset="-128"/>
                <a:ea typeface="HG丸ｺﾞｼｯｸM-PRO" pitchFamily="50" charset="-128"/>
              </a:rPr>
              <a:t>医療用大麻を認める国：</a:t>
            </a:r>
            <a:endParaRPr lang="en-US" altLang="ja-JP" sz="2400" dirty="0" smtClean="0">
              <a:solidFill>
                <a:prstClr val="black"/>
              </a:solidFill>
              <a:latin typeface="HG丸ｺﾞｼｯｸM-PRO" pitchFamily="50" charset="-128"/>
              <a:ea typeface="HG丸ｺﾞｼｯｸM-PRO" pitchFamily="50" charset="-128"/>
            </a:endParaRPr>
          </a:p>
          <a:p>
            <a:pPr eaLnBrk="1" hangingPunct="1"/>
            <a:r>
              <a:rPr lang="ja-JP" altLang="en-US" sz="2400" dirty="0">
                <a:solidFill>
                  <a:prstClr val="black"/>
                </a:solidFill>
                <a:latin typeface="HG丸ｺﾞｼｯｸM-PRO" pitchFamily="50" charset="-128"/>
                <a:ea typeface="HG丸ｺﾞｼｯｸM-PRO" pitchFamily="50" charset="-128"/>
              </a:rPr>
              <a:t>　</a:t>
            </a:r>
            <a:r>
              <a:rPr lang="ja-JP" altLang="en-US" sz="2400" dirty="0" smtClean="0">
                <a:solidFill>
                  <a:prstClr val="black"/>
                </a:solidFill>
                <a:latin typeface="HG丸ｺﾞｼｯｸM-PRO" pitchFamily="50" charset="-128"/>
                <a:ea typeface="HG丸ｺﾞｼｯｸM-PRO" pitchFamily="50" charset="-128"/>
              </a:rPr>
              <a:t>　</a:t>
            </a:r>
            <a:r>
              <a:rPr lang="ja-JP" altLang="en-US" sz="2400" dirty="0">
                <a:solidFill>
                  <a:prstClr val="black"/>
                </a:solidFill>
                <a:latin typeface="HG丸ｺﾞｼｯｸM-PRO" pitchFamily="50" charset="-128"/>
                <a:ea typeface="HG丸ｺﾞｼｯｸM-PRO" pitchFamily="50" charset="-128"/>
              </a:rPr>
              <a:t>　</a:t>
            </a:r>
            <a:r>
              <a:rPr lang="ja-JP" altLang="ja-JP" sz="2400" dirty="0" smtClean="0">
                <a:solidFill>
                  <a:prstClr val="black"/>
                </a:solidFill>
                <a:latin typeface="HG丸ｺﾞｼｯｸM-PRO" pitchFamily="50" charset="-128"/>
                <a:ea typeface="HG丸ｺﾞｼｯｸM-PRO" pitchFamily="50" charset="-128"/>
              </a:rPr>
              <a:t>アメリカ</a:t>
            </a:r>
            <a:r>
              <a:rPr lang="ja-JP" altLang="ja-JP" sz="2400" dirty="0">
                <a:solidFill>
                  <a:prstClr val="black"/>
                </a:solidFill>
                <a:latin typeface="HG丸ｺﾞｼｯｸM-PRO" pitchFamily="50" charset="-128"/>
                <a:ea typeface="HG丸ｺﾞｼｯｸM-PRO" pitchFamily="50" charset="-128"/>
              </a:rPr>
              <a:t>合衆国</a:t>
            </a:r>
            <a:r>
              <a:rPr lang="ja-JP" altLang="en-US" sz="2400" dirty="0">
                <a:solidFill>
                  <a:prstClr val="black"/>
                </a:solidFill>
                <a:latin typeface="HG丸ｺﾞｼｯｸM-PRO" pitchFamily="50" charset="-128"/>
                <a:ea typeface="HG丸ｺﾞｼｯｸM-PRO" pitchFamily="50" charset="-128"/>
              </a:rPr>
              <a:t>（</a:t>
            </a:r>
            <a:r>
              <a:rPr lang="en-US" altLang="ja-JP" sz="2400" dirty="0">
                <a:solidFill>
                  <a:prstClr val="black"/>
                </a:solidFill>
                <a:latin typeface="HG丸ｺﾞｼｯｸM-PRO" pitchFamily="50" charset="-128"/>
                <a:ea typeface="HG丸ｺﾞｼｯｸM-PRO" pitchFamily="50" charset="-128"/>
              </a:rPr>
              <a:t>14</a:t>
            </a:r>
            <a:r>
              <a:rPr lang="ja-JP" altLang="en-US" sz="2400" dirty="0">
                <a:solidFill>
                  <a:prstClr val="black"/>
                </a:solidFill>
                <a:latin typeface="HG丸ｺﾞｼｯｸM-PRO" pitchFamily="50" charset="-128"/>
                <a:ea typeface="HG丸ｺﾞｼｯｸM-PRO" pitchFamily="50" charset="-128"/>
              </a:rPr>
              <a:t>州）</a:t>
            </a:r>
            <a:r>
              <a:rPr lang="ja-JP" altLang="ja-JP" sz="2400" dirty="0">
                <a:solidFill>
                  <a:prstClr val="black"/>
                </a:solidFill>
                <a:latin typeface="HG丸ｺﾞｼｯｸM-PRO" pitchFamily="50" charset="-128"/>
                <a:ea typeface="HG丸ｺﾞｼｯｸM-PRO" pitchFamily="50" charset="-128"/>
              </a:rPr>
              <a:t>カナダ</a:t>
            </a:r>
            <a:r>
              <a:rPr lang="ja-JP" altLang="en-US" sz="2400" dirty="0" smtClean="0">
                <a:solidFill>
                  <a:prstClr val="black"/>
                </a:solidFill>
                <a:latin typeface="HG丸ｺﾞｼｯｸM-PRO" pitchFamily="50" charset="-128"/>
                <a:ea typeface="HG丸ｺﾞｼｯｸM-PRO" pitchFamily="50" charset="-128"/>
              </a:rPr>
              <a:t>，</a:t>
            </a:r>
            <a:r>
              <a:rPr lang="ja-JP" altLang="ja-JP" sz="2400" dirty="0" smtClean="0">
                <a:solidFill>
                  <a:prstClr val="black"/>
                </a:solidFill>
                <a:latin typeface="HG丸ｺﾞｼｯｸM-PRO" pitchFamily="50" charset="-128"/>
                <a:ea typeface="HG丸ｺﾞｼｯｸM-PRO" pitchFamily="50" charset="-128"/>
              </a:rPr>
              <a:t>イスラエル</a:t>
            </a:r>
            <a:r>
              <a:rPr lang="ja-JP" altLang="en-US" sz="2400" dirty="0" smtClean="0">
                <a:solidFill>
                  <a:prstClr val="black"/>
                </a:solidFill>
                <a:latin typeface="HG丸ｺﾞｼｯｸM-PRO" pitchFamily="50" charset="-128"/>
                <a:ea typeface="HG丸ｺﾞｼｯｸM-PRO" pitchFamily="50" charset="-128"/>
              </a:rPr>
              <a:t>，</a:t>
            </a:r>
            <a:endParaRPr lang="en-US" altLang="ja-JP" sz="2400" dirty="0" smtClean="0">
              <a:solidFill>
                <a:prstClr val="black"/>
              </a:solidFill>
              <a:latin typeface="HG丸ｺﾞｼｯｸM-PRO" pitchFamily="50" charset="-128"/>
              <a:ea typeface="HG丸ｺﾞｼｯｸM-PRO" pitchFamily="50" charset="-128"/>
            </a:endParaRPr>
          </a:p>
          <a:p>
            <a:pPr eaLnBrk="1" hangingPunct="1"/>
            <a:r>
              <a:rPr lang="ja-JP" altLang="en-US" sz="2400" dirty="0">
                <a:solidFill>
                  <a:prstClr val="black"/>
                </a:solidFill>
                <a:latin typeface="HG丸ｺﾞｼｯｸM-PRO" pitchFamily="50" charset="-128"/>
                <a:ea typeface="HG丸ｺﾞｼｯｸM-PRO" pitchFamily="50" charset="-128"/>
              </a:rPr>
              <a:t>　</a:t>
            </a:r>
            <a:r>
              <a:rPr lang="ja-JP" altLang="en-US" sz="2400" dirty="0" smtClean="0">
                <a:solidFill>
                  <a:prstClr val="black"/>
                </a:solidFill>
                <a:latin typeface="HG丸ｺﾞｼｯｸM-PRO" pitchFamily="50" charset="-128"/>
                <a:ea typeface="HG丸ｺﾞｼｯｸM-PRO" pitchFamily="50" charset="-128"/>
              </a:rPr>
              <a:t>　　</a:t>
            </a:r>
            <a:r>
              <a:rPr lang="ja-JP" altLang="ja-JP" sz="2400" dirty="0" smtClean="0">
                <a:solidFill>
                  <a:prstClr val="black"/>
                </a:solidFill>
                <a:latin typeface="HG丸ｺﾞｼｯｸM-PRO" pitchFamily="50" charset="-128"/>
                <a:ea typeface="HG丸ｺﾞｼｯｸM-PRO" pitchFamily="50" charset="-128"/>
              </a:rPr>
              <a:t>ベルギー</a:t>
            </a:r>
            <a:r>
              <a:rPr lang="ja-JP" altLang="en-US" sz="2400" dirty="0">
                <a:solidFill>
                  <a:prstClr val="black"/>
                </a:solidFill>
                <a:latin typeface="HG丸ｺﾞｼｯｸM-PRO" pitchFamily="50" charset="-128"/>
                <a:ea typeface="HG丸ｺﾞｼｯｸM-PRO" pitchFamily="50" charset="-128"/>
              </a:rPr>
              <a:t>，</a:t>
            </a:r>
            <a:r>
              <a:rPr lang="ja-JP" altLang="ja-JP" sz="2400" dirty="0">
                <a:solidFill>
                  <a:prstClr val="black"/>
                </a:solidFill>
                <a:latin typeface="HG丸ｺﾞｼｯｸM-PRO" pitchFamily="50" charset="-128"/>
                <a:ea typeface="HG丸ｺﾞｼｯｸM-PRO" pitchFamily="50" charset="-128"/>
              </a:rPr>
              <a:t>オーストリア</a:t>
            </a:r>
            <a:r>
              <a:rPr lang="ja-JP" altLang="en-US" sz="2400" dirty="0" smtClean="0">
                <a:solidFill>
                  <a:prstClr val="black"/>
                </a:solidFill>
                <a:latin typeface="HG丸ｺﾞｼｯｸM-PRO" pitchFamily="50" charset="-128"/>
                <a:ea typeface="HG丸ｺﾞｼｯｸM-PRO" pitchFamily="50" charset="-128"/>
              </a:rPr>
              <a:t>，</a:t>
            </a:r>
            <a:r>
              <a:rPr lang="ja-JP" altLang="ja-JP" sz="2400" dirty="0" smtClean="0">
                <a:solidFill>
                  <a:prstClr val="black"/>
                </a:solidFill>
                <a:latin typeface="HG丸ｺﾞｼｯｸM-PRO" pitchFamily="50" charset="-128"/>
                <a:ea typeface="HG丸ｺﾞｼｯｸM-PRO" pitchFamily="50" charset="-128"/>
              </a:rPr>
              <a:t>オランダ</a:t>
            </a:r>
            <a:r>
              <a:rPr lang="ja-JP" altLang="en-US" sz="2400" dirty="0">
                <a:solidFill>
                  <a:prstClr val="black"/>
                </a:solidFill>
                <a:latin typeface="HG丸ｺﾞｼｯｸM-PRO" pitchFamily="50" charset="-128"/>
                <a:ea typeface="HG丸ｺﾞｼｯｸM-PRO" pitchFamily="50" charset="-128"/>
              </a:rPr>
              <a:t>，英国，</a:t>
            </a:r>
            <a:r>
              <a:rPr lang="ja-JP" altLang="ja-JP" sz="2400" dirty="0">
                <a:solidFill>
                  <a:prstClr val="black"/>
                </a:solidFill>
                <a:latin typeface="HG丸ｺﾞｼｯｸM-PRO" pitchFamily="50" charset="-128"/>
                <a:ea typeface="HG丸ｺﾞｼｯｸM-PRO" pitchFamily="50" charset="-128"/>
              </a:rPr>
              <a:t>スペイン</a:t>
            </a:r>
            <a:r>
              <a:rPr lang="ja-JP" altLang="en-US" sz="2400" dirty="0" smtClean="0">
                <a:solidFill>
                  <a:prstClr val="black"/>
                </a:solidFill>
                <a:latin typeface="HG丸ｺﾞｼｯｸM-PRO" pitchFamily="50" charset="-128"/>
                <a:ea typeface="HG丸ｺﾞｼｯｸM-PRO" pitchFamily="50" charset="-128"/>
              </a:rPr>
              <a:t>，</a:t>
            </a:r>
            <a:endParaRPr lang="en-US" altLang="ja-JP" sz="2400" dirty="0" smtClean="0">
              <a:solidFill>
                <a:prstClr val="black"/>
              </a:solidFill>
              <a:latin typeface="HG丸ｺﾞｼｯｸM-PRO" pitchFamily="50" charset="-128"/>
              <a:ea typeface="HG丸ｺﾞｼｯｸM-PRO" pitchFamily="50" charset="-128"/>
            </a:endParaRPr>
          </a:p>
          <a:p>
            <a:pPr eaLnBrk="1" hangingPunct="1"/>
            <a:r>
              <a:rPr lang="ja-JP" altLang="en-US" sz="2400" dirty="0">
                <a:solidFill>
                  <a:prstClr val="black"/>
                </a:solidFill>
                <a:latin typeface="HG丸ｺﾞｼｯｸM-PRO" pitchFamily="50" charset="-128"/>
                <a:ea typeface="HG丸ｺﾞｼｯｸM-PRO" pitchFamily="50" charset="-128"/>
              </a:rPr>
              <a:t>　</a:t>
            </a:r>
            <a:r>
              <a:rPr lang="ja-JP" altLang="en-US" sz="2400" dirty="0" smtClean="0">
                <a:solidFill>
                  <a:prstClr val="black"/>
                </a:solidFill>
                <a:latin typeface="HG丸ｺﾞｼｯｸM-PRO" pitchFamily="50" charset="-128"/>
                <a:ea typeface="HG丸ｺﾞｼｯｸM-PRO" pitchFamily="50" charset="-128"/>
              </a:rPr>
              <a:t>　　</a:t>
            </a:r>
            <a:r>
              <a:rPr lang="ja-JP" altLang="ja-JP" sz="2400" dirty="0" smtClean="0">
                <a:solidFill>
                  <a:prstClr val="black"/>
                </a:solidFill>
                <a:latin typeface="HG丸ｺﾞｼｯｸM-PRO" pitchFamily="50" charset="-128"/>
                <a:ea typeface="HG丸ｺﾞｼｯｸM-PRO" pitchFamily="50" charset="-128"/>
              </a:rPr>
              <a:t>フィンランドなど</a:t>
            </a:r>
            <a:r>
              <a:rPr lang="ja-JP" altLang="en-US" sz="2400" dirty="0">
                <a:solidFill>
                  <a:prstClr val="black"/>
                </a:solidFill>
                <a:latin typeface="HG丸ｺﾞｼｯｸM-PRO" pitchFamily="50" charset="-128"/>
                <a:ea typeface="HG丸ｺﾞｼｯｸM-PRO" pitchFamily="50" charset="-128"/>
              </a:rPr>
              <a:t>　</a:t>
            </a:r>
            <a:endParaRPr lang="en-US" altLang="ja-JP" sz="2400" dirty="0" smtClean="0">
              <a:solidFill>
                <a:prstClr val="black"/>
              </a:solidFill>
              <a:latin typeface="HG丸ｺﾞｼｯｸM-PRO" pitchFamily="50" charset="-128"/>
              <a:ea typeface="HG丸ｺﾞｼｯｸM-PRO" pitchFamily="50" charset="-128"/>
            </a:endParaRPr>
          </a:p>
          <a:p>
            <a:pPr eaLnBrk="1" hangingPunct="1"/>
            <a:r>
              <a:rPr lang="ja-JP" altLang="en-US" sz="1400" dirty="0">
                <a:solidFill>
                  <a:prstClr val="black"/>
                </a:solidFill>
                <a:latin typeface="HG丸ｺﾞｼｯｸM-PRO" pitchFamily="50" charset="-128"/>
                <a:ea typeface="HG丸ｺﾞｼｯｸM-PRO" pitchFamily="50" charset="-128"/>
              </a:rPr>
              <a:t>　</a:t>
            </a:r>
            <a:endParaRPr lang="en-US" altLang="ja-JP" sz="1400" dirty="0" smtClean="0">
              <a:solidFill>
                <a:prstClr val="black"/>
              </a:solidFill>
              <a:latin typeface="HG丸ｺﾞｼｯｸM-PRO" pitchFamily="50" charset="-128"/>
              <a:ea typeface="HG丸ｺﾞｼｯｸM-PRO" pitchFamily="50" charset="-128"/>
            </a:endParaRPr>
          </a:p>
        </p:txBody>
      </p:sp>
      <p:pic>
        <p:nvPicPr>
          <p:cNvPr id="5"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883" y="125261"/>
            <a:ext cx="2706858" cy="228254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333951" y="2109527"/>
            <a:ext cx="2969732" cy="707886"/>
          </a:xfrm>
          <a:prstGeom prst="rect">
            <a:avLst/>
          </a:prstGeom>
          <a:noFill/>
          <a:ln w="38100">
            <a:solidFill>
              <a:schemeClr val="tx1"/>
            </a:solidFill>
          </a:ln>
        </p:spPr>
        <p:txBody>
          <a:bodyPr wrap="square" rtlCol="0">
            <a:spAutoFit/>
          </a:bodyPr>
          <a:lstStyle/>
          <a:p>
            <a:pPr algn="ctr"/>
            <a:r>
              <a:rPr lang="ja-JP" altLang="en-US" sz="4000" dirty="0">
                <a:solidFill>
                  <a:srgbClr val="FF0000"/>
                </a:solidFill>
                <a:ea typeface="HG丸ｺﾞｼｯｸM-PRO" pitchFamily="50" charset="-128"/>
              </a:rPr>
              <a:t>医療用大麻</a:t>
            </a:r>
            <a:endParaRPr lang="en-US" altLang="ja-JP" sz="4000" dirty="0">
              <a:solidFill>
                <a:srgbClr val="FF0000"/>
              </a:solidFill>
              <a:ea typeface="HG丸ｺﾞｼｯｸM-PRO" pitchFamily="50" charset="-128"/>
            </a:endParaRPr>
          </a:p>
        </p:txBody>
      </p:sp>
      <p:sp>
        <p:nvSpPr>
          <p:cNvPr id="8" name="テキスト ボックス 7"/>
          <p:cNvSpPr txBox="1"/>
          <p:nvPr/>
        </p:nvSpPr>
        <p:spPr>
          <a:xfrm>
            <a:off x="242872" y="267844"/>
            <a:ext cx="5417704" cy="1538883"/>
          </a:xfrm>
          <a:prstGeom prst="rect">
            <a:avLst/>
          </a:prstGeom>
          <a:noFill/>
        </p:spPr>
        <p:txBody>
          <a:bodyPr wrap="square" rtlCol="0">
            <a:spAutoFit/>
          </a:bodyPr>
          <a:lstStyle/>
          <a:p>
            <a:r>
              <a:rPr kumimoji="1" lang="ja-JP" altLang="en-US" sz="40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わが国の問題として</a:t>
            </a:r>
            <a:endParaRPr kumimoji="1" lang="en-US" altLang="ja-JP" sz="40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pPr algn="r"/>
            <a:r>
              <a:rPr kumimoji="1" lang="ja-JP" altLang="en-US" sz="36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～大麻</a:t>
            </a:r>
            <a:endParaRPr kumimoji="1" lang="ja-JP" altLang="en-US" sz="3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6493255" y="2446236"/>
            <a:ext cx="2525486" cy="369332"/>
          </a:xfrm>
          <a:prstGeom prst="rect">
            <a:avLst/>
          </a:prstGeom>
          <a:noFill/>
        </p:spPr>
        <p:txBody>
          <a:bodyPr wrap="square" rtlCol="0">
            <a:spAutoFit/>
          </a:bodyPr>
          <a:lstStyle/>
          <a:p>
            <a:r>
              <a:rPr kumimoji="1" lang="ja-JP" altLang="en-US" dirty="0" smtClean="0">
                <a:latin typeface="HG丸ｺﾞｼｯｸM-PRO" panose="020F0600000000000000" pitchFamily="50" charset="-128"/>
                <a:ea typeface="HG丸ｺﾞｼｯｸM-PRO" panose="020F0600000000000000" pitchFamily="50" charset="-128"/>
              </a:rPr>
              <a:t>路上で発見された大麻</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6" name="スライド番号プレースホルダー 5"/>
          <p:cNvSpPr>
            <a:spLocks noGrp="1"/>
          </p:cNvSpPr>
          <p:nvPr>
            <p:ph type="sldNum" sz="quarter" idx="12"/>
          </p:nvPr>
        </p:nvSpPr>
        <p:spPr/>
        <p:txBody>
          <a:bodyPr/>
          <a:lstStyle/>
          <a:p>
            <a:fld id="{B181CFBC-6512-40EA-B4CC-E83E400DC1CD}" type="slidenum">
              <a:rPr kumimoji="1" lang="ja-JP" altLang="en-US" smtClean="0"/>
              <a:t>42</a:t>
            </a:fld>
            <a:endParaRPr kumimoji="1" lang="ja-JP" altLang="en-US"/>
          </a:p>
        </p:txBody>
      </p:sp>
    </p:spTree>
    <p:extLst>
      <p:ext uri="{BB962C8B-B14F-4D97-AF65-F5344CB8AC3E}">
        <p14:creationId xmlns:p14="http://schemas.microsoft.com/office/powerpoint/2010/main" val="408696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2000"/>
                                        <p:tgtEl>
                                          <p:spTgt spid="4">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ircle(in)">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ircle(in)">
                                      <p:cBhvr>
                                        <p:cTn id="23" dur="2000"/>
                                        <p:tgtEl>
                                          <p:spTgt spid="4">
                                            <p:txEl>
                                              <p:pRg st="4" end="4"/>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circle(in)">
                                      <p:cBhvr>
                                        <p:cTn id="26" dur="2000"/>
                                        <p:tgtEl>
                                          <p:spTgt spid="4">
                                            <p:txEl>
                                              <p:pRg st="5" end="5"/>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circle(in)">
                                      <p:cBhvr>
                                        <p:cTn id="29" dur="2000"/>
                                        <p:tgtEl>
                                          <p:spTgt spid="4">
                                            <p:txEl>
                                              <p:pRg st="6" end="6"/>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circle(in)">
                                      <p:cBhvr>
                                        <p:cTn id="32"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02704" y="1347462"/>
            <a:ext cx="8503074" cy="5170646"/>
          </a:xfrm>
          <a:prstGeom prst="rect">
            <a:avLst/>
          </a:prstGeom>
          <a:noFill/>
          <a:ln w="12700">
            <a:noFill/>
            <a:miter lim="800000"/>
            <a:headEnd/>
            <a:tailEnd/>
          </a:ln>
        </p:spPr>
        <p:txBody>
          <a:bodyPr wrap="square">
            <a:spAutoFit/>
          </a:bodyPr>
          <a:lstStyle/>
          <a:p>
            <a:pPr>
              <a:spcBef>
                <a:spcPts val="1200"/>
              </a:spcBef>
            </a:pPr>
            <a:r>
              <a:rPr lang="ja-JP" altLang="en-US" sz="2800" dirty="0" smtClean="0">
                <a:solidFill>
                  <a:srgbClr val="0000CC"/>
                </a:solidFill>
                <a:latin typeface="HG丸ｺﾞｼｯｸM-PRO" pitchFamily="50" charset="-128"/>
                <a:ea typeface="HG丸ｺﾞｼｯｸM-PRO" pitchFamily="50" charset="-128"/>
              </a:rPr>
              <a:t>輸出・輸入・栽培</a:t>
            </a:r>
            <a:r>
              <a:rPr lang="ja-JP" altLang="en-US" sz="2800" dirty="0" smtClean="0">
                <a:solidFill>
                  <a:prstClr val="black"/>
                </a:solidFill>
                <a:latin typeface="HG丸ｺﾞｼｯｸM-PRO" pitchFamily="50" charset="-128"/>
                <a:ea typeface="HG丸ｺﾞｼｯｸM-PRO" pitchFamily="50" charset="-128"/>
              </a:rPr>
              <a:t>：</a:t>
            </a:r>
            <a:endParaRPr lang="en-US" altLang="ja-JP" sz="2800" dirty="0" smtClean="0">
              <a:solidFill>
                <a:prstClr val="black"/>
              </a:solidFill>
              <a:latin typeface="HG丸ｺﾞｼｯｸM-PRO" pitchFamily="50" charset="-128"/>
              <a:ea typeface="HG丸ｺﾞｼｯｸM-PRO" pitchFamily="50" charset="-128"/>
            </a:endParaRPr>
          </a:p>
          <a:p>
            <a:pPr>
              <a:spcBef>
                <a:spcPts val="1200"/>
              </a:spcBef>
            </a:pPr>
            <a:r>
              <a:rPr lang="ja-JP" altLang="en-US" sz="2800" dirty="0">
                <a:solidFill>
                  <a:srgbClr val="FF0000"/>
                </a:solidFill>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非営利犯／</a:t>
            </a:r>
            <a:r>
              <a:rPr lang="en-US" altLang="ja-JP" sz="2800" dirty="0" smtClean="0">
                <a:latin typeface="HG丸ｺﾞｼｯｸM-PRO" pitchFamily="50" charset="-128"/>
                <a:ea typeface="HG丸ｺﾞｼｯｸM-PRO" pitchFamily="50" charset="-128"/>
              </a:rPr>
              <a:t>7</a:t>
            </a:r>
            <a:r>
              <a:rPr lang="ja-JP" altLang="en-US" sz="2800" dirty="0" smtClean="0">
                <a:latin typeface="HG丸ｺﾞｼｯｸM-PRO" pitchFamily="50" charset="-128"/>
                <a:ea typeface="HG丸ｺﾞｼｯｸM-PRO" pitchFamily="50" charset="-128"/>
              </a:rPr>
              <a:t>年以下の懲役</a:t>
            </a:r>
            <a:endParaRPr lang="en-US" altLang="ja-JP" sz="2800" dirty="0" smtClean="0">
              <a:latin typeface="HG丸ｺﾞｼｯｸM-PRO" pitchFamily="50" charset="-128"/>
              <a:ea typeface="HG丸ｺﾞｼｯｸM-PRO" pitchFamily="50" charset="-128"/>
            </a:endParaRPr>
          </a:p>
          <a:p>
            <a:pPr>
              <a:spcBef>
                <a:spcPts val="1200"/>
              </a:spcBef>
            </a:pPr>
            <a:r>
              <a:rPr lang="ja-JP" altLang="en-US" sz="2800" dirty="0" smtClean="0">
                <a:latin typeface="HG丸ｺﾞｼｯｸM-PRO" pitchFamily="50" charset="-128"/>
                <a:ea typeface="HG丸ｺﾞｼｯｸM-PRO" pitchFamily="50" charset="-128"/>
              </a:rPr>
              <a:t>　　営利犯／</a:t>
            </a:r>
            <a:r>
              <a:rPr lang="en-US" altLang="ja-JP" sz="2800" dirty="0" smtClean="0">
                <a:latin typeface="HG丸ｺﾞｼｯｸM-PRO" pitchFamily="50" charset="-128"/>
                <a:ea typeface="HG丸ｺﾞｼｯｸM-PRO" pitchFamily="50" charset="-128"/>
              </a:rPr>
              <a:t>10</a:t>
            </a:r>
            <a:r>
              <a:rPr lang="ja-JP" altLang="en-US" sz="2800" dirty="0" smtClean="0">
                <a:latin typeface="HG丸ｺﾞｼｯｸM-PRO" pitchFamily="50" charset="-128"/>
                <a:ea typeface="HG丸ｺﾞｼｯｸM-PRO" pitchFamily="50" charset="-128"/>
              </a:rPr>
              <a:t>年</a:t>
            </a:r>
            <a:r>
              <a:rPr lang="ja-JP" altLang="en-US" sz="2800" dirty="0" smtClean="0">
                <a:solidFill>
                  <a:prstClr val="black"/>
                </a:solidFill>
                <a:latin typeface="HG丸ｺﾞｼｯｸM-PRO" pitchFamily="50" charset="-128"/>
                <a:ea typeface="HG丸ｺﾞｼｯｸM-PRO" pitchFamily="50" charset="-128"/>
              </a:rPr>
              <a:t>以下の懲役</a:t>
            </a:r>
            <a:endParaRPr lang="en-US" altLang="ja-JP" sz="2800" dirty="0" smtClean="0">
              <a:solidFill>
                <a:prstClr val="black"/>
              </a:solidFill>
              <a:latin typeface="HG丸ｺﾞｼｯｸM-PRO" pitchFamily="50" charset="-128"/>
              <a:ea typeface="HG丸ｺﾞｼｯｸM-PRO" pitchFamily="50" charset="-128"/>
            </a:endParaRPr>
          </a:p>
          <a:p>
            <a:r>
              <a:rPr lang="ja-JP" altLang="en-US" sz="2800" dirty="0" smtClean="0">
                <a:solidFill>
                  <a:prstClr val="black"/>
                </a:solidFill>
                <a:latin typeface="HG丸ｺﾞｼｯｸM-PRO" pitchFamily="50" charset="-128"/>
                <a:ea typeface="HG丸ｺﾞｼｯｸM-PRO" pitchFamily="50" charset="-128"/>
              </a:rPr>
              <a:t>　　　　あるいは</a:t>
            </a:r>
            <a:r>
              <a:rPr lang="en-US" altLang="ja-JP" sz="2800" dirty="0" smtClean="0">
                <a:solidFill>
                  <a:prstClr val="black"/>
                </a:solidFill>
                <a:latin typeface="HG丸ｺﾞｼｯｸM-PRO" pitchFamily="50" charset="-128"/>
                <a:ea typeface="HG丸ｺﾞｼｯｸM-PRO" pitchFamily="50" charset="-128"/>
              </a:rPr>
              <a:t>300</a:t>
            </a:r>
            <a:r>
              <a:rPr lang="ja-JP" altLang="en-US" sz="2800" dirty="0" smtClean="0">
                <a:solidFill>
                  <a:prstClr val="black"/>
                </a:solidFill>
                <a:latin typeface="HG丸ｺﾞｼｯｸM-PRO" pitchFamily="50" charset="-128"/>
                <a:ea typeface="HG丸ｺﾞｼｯｸM-PRO" pitchFamily="50" charset="-128"/>
              </a:rPr>
              <a:t>万円以下の罰金</a:t>
            </a:r>
            <a:endParaRPr lang="en-US" altLang="ja-JP" sz="2800" dirty="0" smtClean="0">
              <a:solidFill>
                <a:prstClr val="black"/>
              </a:solidFill>
              <a:latin typeface="HG丸ｺﾞｼｯｸM-PRO" pitchFamily="50" charset="-128"/>
              <a:ea typeface="HG丸ｺﾞｼｯｸM-PRO" pitchFamily="50" charset="-128"/>
            </a:endParaRPr>
          </a:p>
          <a:p>
            <a:endParaRPr lang="en-US" altLang="ja-JP" sz="1400" dirty="0" smtClean="0">
              <a:solidFill>
                <a:prstClr val="black"/>
              </a:solidFill>
              <a:latin typeface="HG丸ｺﾞｼｯｸM-PRO" pitchFamily="50" charset="-128"/>
              <a:ea typeface="HG丸ｺﾞｼｯｸM-PRO" pitchFamily="50" charset="-128"/>
            </a:endParaRPr>
          </a:p>
          <a:p>
            <a:pPr>
              <a:spcBef>
                <a:spcPts val="1200"/>
              </a:spcBef>
            </a:pPr>
            <a:r>
              <a:rPr lang="ja-JP" altLang="en-US" sz="2800" dirty="0" smtClean="0">
                <a:solidFill>
                  <a:srgbClr val="0000CC"/>
                </a:solidFill>
                <a:latin typeface="HG丸ｺﾞｼｯｸM-PRO" pitchFamily="50" charset="-128"/>
                <a:ea typeface="HG丸ｺﾞｼｯｸM-PRO" pitchFamily="50" charset="-128"/>
              </a:rPr>
              <a:t>譲渡・譲受・所持</a:t>
            </a:r>
            <a:r>
              <a:rPr lang="ja-JP" altLang="en-US" sz="2800" dirty="0" smtClean="0">
                <a:solidFill>
                  <a:prstClr val="black"/>
                </a:solidFill>
                <a:latin typeface="HG丸ｺﾞｼｯｸM-PRO" pitchFamily="50" charset="-128"/>
                <a:ea typeface="HG丸ｺﾞｼｯｸM-PRO" pitchFamily="50" charset="-128"/>
              </a:rPr>
              <a:t>：　　　　</a:t>
            </a:r>
            <a:endParaRPr lang="en-US" altLang="ja-JP" sz="2800" dirty="0" smtClean="0">
              <a:solidFill>
                <a:prstClr val="black"/>
              </a:solidFill>
              <a:latin typeface="HG丸ｺﾞｼｯｸM-PRO" pitchFamily="50" charset="-128"/>
              <a:ea typeface="HG丸ｺﾞｼｯｸM-PRO" pitchFamily="50" charset="-128"/>
            </a:endParaRPr>
          </a:p>
          <a:p>
            <a:pPr>
              <a:spcBef>
                <a:spcPts val="1200"/>
              </a:spcBef>
            </a:pPr>
            <a:r>
              <a:rPr lang="ja-JP" altLang="en-US" sz="2800" dirty="0" smtClean="0">
                <a:solidFill>
                  <a:prstClr val="black"/>
                </a:solidFill>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非営利犯／</a:t>
            </a:r>
            <a:r>
              <a:rPr lang="en-US" altLang="ja-JP" sz="2800" dirty="0" smtClean="0">
                <a:latin typeface="HG丸ｺﾞｼｯｸM-PRO" pitchFamily="50" charset="-128"/>
                <a:ea typeface="HG丸ｺﾞｼｯｸM-PRO" pitchFamily="50" charset="-128"/>
              </a:rPr>
              <a:t>5</a:t>
            </a:r>
            <a:r>
              <a:rPr lang="ja-JP" altLang="en-US" sz="2800" dirty="0" smtClean="0">
                <a:latin typeface="HG丸ｺﾞｼｯｸM-PRO" pitchFamily="50" charset="-128"/>
                <a:ea typeface="HG丸ｺﾞｼｯｸM-PRO" pitchFamily="50" charset="-128"/>
              </a:rPr>
              <a:t>年以下の懲役</a:t>
            </a:r>
            <a:endParaRPr lang="en-US" altLang="ja-JP" sz="2800" dirty="0" smtClean="0">
              <a:latin typeface="HG丸ｺﾞｼｯｸM-PRO" pitchFamily="50" charset="-128"/>
              <a:ea typeface="HG丸ｺﾞｼｯｸM-PRO" pitchFamily="50" charset="-128"/>
            </a:endParaRPr>
          </a:p>
          <a:p>
            <a:pPr>
              <a:spcBef>
                <a:spcPts val="1200"/>
              </a:spcBef>
            </a:pPr>
            <a:r>
              <a:rPr lang="ja-JP" altLang="en-US" sz="2800" dirty="0" smtClean="0">
                <a:latin typeface="HG丸ｺﾞｼｯｸM-PRO" pitchFamily="50" charset="-128"/>
                <a:ea typeface="HG丸ｺﾞｼｯｸM-PRO" pitchFamily="50" charset="-128"/>
              </a:rPr>
              <a:t>　　　営利犯／</a:t>
            </a:r>
            <a:r>
              <a:rPr lang="en-US" altLang="ja-JP" sz="2800" dirty="0" smtClean="0">
                <a:latin typeface="HG丸ｺﾞｼｯｸM-PRO" pitchFamily="50" charset="-128"/>
                <a:ea typeface="HG丸ｺﾞｼｯｸM-PRO" pitchFamily="50" charset="-128"/>
              </a:rPr>
              <a:t>7</a:t>
            </a:r>
            <a:r>
              <a:rPr lang="ja-JP" altLang="en-US" sz="2800" dirty="0" smtClean="0">
                <a:latin typeface="HG丸ｺﾞｼｯｸM-PRO" pitchFamily="50" charset="-128"/>
                <a:ea typeface="HG丸ｺﾞｼｯｸM-PRO" pitchFamily="50" charset="-128"/>
              </a:rPr>
              <a:t>年以下</a:t>
            </a:r>
            <a:r>
              <a:rPr lang="ja-JP" altLang="en-US" sz="2800" dirty="0" smtClean="0">
                <a:solidFill>
                  <a:prstClr val="black"/>
                </a:solidFill>
                <a:latin typeface="HG丸ｺﾞｼｯｸM-PRO" pitchFamily="50" charset="-128"/>
                <a:ea typeface="HG丸ｺﾞｼｯｸM-PRO" pitchFamily="50" charset="-128"/>
              </a:rPr>
              <a:t>の懲役</a:t>
            </a:r>
            <a:endParaRPr lang="en-US" altLang="ja-JP" sz="2800" dirty="0" smtClean="0">
              <a:solidFill>
                <a:prstClr val="black"/>
              </a:solidFill>
              <a:latin typeface="HG丸ｺﾞｼｯｸM-PRO" pitchFamily="50" charset="-128"/>
              <a:ea typeface="HG丸ｺﾞｼｯｸM-PRO" pitchFamily="50" charset="-128"/>
            </a:endParaRPr>
          </a:p>
          <a:p>
            <a:r>
              <a:rPr lang="ja-JP" altLang="en-US" sz="2800" dirty="0" smtClean="0">
                <a:solidFill>
                  <a:prstClr val="black"/>
                </a:solidFill>
                <a:latin typeface="HG丸ｺﾞｼｯｸM-PRO" pitchFamily="50" charset="-128"/>
                <a:ea typeface="HG丸ｺﾞｼｯｸM-PRO" pitchFamily="50" charset="-128"/>
              </a:rPr>
              <a:t>　　　　　　あるいは</a:t>
            </a:r>
            <a:r>
              <a:rPr lang="en-US" altLang="ja-JP" sz="2800" dirty="0" smtClean="0">
                <a:solidFill>
                  <a:prstClr val="black"/>
                </a:solidFill>
                <a:latin typeface="HG丸ｺﾞｼｯｸM-PRO" pitchFamily="50" charset="-128"/>
                <a:ea typeface="HG丸ｺﾞｼｯｸM-PRO" pitchFamily="50" charset="-128"/>
              </a:rPr>
              <a:t>200</a:t>
            </a:r>
            <a:r>
              <a:rPr lang="ja-JP" altLang="en-US" sz="2800" dirty="0" smtClean="0">
                <a:solidFill>
                  <a:prstClr val="black"/>
                </a:solidFill>
                <a:latin typeface="HG丸ｺﾞｼｯｸM-PRO" pitchFamily="50" charset="-128"/>
                <a:ea typeface="HG丸ｺﾞｼｯｸM-PRO" pitchFamily="50" charset="-128"/>
              </a:rPr>
              <a:t>万円以下の罰金</a:t>
            </a:r>
            <a:endParaRPr lang="en-US" altLang="ja-JP" sz="2800" dirty="0" smtClean="0">
              <a:solidFill>
                <a:prstClr val="black"/>
              </a:solidFill>
              <a:latin typeface="HG丸ｺﾞｼｯｸM-PRO" pitchFamily="50" charset="-128"/>
              <a:ea typeface="HG丸ｺﾞｼｯｸM-PRO" pitchFamily="50" charset="-128"/>
            </a:endParaRPr>
          </a:p>
          <a:p>
            <a:endParaRPr lang="en-US" altLang="ja-JP" sz="1400" dirty="0" smtClean="0">
              <a:solidFill>
                <a:prstClr val="black"/>
              </a:solidFill>
              <a:latin typeface="HG丸ｺﾞｼｯｸM-PRO" pitchFamily="50" charset="-128"/>
              <a:ea typeface="HG丸ｺﾞｼｯｸM-PRO" pitchFamily="50" charset="-128"/>
            </a:endParaRPr>
          </a:p>
          <a:p>
            <a:r>
              <a:rPr lang="ja-JP" altLang="en-US" sz="2800" dirty="0" smtClean="0">
                <a:solidFill>
                  <a:prstClr val="black"/>
                </a:solidFill>
                <a:latin typeface="HG丸ｺﾞｼｯｸM-PRO" pitchFamily="50" charset="-128"/>
                <a:ea typeface="HG丸ｺﾞｼｯｸM-PRO" pitchFamily="50" charset="-128"/>
              </a:rPr>
              <a:t>ただし、</a:t>
            </a:r>
            <a:r>
              <a:rPr lang="ja-JP" altLang="en-US" sz="2800" b="1" dirty="0" smtClean="0">
                <a:solidFill>
                  <a:srgbClr val="FF0000"/>
                </a:solidFill>
                <a:latin typeface="HG丸ｺﾞｼｯｸM-PRO" pitchFamily="50" charset="-128"/>
                <a:ea typeface="HG丸ｺﾞｼｯｸM-PRO" pitchFamily="50" charset="-128"/>
              </a:rPr>
              <a:t>使用違反の記載は無い　⇒　</a:t>
            </a:r>
            <a:r>
              <a:rPr lang="ja-JP" altLang="en-US" sz="2800" dirty="0" smtClean="0">
                <a:solidFill>
                  <a:srgbClr val="FF0000"/>
                </a:solidFill>
                <a:latin typeface="HG丸ｺﾞｼｯｸM-PRO" pitchFamily="50" charset="-128"/>
                <a:ea typeface="HG丸ｺﾞｼｯｸM-PRO" pitchFamily="50" charset="-128"/>
              </a:rPr>
              <a:t>法整備が必要</a:t>
            </a:r>
            <a:endParaRPr lang="ja-JP" altLang="en-US" sz="2800" dirty="0">
              <a:solidFill>
                <a:srgbClr val="FF0000"/>
              </a:solidFill>
              <a:latin typeface="HG丸ｺﾞｼｯｸM-PRO" pitchFamily="50" charset="-128"/>
              <a:ea typeface="HG丸ｺﾞｼｯｸM-PRO" pitchFamily="50" charset="-128"/>
            </a:endParaRPr>
          </a:p>
        </p:txBody>
      </p:sp>
      <p:sp>
        <p:nvSpPr>
          <p:cNvPr id="3" name="テキスト ボックス 2"/>
          <p:cNvSpPr txBox="1"/>
          <p:nvPr/>
        </p:nvSpPr>
        <p:spPr>
          <a:xfrm>
            <a:off x="230559" y="75122"/>
            <a:ext cx="8488897" cy="1077218"/>
          </a:xfrm>
          <a:prstGeom prst="rect">
            <a:avLst/>
          </a:prstGeom>
          <a:noFill/>
        </p:spPr>
        <p:txBody>
          <a:bodyPr wrap="square" rtlCol="0">
            <a:spAutoFit/>
          </a:bodyPr>
          <a:lstStyle/>
          <a:p>
            <a:r>
              <a:rPr lang="ja-JP" altLang="en-US" sz="3200" b="1" dirty="0" smtClean="0">
                <a:solidFill>
                  <a:prstClr val="black"/>
                </a:solidFill>
                <a:latin typeface="HG丸ｺﾞｼｯｸM-PRO" panose="020F0600000000000000" pitchFamily="50" charset="-128"/>
                <a:ea typeface="HG丸ｺﾞｼｯｸM-PRO" panose="020F0600000000000000" pitchFamily="50" charset="-128"/>
              </a:rPr>
              <a:t>わが国での大麻の規制</a:t>
            </a:r>
            <a:endParaRPr lang="en-US" altLang="ja-JP" sz="3200" b="1"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3200" b="1" dirty="0">
                <a:solidFill>
                  <a:prstClr val="black"/>
                </a:solidFill>
                <a:latin typeface="HG丸ｺﾞｼｯｸM-PRO" panose="020F0600000000000000" pitchFamily="50" charset="-128"/>
                <a:ea typeface="HG丸ｺﾞｼｯｸM-PRO" panose="020F0600000000000000" pitchFamily="50" charset="-128"/>
              </a:rPr>
              <a:t>　</a:t>
            </a:r>
            <a:r>
              <a:rPr lang="ja-JP" altLang="en-US" sz="3200" b="1" dirty="0" smtClean="0">
                <a:solidFill>
                  <a:prstClr val="black"/>
                </a:solidFill>
                <a:latin typeface="HG丸ｺﾞｼｯｸM-PRO" panose="020F0600000000000000" pitchFamily="50" charset="-128"/>
                <a:ea typeface="HG丸ｺﾞｼｯｸM-PRO" panose="020F0600000000000000" pitchFamily="50" charset="-128"/>
              </a:rPr>
              <a:t>　　　　　大麻取締法＝罰則</a:t>
            </a:r>
            <a:endParaRPr lang="ja-JP" altLang="en-US" sz="32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43</a:t>
            </a:fld>
            <a:endParaRPr kumimoji="1" lang="ja-JP" altLang="en-US"/>
          </a:p>
        </p:txBody>
      </p:sp>
    </p:spTree>
    <p:extLst>
      <p:ext uri="{BB962C8B-B14F-4D97-AF65-F5344CB8AC3E}">
        <p14:creationId xmlns:p14="http://schemas.microsoft.com/office/powerpoint/2010/main" val="1951123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circle(in)">
                                      <p:cBhvr>
                                        <p:cTn id="7" dur="2000"/>
                                        <p:tgtEl>
                                          <p:spTgt spid="2">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circle(in)">
                                      <p:cBhvr>
                                        <p:cTn id="10" dur="2000"/>
                                        <p:tgtEl>
                                          <p:spTgt spid="2">
                                            <p:txEl>
                                              <p:pRg st="6" end="6"/>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circle(in)">
                                      <p:cBhvr>
                                        <p:cTn id="13" dur="2000"/>
                                        <p:tgtEl>
                                          <p:spTgt spid="2">
                                            <p:txEl>
                                              <p:pRg st="7" end="7"/>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circle(in)">
                                      <p:cBhvr>
                                        <p:cTn id="16" dur="2000"/>
                                        <p:tgtEl>
                                          <p:spTgt spid="2">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animEffect transition="in" filter="circle(in)">
                                      <p:cBhvr>
                                        <p:cTn id="21"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ext Box 2"/>
          <p:cNvSpPr txBox="1">
            <a:spLocks noChangeArrowheads="1"/>
          </p:cNvSpPr>
          <p:nvPr/>
        </p:nvSpPr>
        <p:spPr bwMode="auto">
          <a:xfrm>
            <a:off x="179512" y="116632"/>
            <a:ext cx="8964488" cy="530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ja-JP" altLang="en-US" sz="3200" u="sng" dirty="0" smtClean="0">
                <a:solidFill>
                  <a:srgbClr val="0000CC"/>
                </a:solidFill>
                <a:latin typeface="HG丸ｺﾞｼｯｸM-PRO" pitchFamily="50" charset="-128"/>
                <a:ea typeface="HG丸ｺﾞｼｯｸM-PRO" pitchFamily="50" charset="-128"/>
              </a:rPr>
              <a:t>大学での乱用薬物に対する危機意識</a:t>
            </a:r>
            <a:endParaRPr lang="en-US" altLang="ja-JP" sz="3200" u="sng" dirty="0" smtClean="0">
              <a:solidFill>
                <a:srgbClr val="0000CC"/>
              </a:solidFill>
              <a:latin typeface="HG丸ｺﾞｼｯｸM-PRO" pitchFamily="50" charset="-128"/>
              <a:ea typeface="HG丸ｺﾞｼｯｸM-PRO" pitchFamily="50" charset="-128"/>
            </a:endParaRPr>
          </a:p>
          <a:p>
            <a:pPr algn="l">
              <a:spcBef>
                <a:spcPct val="50000"/>
              </a:spcBef>
            </a:pPr>
            <a:endParaRPr lang="en-US" altLang="ja-JP" sz="1200" u="sng" dirty="0" smtClean="0">
              <a:solidFill>
                <a:srgbClr val="0000CC"/>
              </a:solidFill>
              <a:latin typeface="HG丸ｺﾞｼｯｸM-PRO" pitchFamily="50" charset="-128"/>
              <a:ea typeface="HG丸ｺﾞｼｯｸM-PRO" pitchFamily="50" charset="-128"/>
            </a:endParaRPr>
          </a:p>
          <a:p>
            <a:pPr algn="ctr">
              <a:spcBef>
                <a:spcPct val="50000"/>
              </a:spcBef>
            </a:pPr>
            <a:r>
              <a:rPr lang="ja-JP" altLang="en-US" sz="2800" dirty="0" smtClean="0">
                <a:latin typeface="HG丸ｺﾞｼｯｸM-PRO" pitchFamily="50" charset="-128"/>
                <a:ea typeface="HG丸ｺﾞｼｯｸM-PRO" pitchFamily="50" charset="-128"/>
              </a:rPr>
              <a:t>平成</a:t>
            </a:r>
            <a:r>
              <a:rPr lang="en-US" altLang="ja-JP" sz="2800" dirty="0" smtClean="0">
                <a:latin typeface="HG丸ｺﾞｼｯｸM-PRO" pitchFamily="50" charset="-128"/>
                <a:ea typeface="HG丸ｺﾞｼｯｸM-PRO" pitchFamily="50" charset="-128"/>
              </a:rPr>
              <a:t>22</a:t>
            </a:r>
            <a:r>
              <a:rPr lang="ja-JP" altLang="en-US" sz="2800" dirty="0" smtClean="0">
                <a:latin typeface="HG丸ｺﾞｼｯｸM-PRO" pitchFamily="50" charset="-128"/>
                <a:ea typeface="HG丸ｺﾞｼｯｸM-PRO" pitchFamily="50" charset="-128"/>
              </a:rPr>
              <a:t>年度</a:t>
            </a:r>
            <a:r>
              <a:rPr lang="ja-JP" altLang="en-US" sz="2800" dirty="0">
                <a:latin typeface="HG丸ｺﾞｼｯｸM-PRO" pitchFamily="50" charset="-128"/>
                <a:ea typeface="HG丸ｺﾞｼｯｸM-PRO" pitchFamily="50" charset="-128"/>
              </a:rPr>
              <a:t>アンケート</a:t>
            </a:r>
            <a:r>
              <a:rPr lang="ja-JP" altLang="en-US" sz="2800" dirty="0" smtClean="0">
                <a:latin typeface="HG丸ｺﾞｼｯｸM-PRO" pitchFamily="50" charset="-128"/>
                <a:ea typeface="HG丸ｺﾞｼｯｸM-PRO" pitchFamily="50" charset="-128"/>
              </a:rPr>
              <a:t>結果　対象：都内大学生</a:t>
            </a:r>
            <a:endParaRPr lang="en-US" altLang="ja-JP" sz="2800" dirty="0" smtClean="0">
              <a:latin typeface="HG丸ｺﾞｼｯｸM-PRO" pitchFamily="50" charset="-128"/>
              <a:ea typeface="HG丸ｺﾞｼｯｸM-PRO" pitchFamily="50" charset="-128"/>
            </a:endParaRPr>
          </a:p>
          <a:p>
            <a:pPr algn="l">
              <a:spcBef>
                <a:spcPct val="50000"/>
              </a:spcBef>
            </a:pPr>
            <a:r>
              <a:rPr lang="ja-JP" altLang="en-US" sz="2800" dirty="0" smtClean="0">
                <a:latin typeface="HG丸ｺﾞｼｯｸM-PRO" pitchFamily="50" charset="-128"/>
                <a:ea typeface="HG丸ｺﾞｼｯｸM-PRO" pitchFamily="50" charset="-128"/>
              </a:rPr>
              <a:t>＊大麻</a:t>
            </a:r>
            <a:r>
              <a:rPr lang="ja-JP" altLang="en-US" sz="2800" dirty="0">
                <a:latin typeface="HG丸ｺﾞｼｯｸM-PRO" pitchFamily="50" charset="-128"/>
                <a:ea typeface="HG丸ｺﾞｼｯｸM-PRO" pitchFamily="50" charset="-128"/>
              </a:rPr>
              <a:t>など</a:t>
            </a:r>
            <a:r>
              <a:rPr lang="ja-JP" altLang="en-US" sz="2800" dirty="0" smtClean="0">
                <a:latin typeface="HG丸ｺﾞｼｯｸM-PRO" pitchFamily="50" charset="-128"/>
                <a:ea typeface="HG丸ｺﾞｼｯｸM-PRO" pitchFamily="50" charset="-128"/>
              </a:rPr>
              <a:t>の薬物入手</a:t>
            </a:r>
            <a:endParaRPr lang="ja-JP" altLang="en-US" sz="2800" dirty="0">
              <a:latin typeface="HG丸ｺﾞｼｯｸM-PRO" pitchFamily="50" charset="-128"/>
              <a:ea typeface="HG丸ｺﾞｼｯｸM-PRO" pitchFamily="50" charset="-128"/>
            </a:endParaRPr>
          </a:p>
          <a:p>
            <a:pPr algn="l">
              <a:spcBef>
                <a:spcPct val="50000"/>
              </a:spcBef>
            </a:pPr>
            <a:r>
              <a:rPr lang="ja-JP" altLang="en-US" sz="2800" dirty="0">
                <a:latin typeface="HG丸ｺﾞｼｯｸM-PRO" pitchFamily="50" charset="-128"/>
                <a:ea typeface="HG丸ｺﾞｼｯｸM-PRO" pitchFamily="50" charset="-128"/>
              </a:rPr>
              <a:t>　　　　　１．</a:t>
            </a:r>
            <a:r>
              <a:rPr lang="en-US" altLang="ja-JP" sz="2800" dirty="0">
                <a:latin typeface="HG丸ｺﾞｼｯｸM-PRO" pitchFamily="50" charset="-128"/>
                <a:ea typeface="HG丸ｺﾞｼｯｸM-PRO" pitchFamily="50" charset="-128"/>
              </a:rPr>
              <a:t>36</a:t>
            </a:r>
            <a:r>
              <a:rPr lang="ja-JP" altLang="en-US" sz="2800" dirty="0">
                <a:latin typeface="HG丸ｺﾞｼｯｸM-PRO" pitchFamily="50" charset="-128"/>
                <a:ea typeface="HG丸ｺﾞｼｯｸM-PRO" pitchFamily="50" charset="-128"/>
              </a:rPr>
              <a:t>％　「なんとか手に入る」</a:t>
            </a:r>
          </a:p>
          <a:p>
            <a:pPr algn="l">
              <a:spcBef>
                <a:spcPct val="50000"/>
              </a:spcBef>
            </a:pPr>
            <a:r>
              <a:rPr lang="ja-JP" altLang="en-US" sz="2800" dirty="0">
                <a:latin typeface="HG丸ｺﾞｼｯｸM-PRO" pitchFamily="50" charset="-128"/>
                <a:ea typeface="HG丸ｺﾞｼｯｸM-PRO" pitchFamily="50" charset="-128"/>
              </a:rPr>
              <a:t>　　　　　２．</a:t>
            </a:r>
            <a:r>
              <a:rPr lang="en-US" altLang="ja-JP" sz="2800" dirty="0">
                <a:latin typeface="HG丸ｺﾞｼｯｸM-PRO" pitchFamily="50" charset="-128"/>
                <a:ea typeface="HG丸ｺﾞｼｯｸM-PRO" pitchFamily="50" charset="-128"/>
              </a:rPr>
              <a:t>17</a:t>
            </a:r>
            <a:r>
              <a:rPr lang="ja-JP" altLang="en-US" sz="2800" dirty="0">
                <a:latin typeface="HG丸ｺﾞｼｯｸM-PRO" pitchFamily="50" charset="-128"/>
                <a:ea typeface="HG丸ｺﾞｼｯｸM-PRO" pitchFamily="50" charset="-128"/>
              </a:rPr>
              <a:t>％　「簡単に手に入る」</a:t>
            </a:r>
          </a:p>
          <a:p>
            <a:pPr algn="l">
              <a:spcBef>
                <a:spcPct val="50000"/>
              </a:spcBef>
            </a:pPr>
            <a:r>
              <a:rPr lang="ja-JP" altLang="en-US" sz="2800" dirty="0" smtClean="0">
                <a:latin typeface="HG丸ｺﾞｼｯｸM-PRO" pitchFamily="50" charset="-128"/>
                <a:ea typeface="HG丸ｺﾞｼｯｸM-PRO" pitchFamily="50" charset="-128"/>
              </a:rPr>
              <a:t>＊何ら</a:t>
            </a:r>
            <a:r>
              <a:rPr lang="ja-JP" altLang="en-US" sz="2800" dirty="0">
                <a:latin typeface="HG丸ｺﾞｼｯｸM-PRO" pitchFamily="50" charset="-128"/>
                <a:ea typeface="HG丸ｺﾞｼｯｸM-PRO" pitchFamily="50" charset="-128"/>
              </a:rPr>
              <a:t>かのきっかけで大麻使用の可能性あり</a:t>
            </a:r>
          </a:p>
          <a:p>
            <a:pPr algn="l">
              <a:spcBef>
                <a:spcPts val="600"/>
              </a:spcBef>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a:t>
            </a: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学生</a:t>
            </a:r>
            <a:r>
              <a:rPr lang="ja-JP" altLang="en-US" sz="2800" dirty="0">
                <a:latin typeface="HG丸ｺﾞｼｯｸM-PRO" pitchFamily="50" charset="-128"/>
                <a:ea typeface="HG丸ｺﾞｼｯｸM-PRO" pitchFamily="50" charset="-128"/>
              </a:rPr>
              <a:t>の</a:t>
            </a:r>
            <a:r>
              <a:rPr lang="en-US" altLang="ja-JP" sz="2800" dirty="0">
                <a:latin typeface="HG丸ｺﾞｼｯｸM-PRO" pitchFamily="50" charset="-128"/>
                <a:ea typeface="HG丸ｺﾞｼｯｸM-PRO" pitchFamily="50" charset="-128"/>
              </a:rPr>
              <a:t>1</a:t>
            </a:r>
            <a:r>
              <a:rPr lang="ja-JP" altLang="en-US" sz="2800" dirty="0">
                <a:latin typeface="HG丸ｺﾞｼｯｸM-PRO" pitchFamily="50" charset="-128"/>
                <a:ea typeface="HG丸ｺﾞｼｯｸM-PRO" pitchFamily="50" charset="-128"/>
              </a:rPr>
              <a:t>／</a:t>
            </a:r>
            <a:r>
              <a:rPr lang="en-US" altLang="ja-JP" sz="2800" dirty="0">
                <a:latin typeface="HG丸ｺﾞｼｯｸM-PRO" pitchFamily="50" charset="-128"/>
                <a:ea typeface="HG丸ｺﾞｼｯｸM-PRO" pitchFamily="50" charset="-128"/>
              </a:rPr>
              <a:t>3</a:t>
            </a:r>
            <a:r>
              <a:rPr lang="ja-JP" altLang="en-US" sz="2800" dirty="0" smtClean="0">
                <a:latin typeface="HG丸ｺﾞｼｯｸM-PRO" pitchFamily="50" charset="-128"/>
                <a:ea typeface="HG丸ｺﾞｼｯｸM-PRO" pitchFamily="50" charset="-128"/>
              </a:rPr>
              <a:t>以上</a:t>
            </a:r>
            <a:endParaRPr lang="en-US" altLang="ja-JP" sz="2800" dirty="0" smtClean="0">
              <a:latin typeface="HG丸ｺﾞｼｯｸM-PRO" pitchFamily="50" charset="-128"/>
              <a:ea typeface="HG丸ｺﾞｼｯｸM-PRO" pitchFamily="50" charset="-128"/>
            </a:endParaRPr>
          </a:p>
          <a:p>
            <a:pPr algn="l">
              <a:spcBef>
                <a:spcPct val="50000"/>
              </a:spcBef>
            </a:pPr>
            <a:r>
              <a:rPr lang="ja-JP" altLang="en-US" sz="2800" dirty="0" smtClean="0">
                <a:latin typeface="HG丸ｺﾞｼｯｸM-PRO" pitchFamily="50" charset="-128"/>
                <a:ea typeface="HG丸ｺﾞｼｯｸM-PRO" pitchFamily="50" charset="-128"/>
              </a:rPr>
              <a:t>＊大麻</a:t>
            </a:r>
            <a:r>
              <a:rPr lang="ja-JP" altLang="en-US" sz="2800" dirty="0">
                <a:latin typeface="HG丸ｺﾞｼｯｸM-PRO" pitchFamily="50" charset="-128"/>
                <a:ea typeface="HG丸ｺﾞｼｯｸM-PRO" pitchFamily="50" charset="-128"/>
              </a:rPr>
              <a:t>の害はタバコより</a:t>
            </a:r>
            <a:r>
              <a:rPr lang="ja-JP" altLang="en-US" sz="2800" dirty="0" smtClean="0">
                <a:latin typeface="HG丸ｺﾞｼｯｸM-PRO" pitchFamily="50" charset="-128"/>
                <a:ea typeface="HG丸ｺﾞｼｯｸM-PRO" pitchFamily="50" charset="-128"/>
              </a:rPr>
              <a:t>少ないと答える学生がいる</a:t>
            </a:r>
            <a:endParaRPr lang="ja-JP" altLang="en-US" sz="2800" dirty="0">
              <a:latin typeface="HG丸ｺﾞｼｯｸM-PRO" pitchFamily="50" charset="-128"/>
              <a:ea typeface="HG丸ｺﾞｼｯｸM-PRO" pitchFamily="50" charset="-128"/>
            </a:endParaRPr>
          </a:p>
        </p:txBody>
      </p:sp>
      <p:sp>
        <p:nvSpPr>
          <p:cNvPr id="6" name="テキスト ボックス 5"/>
          <p:cNvSpPr txBox="1"/>
          <p:nvPr/>
        </p:nvSpPr>
        <p:spPr>
          <a:xfrm>
            <a:off x="3724345" y="5657542"/>
            <a:ext cx="5256584" cy="461665"/>
          </a:xfrm>
          <a:prstGeom prst="rect">
            <a:avLst/>
          </a:prstGeom>
          <a:noFill/>
        </p:spPr>
        <p:txBody>
          <a:bodyPr wrap="square" rtlCol="0">
            <a:spAutoFit/>
          </a:bodyPr>
          <a:lstStyle/>
          <a:p>
            <a:r>
              <a:rPr kumimoji="1" lang="ja-JP" altLang="en-US" sz="2400" i="1" dirty="0" smtClean="0"/>
              <a:t>Ｃａｍｐｕｓ　Ｈｅａｌｔｈ　４</a:t>
            </a:r>
            <a:r>
              <a:rPr kumimoji="1" lang="en-US" altLang="ja-JP" sz="2400" i="1" dirty="0" smtClean="0"/>
              <a:t>8</a:t>
            </a:r>
            <a:r>
              <a:rPr kumimoji="1" lang="ja-JP" altLang="en-US" sz="2400" i="1" dirty="0" smtClean="0"/>
              <a:t>（</a:t>
            </a:r>
            <a:r>
              <a:rPr kumimoji="1" lang="en-US" altLang="ja-JP" sz="2400" i="1" dirty="0" smtClean="0"/>
              <a:t>1</a:t>
            </a:r>
            <a:r>
              <a:rPr kumimoji="1" lang="ja-JP" altLang="en-US" sz="2400" i="1" dirty="0" smtClean="0"/>
              <a:t>）　</a:t>
            </a:r>
            <a:r>
              <a:rPr kumimoji="1" lang="en-US" altLang="ja-JP" sz="2400" i="1" dirty="0" smtClean="0"/>
              <a:t>2011</a:t>
            </a:r>
            <a:r>
              <a:rPr kumimoji="1" lang="ja-JP" altLang="en-US" sz="2400" dirty="0" smtClean="0"/>
              <a:t>　</a:t>
            </a:r>
            <a:r>
              <a:rPr kumimoji="1" lang="ja-JP" altLang="en-US" sz="2400" dirty="0" smtClean="0">
                <a:latin typeface="HG丸ｺﾞｼｯｸM-PRO" pitchFamily="50" charset="-128"/>
                <a:ea typeface="HG丸ｺﾞｼｯｸM-PRO" pitchFamily="50" charset="-128"/>
              </a:rPr>
              <a:t>より</a:t>
            </a:r>
            <a:endParaRPr kumimoji="1" lang="ja-JP" altLang="en-US" sz="2400" dirty="0">
              <a:latin typeface="HG丸ｺﾞｼｯｸM-PRO" pitchFamily="50" charset="-128"/>
              <a:ea typeface="HG丸ｺﾞｼｯｸM-PRO" pitchFamily="50" charset="-128"/>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44</a:t>
            </a:fld>
            <a:endParaRPr kumimoji="1" lang="ja-JP" altLang="en-US"/>
          </a:p>
        </p:txBody>
      </p:sp>
    </p:spTree>
    <p:extLst>
      <p:ext uri="{BB962C8B-B14F-4D97-AF65-F5344CB8AC3E}">
        <p14:creationId xmlns:p14="http://schemas.microsoft.com/office/powerpoint/2010/main" val="308099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8930">
                                            <p:txEl>
                                              <p:pRg st="3" end="3"/>
                                            </p:txEl>
                                          </p:spTgt>
                                        </p:tgtEl>
                                        <p:attrNameLst>
                                          <p:attrName>style.visibility</p:attrName>
                                        </p:attrNameLst>
                                      </p:cBhvr>
                                      <p:to>
                                        <p:strVal val="visible"/>
                                      </p:to>
                                    </p:set>
                                    <p:animEffect transition="in" filter="circle(in)">
                                      <p:cBhvr>
                                        <p:cTn id="7" dur="2000"/>
                                        <p:tgtEl>
                                          <p:spTgt spid="508930">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08930">
                                            <p:txEl>
                                              <p:pRg st="4" end="4"/>
                                            </p:txEl>
                                          </p:spTgt>
                                        </p:tgtEl>
                                        <p:attrNameLst>
                                          <p:attrName>style.visibility</p:attrName>
                                        </p:attrNameLst>
                                      </p:cBhvr>
                                      <p:to>
                                        <p:strVal val="visible"/>
                                      </p:to>
                                    </p:set>
                                    <p:animEffect transition="in" filter="circle(in)">
                                      <p:cBhvr>
                                        <p:cTn id="10" dur="2000"/>
                                        <p:tgtEl>
                                          <p:spTgt spid="508930">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08930">
                                            <p:txEl>
                                              <p:pRg st="5" end="5"/>
                                            </p:txEl>
                                          </p:spTgt>
                                        </p:tgtEl>
                                        <p:attrNameLst>
                                          <p:attrName>style.visibility</p:attrName>
                                        </p:attrNameLst>
                                      </p:cBhvr>
                                      <p:to>
                                        <p:strVal val="visible"/>
                                      </p:to>
                                    </p:set>
                                    <p:animEffect transition="in" filter="circle(in)">
                                      <p:cBhvr>
                                        <p:cTn id="13" dur="2000"/>
                                        <p:tgtEl>
                                          <p:spTgt spid="508930">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08930">
                                            <p:txEl>
                                              <p:pRg st="6" end="6"/>
                                            </p:txEl>
                                          </p:spTgt>
                                        </p:tgtEl>
                                        <p:attrNameLst>
                                          <p:attrName>style.visibility</p:attrName>
                                        </p:attrNameLst>
                                      </p:cBhvr>
                                      <p:to>
                                        <p:strVal val="visible"/>
                                      </p:to>
                                    </p:set>
                                    <p:animEffect transition="in" filter="circle(in)">
                                      <p:cBhvr>
                                        <p:cTn id="18" dur="2000"/>
                                        <p:tgtEl>
                                          <p:spTgt spid="508930">
                                            <p:txEl>
                                              <p:pRg st="6" end="6"/>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508930">
                                            <p:txEl>
                                              <p:pRg st="7" end="7"/>
                                            </p:txEl>
                                          </p:spTgt>
                                        </p:tgtEl>
                                        <p:attrNameLst>
                                          <p:attrName>style.visibility</p:attrName>
                                        </p:attrNameLst>
                                      </p:cBhvr>
                                      <p:to>
                                        <p:strVal val="visible"/>
                                      </p:to>
                                    </p:set>
                                    <p:animEffect transition="in" filter="circle(in)">
                                      <p:cBhvr>
                                        <p:cTn id="21" dur="2000"/>
                                        <p:tgtEl>
                                          <p:spTgt spid="508930">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08930">
                                            <p:txEl>
                                              <p:pRg st="8" end="8"/>
                                            </p:txEl>
                                          </p:spTgt>
                                        </p:tgtEl>
                                        <p:attrNameLst>
                                          <p:attrName>style.visibility</p:attrName>
                                        </p:attrNameLst>
                                      </p:cBhvr>
                                      <p:to>
                                        <p:strVal val="visible"/>
                                      </p:to>
                                    </p:set>
                                    <p:animEffect transition="in" filter="circle(in)">
                                      <p:cBhvr>
                                        <p:cTn id="26" dur="2000"/>
                                        <p:tgtEl>
                                          <p:spTgt spid="508930">
                                            <p:txEl>
                                              <p:pRg st="8" end="8"/>
                                            </p:txEl>
                                          </p:spTgt>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2009" y="44624"/>
            <a:ext cx="8964488" cy="6832640"/>
          </a:xfrm>
          <a:prstGeom prst="rect">
            <a:avLst/>
          </a:prstGeom>
          <a:noFill/>
        </p:spPr>
        <p:txBody>
          <a:bodyPr wrap="square" rtlCol="0">
            <a:spAutoFit/>
          </a:bodyPr>
          <a:lstStyle/>
          <a:p>
            <a:r>
              <a:rPr lang="ja-JP" altLang="ja-JP" sz="3600" b="1" dirty="0">
                <a:solidFill>
                  <a:srgbClr val="FF0000"/>
                </a:solidFill>
                <a:latin typeface="HG丸ｺﾞｼｯｸM-PRO" panose="020F0600000000000000" pitchFamily="50" charset="-128"/>
                <a:ea typeface="HG丸ｺﾞｼｯｸM-PRO" panose="020F0600000000000000" pitchFamily="50" charset="-128"/>
              </a:rPr>
              <a:t>各国の大麻の規制</a:t>
            </a:r>
            <a:r>
              <a:rPr lang="ja-JP" altLang="ja-JP" sz="3600" b="1" dirty="0" smtClean="0">
                <a:solidFill>
                  <a:srgbClr val="FF0000"/>
                </a:solidFill>
                <a:latin typeface="HG丸ｺﾞｼｯｸM-PRO" panose="020F0600000000000000" pitchFamily="50" charset="-128"/>
                <a:ea typeface="HG丸ｺﾞｼｯｸM-PRO" panose="020F0600000000000000" pitchFamily="50" charset="-128"/>
              </a:rPr>
              <a:t>状況</a:t>
            </a:r>
            <a:r>
              <a:rPr lang="ja-JP" altLang="en-US" sz="3600" b="1" dirty="0" smtClean="0">
                <a:solidFill>
                  <a:srgbClr val="FF0000"/>
                </a:solidFill>
                <a:latin typeface="HG丸ｺﾞｼｯｸM-PRO" panose="020F0600000000000000" pitchFamily="50" charset="-128"/>
                <a:ea typeface="HG丸ｺﾞｼｯｸM-PRO" panose="020F0600000000000000" pitchFamily="50" charset="-128"/>
              </a:rPr>
              <a:t>①</a:t>
            </a:r>
            <a:endParaRPr lang="en-US" altLang="ja-JP" sz="3600" b="1" dirty="0" smtClean="0">
              <a:solidFill>
                <a:srgbClr val="FF0000"/>
              </a:solidFill>
              <a:latin typeface="HG丸ｺﾞｼｯｸM-PRO" panose="020F0600000000000000" pitchFamily="50" charset="-128"/>
              <a:ea typeface="HG丸ｺﾞｼｯｸM-PRO" panose="020F0600000000000000" pitchFamily="50" charset="-128"/>
            </a:endParaRPr>
          </a:p>
          <a:p>
            <a:endParaRPr lang="en-US" altLang="ja-JP" sz="1200" b="1"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ja-JP" sz="2800" b="1" dirty="0" smtClean="0">
                <a:solidFill>
                  <a:srgbClr val="0000FF"/>
                </a:solidFill>
                <a:latin typeface="HG丸ｺﾞｼｯｸM-PRO" panose="020F0600000000000000" pitchFamily="50" charset="-128"/>
                <a:ea typeface="HG丸ｺﾞｼｯｸM-PRO" panose="020F0600000000000000" pitchFamily="50" charset="-128"/>
              </a:rPr>
              <a:t>英国</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健康</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被害</a:t>
            </a:r>
            <a:r>
              <a:rPr lang="ja-JP" altLang="ja-JP" sz="2800" dirty="0">
                <a:solidFill>
                  <a:prstClr val="black"/>
                </a:solidFill>
                <a:latin typeface="HG丸ｺﾞｼｯｸM-PRO" panose="020F0600000000000000" pitchFamily="50" charset="-128"/>
                <a:ea typeface="HG丸ｺﾞｼｯｸM-PRO" panose="020F0600000000000000" pitchFamily="50" charset="-128"/>
              </a:rPr>
              <a:t>が多発したことから</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a:t>
            </a:r>
            <a:r>
              <a:rPr lang="en-US" altLang="ja-JP" sz="2800" dirty="0" smtClean="0">
                <a:solidFill>
                  <a:prstClr val="black"/>
                </a:solidFill>
                <a:latin typeface="HG丸ｺﾞｼｯｸM-PRO" panose="020F0600000000000000" pitchFamily="50" charset="-128"/>
                <a:ea typeface="HG丸ｺﾞｼｯｸM-PRO" panose="020F0600000000000000" pitchFamily="50" charset="-128"/>
              </a:rPr>
              <a:t>2009</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年</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から</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Ｂクラス</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として規制</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。大麻</a:t>
            </a:r>
            <a:r>
              <a:rPr lang="ja-JP" altLang="ja-JP" sz="2800" dirty="0">
                <a:solidFill>
                  <a:prstClr val="black"/>
                </a:solidFill>
                <a:latin typeface="HG丸ｺﾞｼｯｸM-PRO" panose="020F0600000000000000" pitchFamily="50" charset="-128"/>
                <a:ea typeface="HG丸ｺﾞｼｯｸM-PRO" panose="020F0600000000000000" pitchFamily="50" charset="-128"/>
              </a:rPr>
              <a:t>と同じ様に使用</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する合成</a:t>
            </a:r>
            <a:r>
              <a:rPr lang="ja-JP" altLang="ja-JP" sz="2800" dirty="0">
                <a:solidFill>
                  <a:prstClr val="black"/>
                </a:solidFill>
                <a:latin typeface="HG丸ｺﾞｼｯｸM-PRO" panose="020F0600000000000000" pitchFamily="50" charset="-128"/>
                <a:ea typeface="HG丸ｺﾞｼｯｸM-PRO" panose="020F0600000000000000" pitchFamily="50" charset="-128"/>
              </a:rPr>
              <a:t>カンナビノイド</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（脱法ハーブ）</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も</a:t>
            </a:r>
            <a:r>
              <a:rPr lang="en-US" altLang="ja-JP" sz="2800" dirty="0" smtClean="0">
                <a:solidFill>
                  <a:prstClr val="black"/>
                </a:solidFill>
                <a:latin typeface="HG丸ｺﾞｼｯｸM-PRO" panose="020F0600000000000000" pitchFamily="50" charset="-128"/>
                <a:ea typeface="HG丸ｺﾞｼｯｸM-PRO" panose="020F0600000000000000" pitchFamily="50" charset="-128"/>
              </a:rPr>
              <a:t>B</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クラス。</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endParaRPr lang="en-US" altLang="ja-JP" b="1"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ja-JP" sz="2800" b="1" dirty="0" smtClean="0">
                <a:solidFill>
                  <a:srgbClr val="0000FF"/>
                </a:solidFill>
                <a:latin typeface="HG丸ｺﾞｼｯｸM-PRO" panose="020F0600000000000000" pitchFamily="50" charset="-128"/>
                <a:ea typeface="HG丸ｺﾞｼｯｸM-PRO" panose="020F0600000000000000" pitchFamily="50" charset="-128"/>
              </a:rPr>
              <a:t>オランダ</a:t>
            </a:r>
            <a:r>
              <a:rPr lang="ja-JP" altLang="ja-JP" sz="2800" dirty="0">
                <a:solidFill>
                  <a:prstClr val="black"/>
                </a:solidFill>
                <a:latin typeface="HG丸ｺﾞｼｯｸM-PRO" panose="020F0600000000000000" pitchFamily="50" charset="-128"/>
                <a:ea typeface="HG丸ｺﾞｼｯｸM-PRO" panose="020F0600000000000000" pitchFamily="50" charset="-128"/>
              </a:rPr>
              <a:t>：コーヒーショップ（大麻喫煙所）で</a:t>
            </a:r>
            <a:r>
              <a:rPr lang="ja-JP" altLang="en-US" sz="2800" dirty="0">
                <a:solidFill>
                  <a:prstClr val="black"/>
                </a:solidFill>
                <a:latin typeface="HG丸ｺﾞｼｯｸM-PRO" panose="020F0600000000000000" pitchFamily="50" charset="-128"/>
                <a:ea typeface="HG丸ｺﾞｼｯｸM-PRO" panose="020F0600000000000000" pitchFamily="50" charset="-128"/>
              </a:rPr>
              <a:t>の大麻喫煙</a:t>
            </a:r>
            <a:r>
              <a:rPr lang="ja-JP" altLang="ja-JP" sz="2800" dirty="0">
                <a:solidFill>
                  <a:prstClr val="black"/>
                </a:solidFill>
                <a:latin typeface="HG丸ｺﾞｼｯｸM-PRO" panose="020F0600000000000000" pitchFamily="50" charset="-128"/>
                <a:ea typeface="HG丸ｺﾞｼｯｸM-PRO" panose="020F0600000000000000" pitchFamily="50" charset="-128"/>
              </a:rPr>
              <a:t>は</a:t>
            </a:r>
            <a:r>
              <a:rPr lang="en-US" altLang="ja-JP" sz="2800" dirty="0">
                <a:solidFill>
                  <a:prstClr val="black"/>
                </a:solidFill>
                <a:latin typeface="HG丸ｺﾞｼｯｸM-PRO" panose="020F0600000000000000" pitchFamily="50" charset="-128"/>
                <a:ea typeface="HG丸ｺﾞｼｯｸM-PRO" panose="020F0600000000000000" pitchFamily="50" charset="-128"/>
              </a:rPr>
              <a:t>18</a:t>
            </a:r>
            <a:r>
              <a:rPr lang="ja-JP" altLang="ja-JP" sz="2800" dirty="0">
                <a:solidFill>
                  <a:prstClr val="black"/>
                </a:solidFill>
                <a:latin typeface="HG丸ｺﾞｼｯｸM-PRO" panose="020F0600000000000000" pitchFamily="50" charset="-128"/>
                <a:ea typeface="HG丸ｺﾞｼｯｸM-PRO" panose="020F0600000000000000" pitchFamily="50" charset="-128"/>
              </a:rPr>
              <a:t>歳以上であれば</a:t>
            </a:r>
            <a:r>
              <a:rPr lang="ja-JP" altLang="en-US" sz="2800" dirty="0">
                <a:solidFill>
                  <a:prstClr val="black"/>
                </a:solidFill>
                <a:latin typeface="HG丸ｺﾞｼｯｸM-PRO" panose="020F0600000000000000" pitchFamily="50" charset="-128"/>
                <a:ea typeface="HG丸ｺﾞｼｯｸM-PRO" panose="020F0600000000000000" pitchFamily="50" charset="-128"/>
              </a:rPr>
              <a:t>可。ただし、</a:t>
            </a:r>
            <a:r>
              <a:rPr lang="en-US" altLang="ja-JP" sz="2800" dirty="0">
                <a:solidFill>
                  <a:prstClr val="black"/>
                </a:solidFill>
                <a:latin typeface="HG丸ｺﾞｼｯｸM-PRO" panose="020F0600000000000000" pitchFamily="50" charset="-128"/>
                <a:ea typeface="HG丸ｺﾞｼｯｸM-PRO" panose="020F0600000000000000" pitchFamily="50" charset="-128"/>
              </a:rPr>
              <a:t>THC</a:t>
            </a:r>
            <a:r>
              <a:rPr lang="ja-JP" altLang="ja-JP" sz="2800" dirty="0">
                <a:solidFill>
                  <a:prstClr val="black"/>
                </a:solidFill>
                <a:latin typeface="HG丸ｺﾞｼｯｸM-PRO" panose="020F0600000000000000" pitchFamily="50" charset="-128"/>
                <a:ea typeface="HG丸ｺﾞｼｯｸM-PRO" panose="020F0600000000000000" pitchFamily="50" charset="-128"/>
              </a:rPr>
              <a:t>を</a:t>
            </a:r>
            <a:r>
              <a:rPr lang="en-US" altLang="ja-JP" sz="2800" dirty="0">
                <a:solidFill>
                  <a:prstClr val="black"/>
                </a:solidFill>
                <a:latin typeface="HG丸ｺﾞｼｯｸM-PRO" panose="020F0600000000000000" pitchFamily="50" charset="-128"/>
                <a:ea typeface="HG丸ｺﾞｼｯｸM-PRO" panose="020F0600000000000000" pitchFamily="50" charset="-128"/>
              </a:rPr>
              <a:t>15</a:t>
            </a:r>
            <a:r>
              <a:rPr lang="ja-JP" altLang="ja-JP" sz="2800" dirty="0">
                <a:solidFill>
                  <a:prstClr val="black"/>
                </a:solidFill>
                <a:latin typeface="HG丸ｺﾞｼｯｸM-PRO" panose="020F0600000000000000" pitchFamily="50" charset="-128"/>
                <a:ea typeface="HG丸ｺﾞｼｯｸM-PRO" panose="020F0600000000000000" pitchFamily="50" charset="-128"/>
              </a:rPr>
              <a:t>％以上含有</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する</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大麻は</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販売禁止</a:t>
            </a:r>
            <a:r>
              <a:rPr lang="ja-JP" altLang="ja-JP" sz="2800" dirty="0">
                <a:solidFill>
                  <a:prstClr val="black"/>
                </a:solidFill>
                <a:latin typeface="HG丸ｺﾞｼｯｸM-PRO" panose="020F0600000000000000" pitchFamily="50" charset="-128"/>
                <a:ea typeface="HG丸ｺﾞｼｯｸM-PRO" panose="020F0600000000000000" pitchFamily="50" charset="-128"/>
              </a:rPr>
              <a:t>。種子</a:t>
            </a:r>
            <a:r>
              <a:rPr lang="ja-JP" altLang="en-US" sz="2800" dirty="0">
                <a:solidFill>
                  <a:prstClr val="black"/>
                </a:solidFill>
                <a:latin typeface="HG丸ｺﾞｼｯｸM-PRO" panose="020F0600000000000000" pitchFamily="50" charset="-128"/>
                <a:ea typeface="HG丸ｺﾞｼｯｸM-PRO" panose="020F0600000000000000" pitchFamily="50" charset="-128"/>
              </a:rPr>
              <a:t>は</a:t>
            </a:r>
            <a:r>
              <a:rPr lang="ja-JP" altLang="ja-JP" sz="2800" dirty="0">
                <a:solidFill>
                  <a:prstClr val="black"/>
                </a:solidFill>
                <a:latin typeface="HG丸ｺﾞｼｯｸM-PRO" panose="020F0600000000000000" pitchFamily="50" charset="-128"/>
                <a:ea typeface="HG丸ｺﾞｼｯｸM-PRO" panose="020F0600000000000000" pitchFamily="50" charset="-128"/>
              </a:rPr>
              <a:t>自由</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a:t>
            </a:r>
            <a:endParaRPr lang="ja-JP" altLang="ja-JP" sz="28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b="1"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ja-JP" sz="2800" b="1" dirty="0" smtClean="0">
                <a:solidFill>
                  <a:srgbClr val="0000FF"/>
                </a:solidFill>
                <a:latin typeface="HG丸ｺﾞｼｯｸM-PRO" panose="020F0600000000000000" pitchFamily="50" charset="-128"/>
                <a:ea typeface="HG丸ｺﾞｼｯｸM-PRO" panose="020F0600000000000000" pitchFamily="50" charset="-128"/>
              </a:rPr>
              <a:t>ドイツ</a:t>
            </a:r>
            <a:r>
              <a:rPr lang="ja-JP" altLang="ja-JP" sz="2800" dirty="0">
                <a:solidFill>
                  <a:prstClr val="black"/>
                </a:solidFill>
                <a:latin typeface="HG丸ｺﾞｼｯｸM-PRO" panose="020F0600000000000000" pitchFamily="50" charset="-128"/>
                <a:ea typeface="HG丸ｺﾞｼｯｸM-PRO" panose="020F0600000000000000" pitchFamily="50" charset="-128"/>
              </a:rPr>
              <a:t>：大麻所持</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は</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原則</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違法</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罰金</a:t>
            </a:r>
            <a:r>
              <a:rPr lang="ja-JP" altLang="ja-JP" sz="2800" dirty="0">
                <a:solidFill>
                  <a:prstClr val="black"/>
                </a:solidFill>
                <a:latin typeface="HG丸ｺﾞｼｯｸM-PRO" panose="020F0600000000000000" pitchFamily="50" charset="-128"/>
                <a:ea typeface="HG丸ｺﾞｼｯｸM-PRO" panose="020F0600000000000000" pitchFamily="50" charset="-128"/>
              </a:rPr>
              <a:t>および禁固刑で</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罰</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するが</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800" dirty="0">
                <a:solidFill>
                  <a:prstClr val="black"/>
                </a:solidFill>
                <a:latin typeface="HG丸ｺﾞｼｯｸM-PRO" panose="020F0600000000000000" pitchFamily="50" charset="-128"/>
                <a:ea typeface="HG丸ｺﾞｼｯｸM-PRO" panose="020F0600000000000000" pitchFamily="50" charset="-128"/>
              </a:rPr>
              <a:t>個人使用量程度の所持・栽培は</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起訴</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しない</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endParaRPr lang="en-US" altLang="ja-JP"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2800" b="1" dirty="0">
                <a:solidFill>
                  <a:srgbClr val="0000FF"/>
                </a:solidFill>
                <a:latin typeface="HG丸ｺﾞｼｯｸM-PRO" panose="020F0600000000000000" pitchFamily="50" charset="-128"/>
                <a:ea typeface="HG丸ｺﾞｼｯｸM-PRO" panose="020F0600000000000000" pitchFamily="50" charset="-128"/>
              </a:rPr>
              <a:t>米国</a:t>
            </a:r>
            <a:r>
              <a:rPr lang="ja-JP" altLang="en-US" sz="2800" dirty="0">
                <a:solidFill>
                  <a:prstClr val="black"/>
                </a:solidFill>
                <a:latin typeface="HG丸ｺﾞｼｯｸM-PRO" panose="020F0600000000000000" pitchFamily="50" charset="-128"/>
                <a:ea typeface="HG丸ｺﾞｼｯｸM-PRO" panose="020F0600000000000000" pitchFamily="50" charset="-128"/>
              </a:rPr>
              <a:t>：連邦法では全面的に禁止。しかしコロンビア州、ワシントン州では住民投票により、</a:t>
            </a:r>
            <a:r>
              <a:rPr lang="en-US" altLang="ja-JP" sz="2800" dirty="0">
                <a:solidFill>
                  <a:prstClr val="black"/>
                </a:solidFill>
                <a:latin typeface="HG丸ｺﾞｼｯｸM-PRO" panose="020F0600000000000000" pitchFamily="50" charset="-128"/>
                <a:ea typeface="HG丸ｺﾞｼｯｸM-PRO" panose="020F0600000000000000" pitchFamily="50" charset="-128"/>
              </a:rPr>
              <a:t>21</a:t>
            </a:r>
            <a:r>
              <a:rPr lang="ja-JP" altLang="en-US" sz="2800" dirty="0">
                <a:solidFill>
                  <a:prstClr val="black"/>
                </a:solidFill>
                <a:latin typeface="HG丸ｺﾞｼｯｸM-PRO" panose="020F0600000000000000" pitchFamily="50" charset="-128"/>
                <a:ea typeface="HG丸ｺﾞｼｯｸM-PRO" panose="020F0600000000000000" pitchFamily="50" charset="-128"/>
              </a:rPr>
              <a:t>歳以上であれば</a:t>
            </a:r>
            <a:r>
              <a:rPr lang="en-US" altLang="ja-JP" sz="2800" dirty="0">
                <a:solidFill>
                  <a:prstClr val="black"/>
                </a:solidFill>
                <a:latin typeface="HG丸ｺﾞｼｯｸM-PRO" panose="020F0600000000000000" pitchFamily="50" charset="-128"/>
                <a:ea typeface="HG丸ｺﾞｼｯｸM-PRO" panose="020F0600000000000000" pitchFamily="50" charset="-128"/>
              </a:rPr>
              <a:t>28.5g</a:t>
            </a:r>
            <a:r>
              <a:rPr lang="ja-JP" altLang="en-US" sz="2800" dirty="0" err="1">
                <a:solidFill>
                  <a:prstClr val="black"/>
                </a:solidFill>
                <a:latin typeface="HG丸ｺﾞｼｯｸM-PRO" panose="020F0600000000000000" pitchFamily="50" charset="-128"/>
                <a:ea typeface="HG丸ｺﾞｼｯｸM-PRO" panose="020F0600000000000000" pitchFamily="50" charset="-128"/>
              </a:rPr>
              <a:t>まで</a:t>
            </a:r>
            <a:r>
              <a:rPr lang="ja-JP" altLang="en-US" sz="2800" dirty="0">
                <a:solidFill>
                  <a:prstClr val="black"/>
                </a:solidFill>
                <a:latin typeface="HG丸ｺﾞｼｯｸM-PRO" panose="020F0600000000000000" pitchFamily="50" charset="-128"/>
                <a:ea typeface="HG丸ｺﾞｼｯｸM-PRO" panose="020F0600000000000000" pitchFamily="50" charset="-128"/>
              </a:rPr>
              <a:t>所持・使用が可。</a:t>
            </a:r>
          </a:p>
          <a:p>
            <a:endParaRPr lang="ja-JP" altLang="ja-JP" sz="2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45</a:t>
            </a:fld>
            <a:endParaRPr kumimoji="1" lang="ja-JP" altLang="en-US"/>
          </a:p>
        </p:txBody>
      </p:sp>
    </p:spTree>
    <p:extLst>
      <p:ext uri="{BB962C8B-B14F-4D97-AF65-F5344CB8AC3E}">
        <p14:creationId xmlns:p14="http://schemas.microsoft.com/office/powerpoint/2010/main" val="2406533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circle(in)">
                                      <p:cBhvr>
                                        <p:cTn id="7" dur="20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circle(in)">
                                      <p:cBhvr>
                                        <p:cTn id="12" dur="20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circle(in)">
                                      <p:cBhvr>
                                        <p:cTn id="17"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2009" y="44624"/>
            <a:ext cx="8964488" cy="6217087"/>
          </a:xfrm>
          <a:prstGeom prst="rect">
            <a:avLst/>
          </a:prstGeom>
          <a:noFill/>
        </p:spPr>
        <p:txBody>
          <a:bodyPr wrap="square" rtlCol="0">
            <a:spAutoFit/>
          </a:bodyPr>
          <a:lstStyle/>
          <a:p>
            <a:r>
              <a:rPr lang="ja-JP" altLang="ja-JP" sz="3600" b="1" dirty="0">
                <a:solidFill>
                  <a:srgbClr val="FF0000"/>
                </a:solidFill>
                <a:latin typeface="HG丸ｺﾞｼｯｸM-PRO" panose="020F0600000000000000" pitchFamily="50" charset="-128"/>
                <a:ea typeface="HG丸ｺﾞｼｯｸM-PRO" panose="020F0600000000000000" pitchFamily="50" charset="-128"/>
              </a:rPr>
              <a:t>各国の大麻の規制</a:t>
            </a:r>
            <a:r>
              <a:rPr lang="ja-JP" altLang="ja-JP" sz="3600" b="1" dirty="0" smtClean="0">
                <a:solidFill>
                  <a:srgbClr val="FF0000"/>
                </a:solidFill>
                <a:latin typeface="HG丸ｺﾞｼｯｸM-PRO" panose="020F0600000000000000" pitchFamily="50" charset="-128"/>
                <a:ea typeface="HG丸ｺﾞｼｯｸM-PRO" panose="020F0600000000000000" pitchFamily="50" charset="-128"/>
              </a:rPr>
              <a:t>状況</a:t>
            </a:r>
            <a:r>
              <a:rPr lang="ja-JP" altLang="en-US" sz="3600" b="1" dirty="0" smtClean="0">
                <a:solidFill>
                  <a:srgbClr val="FF0000"/>
                </a:solidFill>
                <a:latin typeface="HG丸ｺﾞｼｯｸM-PRO" panose="020F0600000000000000" pitchFamily="50" charset="-128"/>
                <a:ea typeface="HG丸ｺﾞｼｯｸM-PRO" panose="020F0600000000000000" pitchFamily="50" charset="-128"/>
              </a:rPr>
              <a:t>②</a:t>
            </a:r>
            <a:endParaRPr lang="en-US" altLang="ja-JP" sz="3600" b="1" dirty="0" smtClean="0">
              <a:solidFill>
                <a:srgbClr val="FF0000"/>
              </a:solidFill>
              <a:latin typeface="HG丸ｺﾞｼｯｸM-PRO" panose="020F0600000000000000" pitchFamily="50" charset="-128"/>
              <a:ea typeface="HG丸ｺﾞｼｯｸM-PRO" panose="020F0600000000000000" pitchFamily="50" charset="-128"/>
            </a:endParaRPr>
          </a:p>
          <a:p>
            <a:endParaRPr lang="en-US" altLang="ja-JP" sz="1200" b="1" dirty="0" smtClean="0">
              <a:solidFill>
                <a:prstClr val="black"/>
              </a:solidFill>
              <a:latin typeface="HG丸ｺﾞｼｯｸM-PRO" panose="020F0600000000000000" pitchFamily="50" charset="-128"/>
              <a:ea typeface="HG丸ｺﾞｼｯｸM-PRO" panose="020F0600000000000000" pitchFamily="50" charset="-128"/>
            </a:endParaRPr>
          </a:p>
          <a:p>
            <a:endParaRPr lang="en-US" altLang="ja-JP" sz="14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ja-JP" sz="2800" b="1" dirty="0">
                <a:solidFill>
                  <a:srgbClr val="0000FF"/>
                </a:solidFill>
                <a:latin typeface="HG丸ｺﾞｼｯｸM-PRO" panose="020F0600000000000000" pitchFamily="50" charset="-128"/>
                <a:ea typeface="HG丸ｺﾞｼｯｸM-PRO" panose="020F0600000000000000" pitchFamily="50" charset="-128"/>
              </a:rPr>
              <a:t>ウルグアイ</a:t>
            </a:r>
            <a:r>
              <a:rPr lang="ja-JP" altLang="ja-JP" sz="2800" dirty="0">
                <a:solidFill>
                  <a:prstClr val="black"/>
                </a:solidFill>
                <a:latin typeface="HG丸ｺﾞｼｯｸM-PRO" panose="020F0600000000000000" pitchFamily="50" charset="-128"/>
                <a:ea typeface="HG丸ｺﾞｼｯｸM-PRO" panose="020F0600000000000000" pitchFamily="50" charset="-128"/>
              </a:rPr>
              <a:t>：</a:t>
            </a:r>
            <a:r>
              <a:rPr lang="en-US" altLang="ja-JP" sz="2800" dirty="0">
                <a:solidFill>
                  <a:prstClr val="black"/>
                </a:solidFill>
                <a:latin typeface="HG丸ｺﾞｼｯｸM-PRO" panose="020F0600000000000000" pitchFamily="50" charset="-128"/>
                <a:ea typeface="HG丸ｺﾞｼｯｸM-PRO" panose="020F0600000000000000" pitchFamily="50" charset="-128"/>
              </a:rPr>
              <a:t>2014</a:t>
            </a:r>
            <a:r>
              <a:rPr lang="ja-JP" altLang="ja-JP" sz="2800" dirty="0">
                <a:solidFill>
                  <a:prstClr val="black"/>
                </a:solidFill>
                <a:latin typeface="HG丸ｺﾞｼｯｸM-PRO" panose="020F0600000000000000" pitchFamily="50" charset="-128"/>
                <a:ea typeface="HG丸ｺﾞｼｯｸM-PRO" panose="020F0600000000000000" pitchFamily="50" charset="-128"/>
              </a:rPr>
              <a:t>年後半から事前登録した</a:t>
            </a:r>
            <a:r>
              <a:rPr lang="en-US" altLang="ja-JP" sz="2800" dirty="0">
                <a:solidFill>
                  <a:prstClr val="black"/>
                </a:solidFill>
                <a:latin typeface="HG丸ｺﾞｼｯｸM-PRO" panose="020F0600000000000000" pitchFamily="50" charset="-128"/>
                <a:ea typeface="HG丸ｺﾞｼｯｸM-PRO" panose="020F0600000000000000" pitchFamily="50" charset="-128"/>
              </a:rPr>
              <a:t>18</a:t>
            </a:r>
            <a:r>
              <a:rPr lang="ja-JP" altLang="ja-JP" sz="2800" dirty="0">
                <a:solidFill>
                  <a:prstClr val="black"/>
                </a:solidFill>
                <a:latin typeface="HG丸ｺﾞｼｯｸM-PRO" panose="020F0600000000000000" pitchFamily="50" charset="-128"/>
                <a:ea typeface="HG丸ｺﾞｼｯｸM-PRO" panose="020F0600000000000000" pitchFamily="50" charset="-128"/>
              </a:rPr>
              <a:t>歳以上の国内居住者は、月</a:t>
            </a:r>
            <a:r>
              <a:rPr lang="en-US" altLang="ja-JP" sz="2800" dirty="0">
                <a:solidFill>
                  <a:prstClr val="black"/>
                </a:solidFill>
                <a:latin typeface="HG丸ｺﾞｼｯｸM-PRO" panose="020F0600000000000000" pitchFamily="50" charset="-128"/>
                <a:ea typeface="HG丸ｺﾞｼｯｸM-PRO" panose="020F0600000000000000" pitchFamily="50" charset="-128"/>
              </a:rPr>
              <a:t>40g</a:t>
            </a:r>
            <a:r>
              <a:rPr lang="ja-JP" altLang="ja-JP" sz="2800" dirty="0" err="1" smtClean="0">
                <a:solidFill>
                  <a:prstClr val="black"/>
                </a:solidFill>
                <a:latin typeface="HG丸ｺﾞｼｯｸM-PRO" panose="020F0600000000000000" pitchFamily="50" charset="-128"/>
                <a:ea typeface="HG丸ｺﾞｼｯｸM-PRO" panose="020F0600000000000000" pitchFamily="50" charset="-128"/>
              </a:rPr>
              <a:t>まで</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購入</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可。</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自家</a:t>
            </a:r>
            <a:r>
              <a:rPr lang="ja-JP" altLang="ja-JP" sz="2800" dirty="0">
                <a:solidFill>
                  <a:prstClr val="black"/>
                </a:solidFill>
                <a:latin typeface="HG丸ｺﾞｼｯｸM-PRO" panose="020F0600000000000000" pitchFamily="50" charset="-128"/>
                <a:ea typeface="HG丸ｺﾞｼｯｸM-PRO" panose="020F0600000000000000" pitchFamily="50" charset="-128"/>
              </a:rPr>
              <a:t>栽培も</a:t>
            </a:r>
            <a:r>
              <a:rPr lang="en-US" altLang="ja-JP" sz="2800" dirty="0">
                <a:solidFill>
                  <a:prstClr val="black"/>
                </a:solidFill>
                <a:latin typeface="HG丸ｺﾞｼｯｸM-PRO" panose="020F0600000000000000" pitchFamily="50" charset="-128"/>
                <a:ea typeface="HG丸ｺﾞｼｯｸM-PRO" panose="020F0600000000000000" pitchFamily="50" charset="-128"/>
              </a:rPr>
              <a:t>6</a:t>
            </a:r>
            <a:r>
              <a:rPr lang="ja-JP" altLang="ja-JP" sz="2800" dirty="0">
                <a:solidFill>
                  <a:prstClr val="black"/>
                </a:solidFill>
                <a:latin typeface="HG丸ｺﾞｼｯｸM-PRO" panose="020F0600000000000000" pitchFamily="50" charset="-128"/>
                <a:ea typeface="HG丸ｺﾞｼｯｸM-PRO" panose="020F0600000000000000" pitchFamily="50" charset="-128"/>
              </a:rPr>
              <a:t>株</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まで</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認可</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800" dirty="0">
                <a:solidFill>
                  <a:prstClr val="black"/>
                </a:solidFill>
                <a:latin typeface="HG丸ｺﾞｼｯｸM-PRO" panose="020F0600000000000000" pitchFamily="50" charset="-128"/>
                <a:ea typeface="HG丸ｺﾞｼｯｸM-PRO" panose="020F0600000000000000" pitchFamily="50" charset="-128"/>
              </a:rPr>
              <a:t>大麻取引に悩む政府が、治安改善を目的に</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行</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った</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措置</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endParaRPr lang="en-US" altLang="ja-JP" sz="2800" b="1"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ja-JP" sz="2800" b="1" dirty="0" smtClean="0">
                <a:solidFill>
                  <a:srgbClr val="0000FF"/>
                </a:solidFill>
                <a:latin typeface="HG丸ｺﾞｼｯｸM-PRO" panose="020F0600000000000000" pitchFamily="50" charset="-128"/>
                <a:ea typeface="HG丸ｺﾞｼｯｸM-PRO" panose="020F0600000000000000" pitchFamily="50" charset="-128"/>
              </a:rPr>
              <a:t>イスラム</a:t>
            </a:r>
            <a:r>
              <a:rPr lang="ja-JP" altLang="ja-JP" sz="2800" b="1" dirty="0">
                <a:solidFill>
                  <a:srgbClr val="0000FF"/>
                </a:solidFill>
                <a:latin typeface="HG丸ｺﾞｼｯｸM-PRO" panose="020F0600000000000000" pitchFamily="50" charset="-128"/>
                <a:ea typeface="HG丸ｺﾞｼｯｸM-PRO" panose="020F0600000000000000" pitchFamily="50" charset="-128"/>
              </a:rPr>
              <a:t>諸国</a:t>
            </a:r>
            <a:r>
              <a:rPr lang="ja-JP" altLang="ja-JP" sz="2800" dirty="0">
                <a:solidFill>
                  <a:prstClr val="black"/>
                </a:solidFill>
                <a:latin typeface="HG丸ｺﾞｼｯｸM-PRO" panose="020F0600000000000000" pitchFamily="50" charset="-128"/>
                <a:ea typeface="HG丸ｺﾞｼｯｸM-PRO" panose="020F0600000000000000" pitchFamily="50" charset="-128"/>
              </a:rPr>
              <a:t>：古くから民族</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儀式</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占い</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外科手術</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での</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麻酔</a:t>
            </a:r>
            <a:r>
              <a:rPr lang="ja-JP" altLang="ja-JP" sz="2800" dirty="0">
                <a:solidFill>
                  <a:prstClr val="black"/>
                </a:solidFill>
                <a:latin typeface="HG丸ｺﾞｼｯｸM-PRO" panose="020F0600000000000000" pitchFamily="50" charset="-128"/>
                <a:ea typeface="HG丸ｺﾞｼｯｸM-PRO" panose="020F0600000000000000" pitchFamily="50" charset="-128"/>
              </a:rPr>
              <a:t>薬と</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して利用</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現在</a:t>
            </a:r>
            <a:r>
              <a:rPr lang="ja-JP" altLang="ja-JP" sz="2800" dirty="0">
                <a:solidFill>
                  <a:prstClr val="black"/>
                </a:solidFill>
                <a:latin typeface="HG丸ｺﾞｼｯｸM-PRO" panose="020F0600000000000000" pitchFamily="50" charset="-128"/>
                <a:ea typeface="HG丸ｺﾞｼｯｸM-PRO" panose="020F0600000000000000" pitchFamily="50" charset="-128"/>
              </a:rPr>
              <a:t>は、コーランにより大麻の使用は厳禁され、所持・売買の最高刑は死刑</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と</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する</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国</a:t>
            </a:r>
            <a:r>
              <a:rPr lang="ja-JP" altLang="ja-JP" sz="2800" dirty="0">
                <a:solidFill>
                  <a:prstClr val="black"/>
                </a:solidFill>
                <a:latin typeface="HG丸ｺﾞｼｯｸM-PRO" panose="020F0600000000000000" pitchFamily="50" charset="-128"/>
                <a:ea typeface="HG丸ｺﾞｼｯｸM-PRO" panose="020F0600000000000000" pitchFamily="50" charset="-128"/>
              </a:rPr>
              <a:t>も</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多い</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endParaRPr lang="ja-JP" altLang="ja-JP" sz="2800" dirty="0">
              <a:solidFill>
                <a:prstClr val="black"/>
              </a:solidFill>
              <a:latin typeface="HG丸ｺﾞｼｯｸM-PRO" panose="020F0600000000000000" pitchFamily="50" charset="-128"/>
              <a:ea typeface="HG丸ｺﾞｼｯｸM-PRO" panose="020F0600000000000000" pitchFamily="50" charset="-128"/>
            </a:endParaRPr>
          </a:p>
          <a:p>
            <a:r>
              <a:rPr lang="ja-JP" altLang="ja-JP" sz="2800" b="1" dirty="0" smtClean="0">
                <a:solidFill>
                  <a:srgbClr val="0000FF"/>
                </a:solidFill>
                <a:latin typeface="HG丸ｺﾞｼｯｸM-PRO" panose="020F0600000000000000" pitchFamily="50" charset="-128"/>
                <a:ea typeface="HG丸ｺﾞｼｯｸM-PRO" panose="020F0600000000000000" pitchFamily="50" charset="-128"/>
              </a:rPr>
              <a:t>中国</a:t>
            </a:r>
            <a:r>
              <a:rPr lang="ja-JP" altLang="ja-JP" sz="2800" dirty="0">
                <a:solidFill>
                  <a:prstClr val="black"/>
                </a:solidFill>
                <a:latin typeface="HG丸ｺﾞｼｯｸM-PRO" panose="020F0600000000000000" pitchFamily="50" charset="-128"/>
                <a:ea typeface="HG丸ｺﾞｼｯｸM-PRO" panose="020F0600000000000000" pitchFamily="50" charset="-128"/>
              </a:rPr>
              <a:t>：大麻の規制は麻薬の規制と</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同程度、</a:t>
            </a:r>
            <a:r>
              <a:rPr lang="en-US" altLang="ja-JP" sz="2800" dirty="0">
                <a:solidFill>
                  <a:prstClr val="black"/>
                </a:solidFill>
                <a:latin typeface="HG丸ｺﾞｼｯｸM-PRO" panose="020F0600000000000000" pitchFamily="50" charset="-128"/>
                <a:ea typeface="HG丸ｺﾞｼｯｸM-PRO" panose="020F0600000000000000" pitchFamily="50" charset="-128"/>
              </a:rPr>
              <a:t>50g</a:t>
            </a:r>
            <a:r>
              <a:rPr lang="ja-JP" altLang="ja-JP" sz="2800" dirty="0">
                <a:solidFill>
                  <a:prstClr val="black"/>
                </a:solidFill>
                <a:latin typeface="HG丸ｺﾞｼｯｸM-PRO" panose="020F0600000000000000" pitchFamily="50" charset="-128"/>
                <a:ea typeface="HG丸ｺﾞｼｯｸM-PRO" panose="020F0600000000000000" pitchFamily="50" charset="-128"/>
              </a:rPr>
              <a:t>を超える</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量</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の</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販売</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は</a:t>
            </a:r>
            <a:r>
              <a:rPr lang="ja-JP" altLang="ja-JP" sz="2800" dirty="0" smtClean="0">
                <a:solidFill>
                  <a:prstClr val="black"/>
                </a:solidFill>
                <a:latin typeface="HG丸ｺﾞｼｯｸM-PRO" panose="020F0600000000000000" pitchFamily="50" charset="-128"/>
                <a:ea typeface="HG丸ｺﾞｼｯｸM-PRO" panose="020F0600000000000000" pitchFamily="50" charset="-128"/>
              </a:rPr>
              <a:t>、死刑</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a:t>
            </a:r>
            <a:endParaRPr lang="ja-JP" altLang="en-US" sz="2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46</a:t>
            </a:fld>
            <a:endParaRPr kumimoji="1" lang="ja-JP" altLang="en-US"/>
          </a:p>
        </p:txBody>
      </p:sp>
    </p:spTree>
    <p:extLst>
      <p:ext uri="{BB962C8B-B14F-4D97-AF65-F5344CB8AC3E}">
        <p14:creationId xmlns:p14="http://schemas.microsoft.com/office/powerpoint/2010/main" val="1225963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circle(in)">
                                      <p:cBhvr>
                                        <p:cTn id="7" dur="20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circle(in)">
                                      <p:cBhvr>
                                        <p:cTn id="12"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2" name="Text Box 4"/>
          <p:cNvSpPr txBox="1">
            <a:spLocks noChangeArrowheads="1"/>
          </p:cNvSpPr>
          <p:nvPr/>
        </p:nvSpPr>
        <p:spPr bwMode="auto">
          <a:xfrm>
            <a:off x="263046" y="328287"/>
            <a:ext cx="8705589"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charset="0"/>
                <a:ea typeface="ＭＳ Ｐゴシック" pitchFamily="50" charset="-128"/>
              </a:defRPr>
            </a:lvl1pPr>
            <a:lvl2pPr marL="742950" indent="-285750" eaLnBrk="0" hangingPunct="0">
              <a:defRPr kumimoji="1" sz="2400">
                <a:solidFill>
                  <a:schemeClr val="tx1"/>
                </a:solidFill>
                <a:latin typeface="Times" charset="0"/>
                <a:ea typeface="ＭＳ Ｐゴシック" pitchFamily="50" charset="-128"/>
              </a:defRPr>
            </a:lvl2pPr>
            <a:lvl3pPr marL="1143000" indent="-228600" eaLnBrk="0" hangingPunct="0">
              <a:defRPr kumimoji="1" sz="2400">
                <a:solidFill>
                  <a:schemeClr val="tx1"/>
                </a:solidFill>
                <a:latin typeface="Times" charset="0"/>
                <a:ea typeface="ＭＳ Ｐゴシック" pitchFamily="50" charset="-128"/>
              </a:defRPr>
            </a:lvl3pPr>
            <a:lvl4pPr marL="1600200" indent="-228600" eaLnBrk="0" hangingPunct="0">
              <a:defRPr kumimoji="1" sz="2400">
                <a:solidFill>
                  <a:schemeClr val="tx1"/>
                </a:solidFill>
                <a:latin typeface="Times" charset="0"/>
                <a:ea typeface="ＭＳ Ｐゴシック" pitchFamily="50" charset="-128"/>
              </a:defRPr>
            </a:lvl4pPr>
            <a:lvl5pPr marL="2057400" indent="-228600" eaLnBrk="0" hangingPunct="0">
              <a:defRPr kumimoji="1" sz="2400">
                <a:solidFill>
                  <a:schemeClr val="tx1"/>
                </a:solidFill>
                <a:latin typeface="Times" charset="0"/>
                <a:ea typeface="ＭＳ Ｐゴシック" pitchFamily="50" charset="-128"/>
              </a:defRPr>
            </a:lvl5pPr>
            <a:lvl6pPr marL="25146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6pPr>
            <a:lvl7pPr marL="29718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7pPr>
            <a:lvl8pPr marL="34290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8pPr>
            <a:lvl9pPr marL="38862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9pPr>
          </a:lstStyle>
          <a:p>
            <a:pPr eaLnBrk="1" hangingPunct="1">
              <a:spcBef>
                <a:spcPct val="50000"/>
              </a:spcBef>
            </a:pPr>
            <a:r>
              <a:rPr lang="ja-JP" altLang="en-US" sz="3600" dirty="0">
                <a:latin typeface="HG丸ｺﾞｼｯｸM-PRO" panose="020F0600000000000000" pitchFamily="50" charset="-128"/>
                <a:ea typeface="HG丸ｺﾞｼｯｸM-PRO" panose="020F0600000000000000" pitchFamily="50" charset="-128"/>
              </a:rPr>
              <a:t>オランダにおける薬物</a:t>
            </a:r>
            <a:r>
              <a:rPr lang="ja-JP" altLang="en-US" sz="3600" dirty="0" smtClean="0">
                <a:latin typeface="HG丸ｺﾞｼｯｸM-PRO" panose="020F0600000000000000" pitchFamily="50" charset="-128"/>
                <a:ea typeface="HG丸ｺﾞｼｯｸM-PRO" panose="020F0600000000000000" pitchFamily="50" charset="-128"/>
              </a:rPr>
              <a:t>政策（公衆衛生）</a:t>
            </a:r>
            <a:endParaRPr lang="ja-JP" altLang="en-US" sz="3600" dirty="0">
              <a:latin typeface="HG丸ｺﾞｼｯｸM-PRO" panose="020F0600000000000000" pitchFamily="50" charset="-128"/>
              <a:ea typeface="HG丸ｺﾞｼｯｸM-PRO" panose="020F0600000000000000" pitchFamily="50" charset="-128"/>
            </a:endParaRPr>
          </a:p>
          <a:p>
            <a:pPr algn="ctr" eaLnBrk="1" hangingPunct="1">
              <a:spcBef>
                <a:spcPct val="50000"/>
              </a:spcBef>
            </a:pPr>
            <a:r>
              <a:rPr lang="ja-JP" altLang="en-US" sz="32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＜ハームレダクション政策</a:t>
            </a:r>
            <a:r>
              <a:rPr lang="ja-JP" altLang="en-US" sz="32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endParaRPr lang="en-US" altLang="ja-JP" sz="32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eaLnBrk="1" hangingPunct="1">
              <a:spcBef>
                <a:spcPct val="50000"/>
              </a:spcBef>
            </a:pPr>
            <a:endParaRPr lang="ja-JP" altLang="en-US" sz="3200" dirty="0">
              <a:latin typeface="HG丸ｺﾞｼｯｸM-PRO" panose="020F0600000000000000" pitchFamily="50" charset="-128"/>
              <a:ea typeface="HG丸ｺﾞｼｯｸM-PRO" panose="020F0600000000000000" pitchFamily="50" charset="-128"/>
            </a:endParaRPr>
          </a:p>
          <a:p>
            <a:pPr eaLnBrk="1" hangingPunct="1">
              <a:spcBef>
                <a:spcPct val="50000"/>
              </a:spcBef>
            </a:pPr>
            <a:r>
              <a:rPr lang="ja-JP" altLang="en-US" sz="3200" dirty="0">
                <a:latin typeface="HG丸ｺﾞｼｯｸM-PRO" panose="020F0600000000000000" pitchFamily="50" charset="-128"/>
                <a:ea typeface="HG丸ｺﾞｼｯｸM-PRO" panose="020F0600000000000000" pitchFamily="50" charset="-128"/>
              </a:rPr>
              <a:t>①薬物をハードとソフトに分ける</a:t>
            </a:r>
          </a:p>
          <a:p>
            <a:pPr eaLnBrk="1" hangingPunct="1">
              <a:spcBef>
                <a:spcPct val="50000"/>
              </a:spcBef>
            </a:pPr>
            <a:r>
              <a:rPr lang="ja-JP" altLang="en-US" sz="3200" dirty="0">
                <a:latin typeface="HG丸ｺﾞｼｯｸM-PRO" panose="020F0600000000000000" pitchFamily="50" charset="-128"/>
                <a:ea typeface="HG丸ｺﾞｼｯｸM-PRO" panose="020F0600000000000000" pitchFamily="50" charset="-128"/>
              </a:rPr>
              <a:t>②依存性の高いハードドラッグは厳しく規制</a:t>
            </a:r>
          </a:p>
          <a:p>
            <a:pPr eaLnBrk="1" hangingPunct="1">
              <a:spcBef>
                <a:spcPct val="50000"/>
              </a:spcBef>
            </a:pPr>
            <a:r>
              <a:rPr lang="ja-JP" altLang="en-US" sz="3200" dirty="0">
                <a:latin typeface="HG丸ｺﾞｼｯｸM-PRO" panose="020F0600000000000000" pitchFamily="50" charset="-128"/>
                <a:ea typeface="HG丸ｺﾞｼｯｸM-PRO" panose="020F0600000000000000" pitchFamily="50" charset="-128"/>
              </a:rPr>
              <a:t>③大麻などのソフトドラッグの使用を認める</a:t>
            </a:r>
          </a:p>
          <a:p>
            <a:pPr eaLnBrk="1" hangingPunct="1">
              <a:spcBef>
                <a:spcPct val="50000"/>
              </a:spcBef>
            </a:pPr>
            <a:r>
              <a:rPr lang="ja-JP" altLang="en-US" sz="3200" dirty="0">
                <a:latin typeface="HG丸ｺﾞｼｯｸM-PRO" panose="020F0600000000000000" pitchFamily="50" charset="-128"/>
                <a:ea typeface="HG丸ｺﾞｼｯｸM-PRO" panose="020F0600000000000000" pitchFamily="50" charset="-128"/>
              </a:rPr>
              <a:t>　・・・ヘロイン中毒患者の依存性</a:t>
            </a:r>
            <a:r>
              <a:rPr lang="ja-JP" altLang="en-US" sz="3200" dirty="0" smtClean="0">
                <a:latin typeface="HG丸ｺﾞｼｯｸM-PRO" panose="020F0600000000000000" pitchFamily="50" charset="-128"/>
                <a:ea typeface="HG丸ｺﾞｼｯｸM-PRO" panose="020F0600000000000000" pitchFamily="50" charset="-128"/>
              </a:rPr>
              <a:t>治療</a:t>
            </a:r>
            <a:endParaRPr lang="ja-JP" altLang="en-US" sz="3200" dirty="0">
              <a:latin typeface="HG丸ｺﾞｼｯｸM-PRO" panose="020F0600000000000000" pitchFamily="50" charset="-128"/>
              <a:ea typeface="HG丸ｺﾞｼｯｸM-PRO" panose="020F0600000000000000" pitchFamily="50" charset="-128"/>
            </a:endParaRPr>
          </a:p>
          <a:p>
            <a:pPr algn="r" eaLnBrk="1" hangingPunct="1">
              <a:spcBef>
                <a:spcPct val="50000"/>
              </a:spcBef>
            </a:pPr>
            <a:r>
              <a:rPr lang="ja-JP" altLang="en-US" sz="3200" dirty="0">
                <a:latin typeface="HG丸ｺﾞｼｯｸM-PRO" panose="020F0600000000000000" pitchFamily="50" charset="-128"/>
                <a:ea typeface="HG丸ｺﾞｼｯｸM-PRO" panose="020F0600000000000000" pitchFamily="50" charset="-128"/>
              </a:rPr>
              <a:t>　　　　　　　　　　　代換品に大麻を使用</a:t>
            </a:r>
          </a:p>
        </p:txBody>
      </p:sp>
      <p:sp>
        <p:nvSpPr>
          <p:cNvPr id="2" name="スライド番号プレースホルダー 1"/>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47</a:t>
            </a:fld>
            <a:endParaRPr lang="ja-JP" altLang="en-US">
              <a:solidFill>
                <a:prstClr val="black">
                  <a:tint val="75000"/>
                </a:prstClr>
              </a:solidFill>
            </a:endParaRPr>
          </a:p>
        </p:txBody>
      </p:sp>
    </p:spTree>
    <p:extLst>
      <p:ext uri="{BB962C8B-B14F-4D97-AF65-F5344CB8AC3E}">
        <p14:creationId xmlns:p14="http://schemas.microsoft.com/office/powerpoint/2010/main" val="339910658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0132">
                                            <p:txEl>
                                              <p:pRg st="3" end="3"/>
                                            </p:txEl>
                                          </p:spTgt>
                                        </p:tgtEl>
                                        <p:attrNameLst>
                                          <p:attrName>style.visibility</p:attrName>
                                        </p:attrNameLst>
                                      </p:cBhvr>
                                      <p:to>
                                        <p:strVal val="visible"/>
                                      </p:to>
                                    </p:set>
                                    <p:animEffect transition="in" filter="circle(in)">
                                      <p:cBhvr>
                                        <p:cTn id="7" dur="2000"/>
                                        <p:tgtEl>
                                          <p:spTgt spid="560132">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60132">
                                            <p:txEl>
                                              <p:pRg st="4" end="4"/>
                                            </p:txEl>
                                          </p:spTgt>
                                        </p:tgtEl>
                                        <p:attrNameLst>
                                          <p:attrName>style.visibility</p:attrName>
                                        </p:attrNameLst>
                                      </p:cBhvr>
                                      <p:to>
                                        <p:strVal val="visible"/>
                                      </p:to>
                                    </p:set>
                                    <p:animEffect transition="in" filter="circle(in)">
                                      <p:cBhvr>
                                        <p:cTn id="10" dur="2000"/>
                                        <p:tgtEl>
                                          <p:spTgt spid="560132">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60132">
                                            <p:txEl>
                                              <p:pRg st="5" end="5"/>
                                            </p:txEl>
                                          </p:spTgt>
                                        </p:tgtEl>
                                        <p:attrNameLst>
                                          <p:attrName>style.visibility</p:attrName>
                                        </p:attrNameLst>
                                      </p:cBhvr>
                                      <p:to>
                                        <p:strVal val="visible"/>
                                      </p:to>
                                    </p:set>
                                    <p:animEffect transition="in" filter="circle(in)">
                                      <p:cBhvr>
                                        <p:cTn id="13" dur="2000"/>
                                        <p:tgtEl>
                                          <p:spTgt spid="560132">
                                            <p:txEl>
                                              <p:pRg st="5" end="5"/>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60132">
                                            <p:txEl>
                                              <p:pRg st="6" end="6"/>
                                            </p:txEl>
                                          </p:spTgt>
                                        </p:tgtEl>
                                        <p:attrNameLst>
                                          <p:attrName>style.visibility</p:attrName>
                                        </p:attrNameLst>
                                      </p:cBhvr>
                                      <p:to>
                                        <p:strVal val="visible"/>
                                      </p:to>
                                    </p:set>
                                    <p:animEffect transition="in" filter="circle(in)">
                                      <p:cBhvr>
                                        <p:cTn id="16" dur="2000"/>
                                        <p:tgtEl>
                                          <p:spTgt spid="560132">
                                            <p:txEl>
                                              <p:pRg st="6" end="6"/>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60132">
                                            <p:txEl>
                                              <p:pRg st="7" end="7"/>
                                            </p:txEl>
                                          </p:spTgt>
                                        </p:tgtEl>
                                        <p:attrNameLst>
                                          <p:attrName>style.visibility</p:attrName>
                                        </p:attrNameLst>
                                      </p:cBhvr>
                                      <p:to>
                                        <p:strVal val="visible"/>
                                      </p:to>
                                    </p:set>
                                    <p:animEffect transition="in" filter="circle(in)">
                                      <p:cBhvr>
                                        <p:cTn id="19" dur="2000"/>
                                        <p:tgtEl>
                                          <p:spTgt spid="56013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8196" name="Picture 3" descr="IMG_02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2041525"/>
            <a:ext cx="3692525"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5"/>
          <p:cNvSpPr txBox="1">
            <a:spLocks noChangeArrowheads="1"/>
          </p:cNvSpPr>
          <p:nvPr/>
        </p:nvSpPr>
        <p:spPr bwMode="auto">
          <a:xfrm>
            <a:off x="183456" y="5949280"/>
            <a:ext cx="39564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charset="0"/>
                <a:ea typeface="ＭＳ Ｐゴシック" pitchFamily="50" charset="-128"/>
              </a:defRPr>
            </a:lvl1pPr>
            <a:lvl2pPr marL="742950" indent="-285750" eaLnBrk="0" hangingPunct="0">
              <a:defRPr kumimoji="1" sz="2400">
                <a:solidFill>
                  <a:schemeClr val="tx1"/>
                </a:solidFill>
                <a:latin typeface="Times" charset="0"/>
                <a:ea typeface="ＭＳ Ｐゴシック" pitchFamily="50" charset="-128"/>
              </a:defRPr>
            </a:lvl2pPr>
            <a:lvl3pPr marL="1143000" indent="-228600" eaLnBrk="0" hangingPunct="0">
              <a:defRPr kumimoji="1" sz="2400">
                <a:solidFill>
                  <a:schemeClr val="tx1"/>
                </a:solidFill>
                <a:latin typeface="Times" charset="0"/>
                <a:ea typeface="ＭＳ Ｐゴシック" pitchFamily="50" charset="-128"/>
              </a:defRPr>
            </a:lvl3pPr>
            <a:lvl4pPr marL="1600200" indent="-228600" eaLnBrk="0" hangingPunct="0">
              <a:defRPr kumimoji="1" sz="2400">
                <a:solidFill>
                  <a:schemeClr val="tx1"/>
                </a:solidFill>
                <a:latin typeface="Times" charset="0"/>
                <a:ea typeface="ＭＳ Ｐゴシック" pitchFamily="50" charset="-128"/>
              </a:defRPr>
            </a:lvl4pPr>
            <a:lvl5pPr marL="2057400" indent="-228600" eaLnBrk="0" hangingPunct="0">
              <a:defRPr kumimoji="1" sz="2400">
                <a:solidFill>
                  <a:schemeClr val="tx1"/>
                </a:solidFill>
                <a:latin typeface="Times" charset="0"/>
                <a:ea typeface="ＭＳ Ｐゴシック" pitchFamily="50" charset="-128"/>
              </a:defRPr>
            </a:lvl5pPr>
            <a:lvl6pPr marL="25146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6pPr>
            <a:lvl7pPr marL="29718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7pPr>
            <a:lvl8pPr marL="34290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8pPr>
            <a:lvl9pPr marL="38862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9pPr>
          </a:lstStyle>
          <a:p>
            <a:pPr algn="ctr" eaLnBrk="1" hangingPunct="1"/>
            <a:r>
              <a:rPr lang="ja-JP" altLang="en-US" b="1" dirty="0" smtClean="0">
                <a:solidFill>
                  <a:prstClr val="black"/>
                </a:solidFill>
                <a:latin typeface="HG丸ｺﾞｼｯｸM-PRO" panose="020F0600000000000000" pitchFamily="50" charset="-128"/>
                <a:ea typeface="HG丸ｺﾞｼｯｸM-PRO" panose="020F0600000000000000" pitchFamily="50" charset="-128"/>
              </a:rPr>
              <a:t>海外からの若者でにぎわうコーヒーショップ</a:t>
            </a:r>
            <a:endParaRPr lang="ja-JP" altLang="en-US"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8199" name="Text Box 6"/>
          <p:cNvSpPr txBox="1">
            <a:spLocks noChangeArrowheads="1"/>
          </p:cNvSpPr>
          <p:nvPr/>
        </p:nvSpPr>
        <p:spPr bwMode="auto">
          <a:xfrm>
            <a:off x="4922838" y="6092825"/>
            <a:ext cx="3560762" cy="538163"/>
          </a:xfrm>
          <a:prstGeom prst="rect">
            <a:avLst/>
          </a:prstGeom>
          <a:solidFill>
            <a:schemeClr val="bg1"/>
          </a:solidFill>
          <a:ln w="19050">
            <a:solidFill>
              <a:schemeClr val="tx1"/>
            </a:solidFill>
            <a:miter lim="800000"/>
            <a:headEnd/>
            <a:tailEnd/>
          </a:ln>
        </p:spPr>
        <p:txBody>
          <a:bodyPr>
            <a:spAutoFit/>
          </a:bodyPr>
          <a:lstStyle>
            <a:lvl1pPr eaLnBrk="0" hangingPunct="0">
              <a:defRPr kumimoji="1" sz="2400">
                <a:solidFill>
                  <a:schemeClr val="tx1"/>
                </a:solidFill>
                <a:latin typeface="Times" charset="0"/>
                <a:ea typeface="ＭＳ Ｐゴシック" pitchFamily="50" charset="-128"/>
              </a:defRPr>
            </a:lvl1pPr>
            <a:lvl2pPr marL="742950" indent="-285750" eaLnBrk="0" hangingPunct="0">
              <a:defRPr kumimoji="1" sz="2400">
                <a:solidFill>
                  <a:schemeClr val="tx1"/>
                </a:solidFill>
                <a:latin typeface="Times" charset="0"/>
                <a:ea typeface="ＭＳ Ｐゴシック" pitchFamily="50" charset="-128"/>
              </a:defRPr>
            </a:lvl2pPr>
            <a:lvl3pPr marL="1143000" indent="-228600" eaLnBrk="0" hangingPunct="0">
              <a:defRPr kumimoji="1" sz="2400">
                <a:solidFill>
                  <a:schemeClr val="tx1"/>
                </a:solidFill>
                <a:latin typeface="Times" charset="0"/>
                <a:ea typeface="ＭＳ Ｐゴシック" pitchFamily="50" charset="-128"/>
              </a:defRPr>
            </a:lvl3pPr>
            <a:lvl4pPr marL="1600200" indent="-228600" eaLnBrk="0" hangingPunct="0">
              <a:defRPr kumimoji="1" sz="2400">
                <a:solidFill>
                  <a:schemeClr val="tx1"/>
                </a:solidFill>
                <a:latin typeface="Times" charset="0"/>
                <a:ea typeface="ＭＳ Ｐゴシック" pitchFamily="50" charset="-128"/>
              </a:defRPr>
            </a:lvl4pPr>
            <a:lvl5pPr marL="2057400" indent="-228600" eaLnBrk="0" hangingPunct="0">
              <a:defRPr kumimoji="1" sz="2400">
                <a:solidFill>
                  <a:schemeClr val="tx1"/>
                </a:solidFill>
                <a:latin typeface="Times" charset="0"/>
                <a:ea typeface="ＭＳ Ｐゴシック" pitchFamily="50" charset="-128"/>
              </a:defRPr>
            </a:lvl5pPr>
            <a:lvl6pPr marL="25146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6pPr>
            <a:lvl7pPr marL="29718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7pPr>
            <a:lvl8pPr marL="34290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8pPr>
            <a:lvl9pPr marL="38862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9pPr>
          </a:lstStyle>
          <a:p>
            <a:pPr algn="ctr" eaLnBrk="1" hangingPunct="1">
              <a:spcBef>
                <a:spcPct val="50000"/>
              </a:spcBef>
            </a:pPr>
            <a:r>
              <a:rPr lang="ja-JP" altLang="en-US" sz="2800" dirty="0">
                <a:solidFill>
                  <a:prstClr val="black"/>
                </a:solidFill>
                <a:latin typeface="Arial" pitchFamily="34" charset="0"/>
              </a:rPr>
              <a:t>アムステルダム市内</a:t>
            </a:r>
          </a:p>
        </p:txBody>
      </p:sp>
      <p:sp>
        <p:nvSpPr>
          <p:cNvPr id="8200" name="Text Box 7"/>
          <p:cNvSpPr txBox="1">
            <a:spLocks noChangeArrowheads="1"/>
          </p:cNvSpPr>
          <p:nvPr/>
        </p:nvSpPr>
        <p:spPr bwMode="auto">
          <a:xfrm>
            <a:off x="342899" y="237671"/>
            <a:ext cx="85899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charset="0"/>
                <a:ea typeface="ＭＳ Ｐゴシック" pitchFamily="50" charset="-128"/>
              </a:defRPr>
            </a:lvl1pPr>
            <a:lvl2pPr marL="742950" indent="-285750" eaLnBrk="0" hangingPunct="0">
              <a:defRPr kumimoji="1" sz="2400">
                <a:solidFill>
                  <a:schemeClr val="tx1"/>
                </a:solidFill>
                <a:latin typeface="Times" charset="0"/>
                <a:ea typeface="ＭＳ Ｐゴシック" pitchFamily="50" charset="-128"/>
              </a:defRPr>
            </a:lvl2pPr>
            <a:lvl3pPr marL="1143000" indent="-228600" eaLnBrk="0" hangingPunct="0">
              <a:defRPr kumimoji="1" sz="2400">
                <a:solidFill>
                  <a:schemeClr val="tx1"/>
                </a:solidFill>
                <a:latin typeface="Times" charset="0"/>
                <a:ea typeface="ＭＳ Ｐゴシック" pitchFamily="50" charset="-128"/>
              </a:defRPr>
            </a:lvl3pPr>
            <a:lvl4pPr marL="1600200" indent="-228600" eaLnBrk="0" hangingPunct="0">
              <a:defRPr kumimoji="1" sz="2400">
                <a:solidFill>
                  <a:schemeClr val="tx1"/>
                </a:solidFill>
                <a:latin typeface="Times" charset="0"/>
                <a:ea typeface="ＭＳ Ｐゴシック" pitchFamily="50" charset="-128"/>
              </a:defRPr>
            </a:lvl4pPr>
            <a:lvl5pPr marL="2057400" indent="-228600" eaLnBrk="0" hangingPunct="0">
              <a:defRPr kumimoji="1" sz="2400">
                <a:solidFill>
                  <a:schemeClr val="tx1"/>
                </a:solidFill>
                <a:latin typeface="Times" charset="0"/>
                <a:ea typeface="ＭＳ Ｐゴシック" pitchFamily="50" charset="-128"/>
              </a:defRPr>
            </a:lvl5pPr>
            <a:lvl6pPr marL="25146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6pPr>
            <a:lvl7pPr marL="29718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7pPr>
            <a:lvl8pPr marL="34290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8pPr>
            <a:lvl9pPr marL="38862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9pPr>
          </a:lstStyle>
          <a:p>
            <a:pPr eaLnBrk="1" hangingPunct="1"/>
            <a:r>
              <a:rPr lang="ja-JP" altLang="en-US" sz="2800" b="1" dirty="0" smtClean="0">
                <a:solidFill>
                  <a:prstClr val="black"/>
                </a:solidFill>
                <a:latin typeface="HG丸ｺﾞｼｯｸM-PRO" panose="020F0600000000000000" pitchFamily="50" charset="-128"/>
                <a:ea typeface="HG丸ｺﾞｼｯｸM-PRO" panose="020F0600000000000000" pitchFamily="50" charset="-128"/>
              </a:rPr>
              <a:t>ハームレダクション政策としてオランダでは大麻の販売・使用の許可を与えたが、現在は大きな観光資源となっている</a:t>
            </a:r>
            <a:endParaRPr lang="ja-JP" altLang="en-US" sz="2800" b="1" dirty="0">
              <a:solidFill>
                <a:prstClr val="black"/>
              </a:solidFill>
              <a:latin typeface="HG丸ｺﾞｼｯｸM-PRO" panose="020F0600000000000000" pitchFamily="50" charset="-128"/>
              <a:ea typeface="HG丸ｺﾞｼｯｸM-PRO" panose="020F0600000000000000" pitchFamily="50" charset="-128"/>
            </a:endParaRPr>
          </a:p>
        </p:txBody>
      </p:sp>
      <p:pic>
        <p:nvPicPr>
          <p:cNvPr id="2" name="Picture 2" descr="F:\日薬薬乱資料\オランダ写真2015\IMG_63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11" r="7269"/>
          <a:stretch/>
        </p:blipFill>
        <p:spPr bwMode="auto">
          <a:xfrm>
            <a:off x="4434612" y="2045617"/>
            <a:ext cx="4498250" cy="3903663"/>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48</a:t>
            </a:fld>
            <a:endParaRPr lang="ja-JP" altLang="en-US">
              <a:solidFill>
                <a:prstClr val="black">
                  <a:tint val="75000"/>
                </a:prstClr>
              </a:solidFill>
            </a:endParaRPr>
          </a:p>
        </p:txBody>
      </p:sp>
    </p:spTree>
    <p:extLst>
      <p:ext uri="{BB962C8B-B14F-4D97-AF65-F5344CB8AC3E}">
        <p14:creationId xmlns:p14="http://schemas.microsoft.com/office/powerpoint/2010/main" val="130975445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circle(in)">
                                      <p:cBhvr>
                                        <p:cTn id="7" dur="2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9219" name="Picture 3" descr="IMG_18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0"/>
            <a:ext cx="860107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542925" y="5667375"/>
            <a:ext cx="8312150" cy="1190625"/>
          </a:xfrm>
          <a:prstGeom prst="rect">
            <a:avLst/>
          </a:prstGeom>
          <a:solidFill>
            <a:schemeClr val="bg1"/>
          </a:solidFill>
          <a:ln>
            <a:noFill/>
          </a:ln>
          <a:extLst/>
        </p:spPr>
        <p:txBody>
          <a:bodyPr>
            <a:spAutoFit/>
          </a:bodyPr>
          <a:lstStyle>
            <a:lvl1pPr eaLnBrk="0" hangingPunct="0">
              <a:defRPr kumimoji="1" sz="2400">
                <a:solidFill>
                  <a:schemeClr val="tx1"/>
                </a:solidFill>
                <a:latin typeface="Times" charset="0"/>
                <a:ea typeface="ＭＳ Ｐゴシック" pitchFamily="50" charset="-128"/>
              </a:defRPr>
            </a:lvl1pPr>
            <a:lvl2pPr marL="742950" indent="-285750" eaLnBrk="0" hangingPunct="0">
              <a:defRPr kumimoji="1" sz="2400">
                <a:solidFill>
                  <a:schemeClr val="tx1"/>
                </a:solidFill>
                <a:latin typeface="Times" charset="0"/>
                <a:ea typeface="ＭＳ Ｐゴシック" pitchFamily="50" charset="-128"/>
              </a:defRPr>
            </a:lvl2pPr>
            <a:lvl3pPr marL="1143000" indent="-228600" eaLnBrk="0" hangingPunct="0">
              <a:defRPr kumimoji="1" sz="2400">
                <a:solidFill>
                  <a:schemeClr val="tx1"/>
                </a:solidFill>
                <a:latin typeface="Times" charset="0"/>
                <a:ea typeface="ＭＳ Ｐゴシック" pitchFamily="50" charset="-128"/>
              </a:defRPr>
            </a:lvl3pPr>
            <a:lvl4pPr marL="1600200" indent="-228600" eaLnBrk="0" hangingPunct="0">
              <a:defRPr kumimoji="1" sz="2400">
                <a:solidFill>
                  <a:schemeClr val="tx1"/>
                </a:solidFill>
                <a:latin typeface="Times" charset="0"/>
                <a:ea typeface="ＭＳ Ｐゴシック" pitchFamily="50" charset="-128"/>
              </a:defRPr>
            </a:lvl4pPr>
            <a:lvl5pPr marL="2057400" indent="-228600" eaLnBrk="0" hangingPunct="0">
              <a:defRPr kumimoji="1" sz="2400">
                <a:solidFill>
                  <a:schemeClr val="tx1"/>
                </a:solidFill>
                <a:latin typeface="Times" charset="0"/>
                <a:ea typeface="ＭＳ Ｐゴシック" pitchFamily="50" charset="-128"/>
              </a:defRPr>
            </a:lvl5pPr>
            <a:lvl6pPr marL="25146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6pPr>
            <a:lvl7pPr marL="29718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7pPr>
            <a:lvl8pPr marL="34290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8pPr>
            <a:lvl9pPr marL="38862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9pPr>
          </a:lstStyle>
          <a:p>
            <a:pPr eaLnBrk="1" hangingPunct="1"/>
            <a:r>
              <a:rPr lang="ja-JP" altLang="en-US" sz="3600" dirty="0"/>
              <a:t>大麻喫煙の可能なコーヒーショップ</a:t>
            </a:r>
          </a:p>
          <a:p>
            <a:pPr eaLnBrk="1" hangingPunct="1"/>
            <a:r>
              <a:rPr lang="ja-JP" altLang="en-US" sz="3600" dirty="0"/>
              <a:t>アムステルダム市内</a:t>
            </a:r>
            <a:r>
              <a:rPr lang="ja-JP" altLang="en-US" sz="3600" dirty="0" smtClean="0"/>
              <a:t>に約</a:t>
            </a:r>
            <a:r>
              <a:rPr lang="en-US" altLang="ja-JP" sz="3600" dirty="0" smtClean="0"/>
              <a:t>200</a:t>
            </a:r>
            <a:r>
              <a:rPr lang="ja-JP" altLang="en-US" sz="3600" dirty="0" smtClean="0"/>
              <a:t>店舗在る</a:t>
            </a:r>
            <a:endParaRPr lang="ja-JP" altLang="en-US" sz="3600" dirty="0"/>
          </a:p>
        </p:txBody>
      </p:sp>
      <p:sp>
        <p:nvSpPr>
          <p:cNvPr id="5" name="テキスト ボックス 4"/>
          <p:cNvSpPr txBox="1"/>
          <p:nvPr/>
        </p:nvSpPr>
        <p:spPr>
          <a:xfrm>
            <a:off x="899592" y="1962150"/>
            <a:ext cx="8072958" cy="769441"/>
          </a:xfrm>
          <a:prstGeom prst="rect">
            <a:avLst/>
          </a:prstGeom>
          <a:solidFill>
            <a:schemeClr val="bg1"/>
          </a:solidFill>
        </p:spPr>
        <p:txBody>
          <a:bodyPr wrap="square">
            <a:spAutoFit/>
          </a:bodyPr>
          <a:lstStyle/>
          <a:p>
            <a:pPr>
              <a:defRPr/>
            </a:pPr>
            <a:r>
              <a:rPr lang="ja-JP" altLang="en-US" sz="4400" dirty="0" smtClean="0">
                <a:latin typeface="HG丸ｺﾞｼｯｸM-PRO" panose="020F0600000000000000" pitchFamily="50" charset="-128"/>
                <a:ea typeface="HG丸ｺﾞｼｯｸM-PRO" panose="020F0600000000000000" pitchFamily="50" charset="-128"/>
              </a:rPr>
              <a:t>日本人も大麻</a:t>
            </a:r>
            <a:r>
              <a:rPr lang="ja-JP" altLang="en-US" sz="4400" dirty="0">
                <a:latin typeface="HG丸ｺﾞｼｯｸM-PRO" panose="020F0600000000000000" pitchFamily="50" charset="-128"/>
                <a:ea typeface="HG丸ｺﾞｼｯｸM-PRO" panose="020F0600000000000000" pitchFamily="50" charset="-128"/>
              </a:rPr>
              <a:t>喫煙を覚えて帰国</a:t>
            </a:r>
          </a:p>
        </p:txBody>
      </p:sp>
      <p:sp>
        <p:nvSpPr>
          <p:cNvPr id="2" name="スライド番号プレースホルダー 1"/>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49</a:t>
            </a:fld>
            <a:endParaRPr lang="ja-JP" altLang="en-US">
              <a:solidFill>
                <a:prstClr val="black">
                  <a:tint val="75000"/>
                </a:prstClr>
              </a:solidFill>
            </a:endParaRPr>
          </a:p>
        </p:txBody>
      </p:sp>
    </p:spTree>
    <p:extLst>
      <p:ext uri="{BB962C8B-B14F-4D97-AF65-F5344CB8AC3E}">
        <p14:creationId xmlns:p14="http://schemas.microsoft.com/office/powerpoint/2010/main" val="356475927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http://sankei.jp.msn.com/images/news/140707/crm14070721560013-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54" y="1146363"/>
            <a:ext cx="8159953" cy="541820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57853" y="3851526"/>
            <a:ext cx="8657421" cy="1938992"/>
          </a:xfrm>
          <a:prstGeom prst="rect">
            <a:avLst/>
          </a:prstGeom>
          <a:solidFill>
            <a:srgbClr val="FFFFFF">
              <a:alpha val="74902"/>
            </a:srgbClr>
          </a:solidFill>
        </p:spPr>
        <p:txBody>
          <a:bodyPr wrap="square" rtlCol="0">
            <a:spAutoFit/>
          </a:bodyPr>
          <a:lstStyle/>
          <a:p>
            <a:r>
              <a:rPr lang="ja-JP" altLang="en-US" sz="2800" dirty="0" smtClean="0">
                <a:latin typeface="HG丸ｺﾞｼｯｸM-PRO" panose="020F0600000000000000" pitchFamily="50" charset="-128"/>
                <a:ea typeface="HG丸ｺﾞｼｯｸM-PRO" panose="020F0600000000000000" pitchFamily="50" charset="-128"/>
              </a:rPr>
              <a:t>危険ドラッグを吸い事故・</a:t>
            </a:r>
            <a:r>
              <a:rPr lang="en-US" altLang="ja-JP" sz="2800" dirty="0" smtClean="0">
                <a:latin typeface="HG丸ｺﾞｼｯｸM-PRO" panose="020F0600000000000000" pitchFamily="50" charset="-128"/>
                <a:ea typeface="HG丸ｺﾞｼｯｸM-PRO" panose="020F0600000000000000" pitchFamily="50" charset="-128"/>
              </a:rPr>
              <a:t>1</a:t>
            </a:r>
            <a:r>
              <a:rPr lang="ja-JP" altLang="en-US" sz="2800" dirty="0">
                <a:latin typeface="HG丸ｺﾞｼｯｸM-PRO" panose="020F0600000000000000" pitchFamily="50" charset="-128"/>
                <a:ea typeface="HG丸ｺﾞｼｯｸM-PRO" panose="020F0600000000000000" pitchFamily="50" charset="-128"/>
              </a:rPr>
              <a:t>人が</a:t>
            </a:r>
            <a:r>
              <a:rPr lang="ja-JP" altLang="en-US" sz="2800" dirty="0" smtClean="0">
                <a:latin typeface="HG丸ｺﾞｼｯｸM-PRO" panose="020F0600000000000000" pitchFamily="50" charset="-128"/>
                <a:ea typeface="HG丸ｺﾞｼｯｸM-PRO" panose="020F0600000000000000" pitchFamily="50" charset="-128"/>
              </a:rPr>
              <a:t>死亡</a:t>
            </a:r>
            <a:r>
              <a:rPr lang="en-US" altLang="ja-JP" sz="2800" dirty="0" smtClean="0">
                <a:latin typeface="HG丸ｺﾞｼｯｸM-PRO" panose="020F0600000000000000" pitchFamily="50" charset="-128"/>
                <a:ea typeface="HG丸ｺﾞｼｯｸM-PRO" panose="020F0600000000000000" pitchFamily="50" charset="-128"/>
              </a:rPr>
              <a:t>6</a:t>
            </a:r>
            <a:r>
              <a:rPr lang="ja-JP" altLang="en-US" sz="2800" dirty="0">
                <a:latin typeface="HG丸ｺﾞｼｯｸM-PRO" panose="020F0600000000000000" pitchFamily="50" charset="-128"/>
                <a:ea typeface="HG丸ｺﾞｼｯｸM-PRO" panose="020F0600000000000000" pitchFamily="50" charset="-128"/>
              </a:rPr>
              <a:t>人が</a:t>
            </a:r>
            <a:r>
              <a:rPr lang="ja-JP" altLang="en-US" sz="2800" dirty="0" smtClean="0">
                <a:latin typeface="HG丸ｺﾞｼｯｸM-PRO" panose="020F0600000000000000" pitchFamily="50" charset="-128"/>
                <a:ea typeface="HG丸ｺﾞｼｯｸM-PRO" panose="020F0600000000000000" pitchFamily="50" charset="-128"/>
              </a:rPr>
              <a:t>重軽傷</a:t>
            </a:r>
            <a:endParaRPr lang="en-US" altLang="ja-JP" sz="2800" dirty="0" smtClean="0">
              <a:latin typeface="HG丸ｺﾞｼｯｸM-PRO" panose="020F0600000000000000" pitchFamily="50" charset="-128"/>
              <a:ea typeface="HG丸ｺﾞｼｯｸM-PRO" panose="020F0600000000000000" pitchFamily="50" charset="-128"/>
            </a:endParaRPr>
          </a:p>
          <a:p>
            <a:pPr algn="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平成</a:t>
            </a:r>
            <a:r>
              <a:rPr lang="en-US" altLang="ja-JP" sz="2800" dirty="0" smtClean="0">
                <a:solidFill>
                  <a:prstClr val="black"/>
                </a:solidFill>
                <a:latin typeface="HG丸ｺﾞｼｯｸM-PRO" panose="020F0600000000000000" pitchFamily="50" charset="-128"/>
                <a:ea typeface="HG丸ｺﾞｼｯｸM-PRO" panose="020F0600000000000000" pitchFamily="50" charset="-128"/>
              </a:rPr>
              <a:t>26</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年</a:t>
            </a:r>
            <a:r>
              <a:rPr lang="en-US" altLang="ja-JP" sz="2800" dirty="0">
                <a:solidFill>
                  <a:prstClr val="black"/>
                </a:solidFill>
                <a:latin typeface="HG丸ｺﾞｼｯｸM-PRO" panose="020F0600000000000000" pitchFamily="50" charset="-128"/>
                <a:ea typeface="HG丸ｺﾞｼｯｸM-PRO" panose="020F0600000000000000" pitchFamily="50" charset="-128"/>
              </a:rPr>
              <a:t>6</a:t>
            </a:r>
            <a:r>
              <a:rPr lang="ja-JP" altLang="en-US" sz="2800" dirty="0">
                <a:solidFill>
                  <a:prstClr val="black"/>
                </a:solidFill>
                <a:latin typeface="HG丸ｺﾞｼｯｸM-PRO" panose="020F0600000000000000" pitchFamily="50" charset="-128"/>
                <a:ea typeface="HG丸ｺﾞｼｯｸM-PRO" panose="020F0600000000000000" pitchFamily="50" charset="-128"/>
              </a:rPr>
              <a:t>月</a:t>
            </a:r>
            <a:r>
              <a:rPr lang="en-US" altLang="ja-JP" sz="2800" dirty="0">
                <a:solidFill>
                  <a:prstClr val="black"/>
                </a:solidFill>
                <a:latin typeface="HG丸ｺﾞｼｯｸM-PRO" panose="020F0600000000000000" pitchFamily="50" charset="-128"/>
                <a:ea typeface="HG丸ｺﾞｼｯｸM-PRO" panose="020F0600000000000000" pitchFamily="50" charset="-128"/>
              </a:rPr>
              <a:t>24</a:t>
            </a:r>
            <a:r>
              <a:rPr lang="ja-JP" altLang="en-US" sz="2800" dirty="0">
                <a:solidFill>
                  <a:prstClr val="black"/>
                </a:solidFill>
                <a:latin typeface="HG丸ｺﾞｼｯｸM-PRO" panose="020F0600000000000000" pitchFamily="50" charset="-128"/>
                <a:ea typeface="HG丸ｺﾞｼｯｸM-PRO" panose="020F0600000000000000" pitchFamily="50" charset="-128"/>
              </a:rPr>
              <a:t>日・東京池</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袋</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pPr algn="r"/>
            <a:endParaRPr lang="en-US" altLang="ja-JP" sz="32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r>
              <a:rPr lang="zh-TW" altLang="en-US" sz="32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危険運転致死</a:t>
            </a:r>
            <a:r>
              <a:rPr lang="zh-TW" altLang="en-US" sz="32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罪</a:t>
            </a:r>
            <a:r>
              <a:rPr lang="ja-JP" altLang="en-US" sz="32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を適用</a:t>
            </a:r>
            <a:endParaRPr kumimoji="1" lang="ja-JP" altLang="en-US" sz="32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257853" y="80433"/>
            <a:ext cx="8568952" cy="1938992"/>
          </a:xfrm>
          <a:prstGeom prst="rect">
            <a:avLst/>
          </a:prstGeom>
          <a:solidFill>
            <a:srgbClr val="FFFFFF"/>
          </a:solidFill>
        </p:spPr>
        <p:txBody>
          <a:bodyPr wrap="square" rtlCol="0">
            <a:spAutoFit/>
          </a:bodyPr>
          <a:lstStyle/>
          <a:p>
            <a:r>
              <a:rPr lang="ja-JP" altLang="ja-JP" sz="4000" dirty="0" smtClean="0">
                <a:solidFill>
                  <a:srgbClr val="000099"/>
                </a:solidFill>
              </a:rPr>
              <a:t>最近</a:t>
            </a:r>
            <a:r>
              <a:rPr lang="ja-JP" altLang="ja-JP" sz="4000" dirty="0">
                <a:solidFill>
                  <a:srgbClr val="000099"/>
                </a:solidFill>
              </a:rPr>
              <a:t>の乱用薬物の特徴　</a:t>
            </a:r>
            <a:endParaRPr lang="en-US" altLang="ja-JP" sz="4000" dirty="0" smtClean="0">
              <a:solidFill>
                <a:srgbClr val="000099"/>
              </a:solidFill>
            </a:endParaRPr>
          </a:p>
          <a:p>
            <a:pPr algn="ctr"/>
            <a:r>
              <a:rPr lang="ja-JP" altLang="en-US" sz="4000" dirty="0" smtClean="0">
                <a:solidFill>
                  <a:srgbClr val="000099"/>
                </a:solidFill>
              </a:rPr>
              <a:t>⇒　規制を受けない薬物</a:t>
            </a:r>
            <a:endParaRPr lang="en-US" altLang="ja-JP" sz="4000" dirty="0" smtClean="0">
              <a:solidFill>
                <a:srgbClr val="000099"/>
              </a:solidFill>
            </a:endParaRPr>
          </a:p>
          <a:p>
            <a:pPr algn="r"/>
            <a:r>
              <a:rPr lang="ja-JP" altLang="en-US" sz="4000" dirty="0" smtClean="0">
                <a:solidFill>
                  <a:srgbClr val="000099"/>
                </a:solidFill>
              </a:rPr>
              <a:t>⇒　</a:t>
            </a:r>
            <a:r>
              <a:rPr lang="ja-JP" altLang="ja-JP" sz="4000" dirty="0" smtClean="0">
                <a:solidFill>
                  <a:srgbClr val="000099"/>
                </a:solidFill>
              </a:rPr>
              <a:t>捕まらない薬物</a:t>
            </a:r>
            <a:endParaRPr lang="en-US" altLang="ja-JP" sz="4000" dirty="0" smtClean="0">
              <a:solidFill>
                <a:srgbClr val="000099"/>
              </a:solidFill>
            </a:endParaRPr>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5</a:t>
            </a:fld>
            <a:endParaRPr kumimoji="1" lang="ja-JP" altLang="en-US"/>
          </a:p>
        </p:txBody>
      </p:sp>
    </p:spTree>
    <p:extLst>
      <p:ext uri="{BB962C8B-B14F-4D97-AF65-F5344CB8AC3E}">
        <p14:creationId xmlns:p14="http://schemas.microsoft.com/office/powerpoint/2010/main" val="256519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267" name="Group 9"/>
          <p:cNvGrpSpPr>
            <a:grpSpLocks/>
          </p:cNvGrpSpPr>
          <p:nvPr/>
        </p:nvGrpSpPr>
        <p:grpSpPr bwMode="auto">
          <a:xfrm>
            <a:off x="0" y="330200"/>
            <a:ext cx="5486400" cy="3916363"/>
            <a:chOff x="184" y="192"/>
            <a:chExt cx="3456" cy="2467"/>
          </a:xfrm>
        </p:grpSpPr>
        <p:pic>
          <p:nvPicPr>
            <p:cNvPr id="11274" name="Picture 5" descr="IMG_02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 y="192"/>
              <a:ext cx="3249" cy="21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5" name="Text Box 7"/>
            <p:cNvSpPr txBox="1">
              <a:spLocks noChangeArrowheads="1"/>
            </p:cNvSpPr>
            <p:nvPr/>
          </p:nvSpPr>
          <p:spPr bwMode="auto">
            <a:xfrm>
              <a:off x="184" y="2368"/>
              <a:ext cx="345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charset="0"/>
                  <a:ea typeface="ＭＳ Ｐゴシック" pitchFamily="50" charset="-128"/>
                </a:defRPr>
              </a:lvl1pPr>
              <a:lvl2pPr marL="742950" indent="-285750" eaLnBrk="0" hangingPunct="0">
                <a:defRPr kumimoji="1" sz="2400">
                  <a:solidFill>
                    <a:schemeClr val="tx1"/>
                  </a:solidFill>
                  <a:latin typeface="Times" charset="0"/>
                  <a:ea typeface="ＭＳ Ｐゴシック" pitchFamily="50" charset="-128"/>
                </a:defRPr>
              </a:lvl2pPr>
              <a:lvl3pPr marL="1143000" indent="-228600" eaLnBrk="0" hangingPunct="0">
                <a:defRPr kumimoji="1" sz="2400">
                  <a:solidFill>
                    <a:schemeClr val="tx1"/>
                  </a:solidFill>
                  <a:latin typeface="Times" charset="0"/>
                  <a:ea typeface="ＭＳ Ｐゴシック" pitchFamily="50" charset="-128"/>
                </a:defRPr>
              </a:lvl3pPr>
              <a:lvl4pPr marL="1600200" indent="-228600" eaLnBrk="0" hangingPunct="0">
                <a:defRPr kumimoji="1" sz="2400">
                  <a:solidFill>
                    <a:schemeClr val="tx1"/>
                  </a:solidFill>
                  <a:latin typeface="Times" charset="0"/>
                  <a:ea typeface="ＭＳ Ｐゴシック" pitchFamily="50" charset="-128"/>
                </a:defRPr>
              </a:lvl4pPr>
              <a:lvl5pPr marL="2057400" indent="-228600" eaLnBrk="0" hangingPunct="0">
                <a:defRPr kumimoji="1" sz="2400">
                  <a:solidFill>
                    <a:schemeClr val="tx1"/>
                  </a:solidFill>
                  <a:latin typeface="Times" charset="0"/>
                  <a:ea typeface="ＭＳ Ｐゴシック" pitchFamily="50" charset="-128"/>
                </a:defRPr>
              </a:lvl5pPr>
              <a:lvl6pPr marL="25146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6pPr>
              <a:lvl7pPr marL="29718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7pPr>
              <a:lvl8pPr marL="34290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8pPr>
              <a:lvl9pPr marL="38862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9pPr>
            </a:lstStyle>
            <a:p>
              <a:pPr eaLnBrk="1" hangingPunct="1"/>
              <a:r>
                <a:rPr lang="ja-JP" altLang="en-US" dirty="0">
                  <a:solidFill>
                    <a:prstClr val="white"/>
                  </a:solidFill>
                </a:rPr>
                <a:t>アムステルダム市内の大麻栽培</a:t>
              </a:r>
              <a:r>
                <a:rPr lang="ja-JP" altLang="en-US" dirty="0" smtClean="0">
                  <a:solidFill>
                    <a:prstClr val="white"/>
                  </a:solidFill>
                </a:rPr>
                <a:t>展示場</a:t>
              </a:r>
              <a:endParaRPr lang="ja-JP" altLang="en-US" dirty="0">
                <a:solidFill>
                  <a:prstClr val="white"/>
                </a:solidFill>
              </a:endParaRPr>
            </a:p>
          </p:txBody>
        </p:sp>
      </p:grpSp>
      <p:grpSp>
        <p:nvGrpSpPr>
          <p:cNvPr id="3" name="Group 10"/>
          <p:cNvGrpSpPr>
            <a:grpSpLocks/>
          </p:cNvGrpSpPr>
          <p:nvPr/>
        </p:nvGrpSpPr>
        <p:grpSpPr bwMode="auto">
          <a:xfrm>
            <a:off x="3810000" y="2709863"/>
            <a:ext cx="5486400" cy="3787774"/>
            <a:chOff x="2304" y="1707"/>
            <a:chExt cx="3456" cy="2386"/>
          </a:xfrm>
        </p:grpSpPr>
        <p:pic>
          <p:nvPicPr>
            <p:cNvPr id="11272" name="Picture 6" descr="IMGP26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 y="1707"/>
              <a:ext cx="3201" cy="211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3" name="Text Box 8"/>
            <p:cNvSpPr txBox="1">
              <a:spLocks noChangeArrowheads="1"/>
            </p:cNvSpPr>
            <p:nvPr/>
          </p:nvSpPr>
          <p:spPr bwMode="auto">
            <a:xfrm>
              <a:off x="2304" y="3802"/>
              <a:ext cx="345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charset="0"/>
                  <a:ea typeface="ＭＳ Ｐゴシック" pitchFamily="50" charset="-128"/>
                </a:defRPr>
              </a:lvl1pPr>
              <a:lvl2pPr marL="742950" indent="-285750" eaLnBrk="0" hangingPunct="0">
                <a:defRPr kumimoji="1" sz="2400">
                  <a:solidFill>
                    <a:schemeClr val="tx1"/>
                  </a:solidFill>
                  <a:latin typeface="Times" charset="0"/>
                  <a:ea typeface="ＭＳ Ｐゴシック" pitchFamily="50" charset="-128"/>
                </a:defRPr>
              </a:lvl2pPr>
              <a:lvl3pPr marL="1143000" indent="-228600" eaLnBrk="0" hangingPunct="0">
                <a:defRPr kumimoji="1" sz="2400">
                  <a:solidFill>
                    <a:schemeClr val="tx1"/>
                  </a:solidFill>
                  <a:latin typeface="Times" charset="0"/>
                  <a:ea typeface="ＭＳ Ｐゴシック" pitchFamily="50" charset="-128"/>
                </a:defRPr>
              </a:lvl3pPr>
              <a:lvl4pPr marL="1600200" indent="-228600" eaLnBrk="0" hangingPunct="0">
                <a:defRPr kumimoji="1" sz="2400">
                  <a:solidFill>
                    <a:schemeClr val="tx1"/>
                  </a:solidFill>
                  <a:latin typeface="Times" charset="0"/>
                  <a:ea typeface="ＭＳ Ｐゴシック" pitchFamily="50" charset="-128"/>
                </a:defRPr>
              </a:lvl4pPr>
              <a:lvl5pPr marL="2057400" indent="-228600" eaLnBrk="0" hangingPunct="0">
                <a:defRPr kumimoji="1" sz="2400">
                  <a:solidFill>
                    <a:schemeClr val="tx1"/>
                  </a:solidFill>
                  <a:latin typeface="Times" charset="0"/>
                  <a:ea typeface="ＭＳ Ｐゴシック" pitchFamily="50" charset="-128"/>
                </a:defRPr>
              </a:lvl5pPr>
              <a:lvl6pPr marL="25146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6pPr>
              <a:lvl7pPr marL="29718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7pPr>
              <a:lvl8pPr marL="34290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8pPr>
              <a:lvl9pPr marL="38862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9pPr>
            </a:lstStyle>
            <a:p>
              <a:pPr eaLnBrk="1" hangingPunct="1"/>
              <a:r>
                <a:rPr lang="ja-JP" altLang="en-US" dirty="0">
                  <a:solidFill>
                    <a:prstClr val="white"/>
                  </a:solidFill>
                </a:rPr>
                <a:t>同市内の大麻栽培</a:t>
              </a:r>
              <a:r>
                <a:rPr lang="ja-JP" altLang="en-US" dirty="0" smtClean="0">
                  <a:solidFill>
                    <a:prstClr val="white"/>
                  </a:solidFill>
                </a:rPr>
                <a:t>展示場</a:t>
              </a:r>
              <a:endParaRPr lang="ja-JP" altLang="en-US" dirty="0">
                <a:solidFill>
                  <a:prstClr val="white"/>
                </a:solidFill>
              </a:endParaRPr>
            </a:p>
          </p:txBody>
        </p:sp>
      </p:grpSp>
      <p:sp>
        <p:nvSpPr>
          <p:cNvPr id="11269" name="Text Box 11"/>
          <p:cNvSpPr txBox="1">
            <a:spLocks noChangeArrowheads="1"/>
          </p:cNvSpPr>
          <p:nvPr/>
        </p:nvSpPr>
        <p:spPr bwMode="auto">
          <a:xfrm>
            <a:off x="5613400" y="2032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charset="0"/>
                <a:ea typeface="ＭＳ Ｐゴシック" pitchFamily="50" charset="-128"/>
              </a:defRPr>
            </a:lvl1pPr>
            <a:lvl2pPr marL="742950" indent="-285750" eaLnBrk="0" hangingPunct="0">
              <a:defRPr kumimoji="1" sz="2400">
                <a:solidFill>
                  <a:schemeClr val="tx1"/>
                </a:solidFill>
                <a:latin typeface="Times" charset="0"/>
                <a:ea typeface="ＭＳ Ｐゴシック" pitchFamily="50" charset="-128"/>
              </a:defRPr>
            </a:lvl2pPr>
            <a:lvl3pPr marL="1143000" indent="-228600" eaLnBrk="0" hangingPunct="0">
              <a:defRPr kumimoji="1" sz="2400">
                <a:solidFill>
                  <a:schemeClr val="tx1"/>
                </a:solidFill>
                <a:latin typeface="Times" charset="0"/>
                <a:ea typeface="ＭＳ Ｐゴシック" pitchFamily="50" charset="-128"/>
              </a:defRPr>
            </a:lvl3pPr>
            <a:lvl4pPr marL="1600200" indent="-228600" eaLnBrk="0" hangingPunct="0">
              <a:defRPr kumimoji="1" sz="2400">
                <a:solidFill>
                  <a:schemeClr val="tx1"/>
                </a:solidFill>
                <a:latin typeface="Times" charset="0"/>
                <a:ea typeface="ＭＳ Ｐゴシック" pitchFamily="50" charset="-128"/>
              </a:defRPr>
            </a:lvl4pPr>
            <a:lvl5pPr marL="2057400" indent="-228600" eaLnBrk="0" hangingPunct="0">
              <a:defRPr kumimoji="1" sz="2400">
                <a:solidFill>
                  <a:schemeClr val="tx1"/>
                </a:solidFill>
                <a:latin typeface="Times" charset="0"/>
                <a:ea typeface="ＭＳ Ｐゴシック" pitchFamily="50" charset="-128"/>
              </a:defRPr>
            </a:lvl5pPr>
            <a:lvl6pPr marL="25146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6pPr>
            <a:lvl7pPr marL="29718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7pPr>
            <a:lvl8pPr marL="34290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8pPr>
            <a:lvl9pPr marL="38862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9pPr>
          </a:lstStyle>
          <a:p>
            <a:pPr eaLnBrk="1" hangingPunct="1">
              <a:spcBef>
                <a:spcPct val="50000"/>
              </a:spcBef>
            </a:pPr>
            <a:endParaRPr lang="ja-JP" altLang="ja-JP" dirty="0">
              <a:solidFill>
                <a:prstClr val="black"/>
              </a:solidFill>
            </a:endParaRPr>
          </a:p>
        </p:txBody>
      </p:sp>
      <p:sp>
        <p:nvSpPr>
          <p:cNvPr id="513037" name="Text Box 13"/>
          <p:cNvSpPr txBox="1">
            <a:spLocks noChangeArrowheads="1"/>
          </p:cNvSpPr>
          <p:nvPr/>
        </p:nvSpPr>
        <p:spPr bwMode="auto">
          <a:xfrm>
            <a:off x="5149850" y="317500"/>
            <a:ext cx="3932238" cy="255454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charset="0"/>
                <a:ea typeface="ＭＳ Ｐゴシック" pitchFamily="50" charset="-128"/>
              </a:defRPr>
            </a:lvl1pPr>
            <a:lvl2pPr marL="742950" indent="-285750" eaLnBrk="0" hangingPunct="0">
              <a:defRPr kumimoji="1" sz="2400">
                <a:solidFill>
                  <a:schemeClr val="tx1"/>
                </a:solidFill>
                <a:latin typeface="Times" charset="0"/>
                <a:ea typeface="ＭＳ Ｐゴシック" pitchFamily="50" charset="-128"/>
              </a:defRPr>
            </a:lvl2pPr>
            <a:lvl3pPr marL="1143000" indent="-228600" eaLnBrk="0" hangingPunct="0">
              <a:defRPr kumimoji="1" sz="2400">
                <a:solidFill>
                  <a:schemeClr val="tx1"/>
                </a:solidFill>
                <a:latin typeface="Times" charset="0"/>
                <a:ea typeface="ＭＳ Ｐゴシック" pitchFamily="50" charset="-128"/>
              </a:defRPr>
            </a:lvl3pPr>
            <a:lvl4pPr marL="1600200" indent="-228600" eaLnBrk="0" hangingPunct="0">
              <a:defRPr kumimoji="1" sz="2400">
                <a:solidFill>
                  <a:schemeClr val="tx1"/>
                </a:solidFill>
                <a:latin typeface="Times" charset="0"/>
                <a:ea typeface="ＭＳ Ｐゴシック" pitchFamily="50" charset="-128"/>
              </a:defRPr>
            </a:lvl4pPr>
            <a:lvl5pPr marL="2057400" indent="-228600" eaLnBrk="0" hangingPunct="0">
              <a:defRPr kumimoji="1" sz="2400">
                <a:solidFill>
                  <a:schemeClr val="tx1"/>
                </a:solidFill>
                <a:latin typeface="Times" charset="0"/>
                <a:ea typeface="ＭＳ Ｐゴシック" pitchFamily="50" charset="-128"/>
              </a:defRPr>
            </a:lvl5pPr>
            <a:lvl6pPr marL="25146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6pPr>
            <a:lvl7pPr marL="29718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7pPr>
            <a:lvl8pPr marL="34290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8pPr>
            <a:lvl9pPr marL="3886200" indent="-228600" algn="ctr" eaLnBrk="0" fontAlgn="base" hangingPunct="0">
              <a:spcBef>
                <a:spcPct val="0"/>
              </a:spcBef>
              <a:spcAft>
                <a:spcPct val="0"/>
              </a:spcAft>
              <a:defRPr kumimoji="1" sz="2400">
                <a:solidFill>
                  <a:schemeClr val="tx1"/>
                </a:solidFill>
                <a:latin typeface="Times" charset="0"/>
                <a:ea typeface="ＭＳ Ｐゴシック" pitchFamily="50" charset="-128"/>
              </a:defRPr>
            </a:lvl9pPr>
          </a:lstStyle>
          <a:p>
            <a:pPr eaLnBrk="1" hangingPunct="1"/>
            <a:r>
              <a:rPr lang="ja-JP" altLang="en-US" sz="3200" dirty="0">
                <a:solidFill>
                  <a:srgbClr val="FFFF99"/>
                </a:solidFill>
              </a:rPr>
              <a:t>大麻栽培を指導する民間施設</a:t>
            </a:r>
          </a:p>
          <a:p>
            <a:pPr eaLnBrk="1" hangingPunct="1"/>
            <a:r>
              <a:rPr lang="ja-JP" altLang="en-US" sz="3200" dirty="0" smtClean="0">
                <a:solidFill>
                  <a:srgbClr val="FFFF99"/>
                </a:solidFill>
              </a:rPr>
              <a:t>　　　　　　↓</a:t>
            </a:r>
            <a:endParaRPr lang="ja-JP" altLang="en-US" sz="3200" dirty="0">
              <a:solidFill>
                <a:srgbClr val="FFFF99"/>
              </a:solidFill>
            </a:endParaRPr>
          </a:p>
          <a:p>
            <a:pPr eaLnBrk="1" hangingPunct="1"/>
            <a:r>
              <a:rPr lang="ja-JP" altLang="en-US" sz="3200" dirty="0">
                <a:solidFill>
                  <a:srgbClr val="FFFF99"/>
                </a:solidFill>
              </a:rPr>
              <a:t>アムステルダム市内</a:t>
            </a:r>
          </a:p>
          <a:p>
            <a:pPr eaLnBrk="1" hangingPunct="1"/>
            <a:r>
              <a:rPr lang="en-US" altLang="ja-JP" sz="3200" dirty="0">
                <a:solidFill>
                  <a:srgbClr val="FFFF99"/>
                </a:solidFill>
              </a:rPr>
              <a:t>2</a:t>
            </a:r>
            <a:r>
              <a:rPr lang="ja-JP" altLang="en-US" sz="3200" dirty="0">
                <a:solidFill>
                  <a:srgbClr val="FFFF99"/>
                </a:solidFill>
              </a:rPr>
              <a:t>箇所</a:t>
            </a:r>
            <a:r>
              <a:rPr lang="ja-JP" altLang="en-US" dirty="0">
                <a:solidFill>
                  <a:srgbClr val="FFFF99"/>
                </a:solidFill>
              </a:rPr>
              <a:t>（平成</a:t>
            </a:r>
            <a:r>
              <a:rPr lang="en-US" altLang="ja-JP" dirty="0">
                <a:solidFill>
                  <a:srgbClr val="FFFF99"/>
                </a:solidFill>
              </a:rPr>
              <a:t>27</a:t>
            </a:r>
            <a:r>
              <a:rPr lang="ja-JP" altLang="en-US" dirty="0">
                <a:solidFill>
                  <a:srgbClr val="FFFF99"/>
                </a:solidFill>
              </a:rPr>
              <a:t>年</a:t>
            </a:r>
            <a:r>
              <a:rPr lang="en-US" altLang="ja-JP" dirty="0">
                <a:solidFill>
                  <a:srgbClr val="FFFF99"/>
                </a:solidFill>
              </a:rPr>
              <a:t>1</a:t>
            </a:r>
            <a:r>
              <a:rPr lang="ja-JP" altLang="en-US" dirty="0">
                <a:solidFill>
                  <a:srgbClr val="FFFF99"/>
                </a:solidFill>
              </a:rPr>
              <a:t>月</a:t>
            </a:r>
            <a:r>
              <a:rPr lang="en-US" altLang="ja-JP" dirty="0">
                <a:solidFill>
                  <a:srgbClr val="FFFF99"/>
                </a:solidFill>
              </a:rPr>
              <a:t>10</a:t>
            </a:r>
            <a:r>
              <a:rPr lang="ja-JP" altLang="en-US" dirty="0">
                <a:solidFill>
                  <a:srgbClr val="FFFF99"/>
                </a:solidFill>
              </a:rPr>
              <a:t>日）</a:t>
            </a:r>
          </a:p>
        </p:txBody>
      </p:sp>
      <p:sp>
        <p:nvSpPr>
          <p:cNvPr id="11" name="テキスト ボックス 10"/>
          <p:cNvSpPr txBox="1"/>
          <p:nvPr/>
        </p:nvSpPr>
        <p:spPr>
          <a:xfrm>
            <a:off x="590550" y="5010150"/>
            <a:ext cx="7296150" cy="769938"/>
          </a:xfrm>
          <a:prstGeom prst="rect">
            <a:avLst/>
          </a:prstGeom>
          <a:solidFill>
            <a:schemeClr val="tx1">
              <a:lumMod val="65000"/>
              <a:lumOff val="35000"/>
            </a:schemeClr>
          </a:solidFill>
        </p:spPr>
        <p:txBody>
          <a:bodyPr>
            <a:spAutoFit/>
          </a:bodyPr>
          <a:lstStyle/>
          <a:p>
            <a:pPr>
              <a:defRPr/>
            </a:pPr>
            <a:r>
              <a:rPr lang="ja-JP" altLang="en-US" sz="4400" dirty="0">
                <a:solidFill>
                  <a:schemeClr val="bg1"/>
                </a:solidFill>
                <a:latin typeface="HG丸ｺﾞｼｯｸM-PRO" panose="020F0600000000000000" pitchFamily="50" charset="-128"/>
                <a:ea typeface="HG丸ｺﾞｼｯｸM-PRO" panose="020F0600000000000000" pitchFamily="50" charset="-128"/>
              </a:rPr>
              <a:t>大麻栽培に興味を持ち帰国</a:t>
            </a:r>
          </a:p>
        </p:txBody>
      </p:sp>
      <p:sp>
        <p:nvSpPr>
          <p:cNvPr id="2" name="スライド番号プレースホルダー 1"/>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50</a:t>
            </a:fld>
            <a:endParaRPr lang="ja-JP" altLang="en-US">
              <a:solidFill>
                <a:prstClr val="black">
                  <a:tint val="75000"/>
                </a:prstClr>
              </a:solidFill>
            </a:endParaRPr>
          </a:p>
        </p:txBody>
      </p:sp>
    </p:spTree>
    <p:extLst>
      <p:ext uri="{BB962C8B-B14F-4D97-AF65-F5344CB8AC3E}">
        <p14:creationId xmlns:p14="http://schemas.microsoft.com/office/powerpoint/2010/main" val="214755369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13037"/>
                                        </p:tgtEl>
                                        <p:attrNameLst>
                                          <p:attrName>style.visibility</p:attrName>
                                        </p:attrNameLst>
                                      </p:cBhvr>
                                      <p:to>
                                        <p:strVal val="visible"/>
                                      </p:to>
                                    </p:set>
                                    <p:animEffect transition="in" filter="diamond(in)">
                                      <p:cBhvr>
                                        <p:cTn id="12" dur="1000"/>
                                        <p:tgtEl>
                                          <p:spTgt spid="513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37"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E:\2014．4．米国\Camera Roll\DSC019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425" y="119129"/>
            <a:ext cx="8778240" cy="658368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8204" y="271137"/>
            <a:ext cx="8367386" cy="584775"/>
          </a:xfrm>
          <a:prstGeom prst="rect">
            <a:avLst/>
          </a:prstGeom>
          <a:solidFill>
            <a:schemeClr val="bg1"/>
          </a:solidFill>
        </p:spPr>
        <p:txBody>
          <a:bodyPr wrap="square">
            <a:spAutoFit/>
          </a:bodyPr>
          <a:lstStyle/>
          <a:p>
            <a:pPr algn="ctr">
              <a:defRPr/>
            </a:pPr>
            <a:r>
              <a:rPr lang="ja-JP" altLang="en-US" sz="3200" dirty="0" smtClean="0">
                <a:latin typeface="HG丸ｺﾞｼｯｸM-PRO" panose="020F0600000000000000" pitchFamily="50" charset="-128"/>
                <a:ea typeface="HG丸ｺﾞｼｯｸM-PRO" panose="020F0600000000000000" pitchFamily="50" charset="-128"/>
              </a:rPr>
              <a:t>米国に野球観戦に来て大麻</a:t>
            </a:r>
            <a:r>
              <a:rPr lang="ja-JP" altLang="en-US" sz="3200" dirty="0">
                <a:latin typeface="HG丸ｺﾞｼｯｸM-PRO" panose="020F0600000000000000" pitchFamily="50" charset="-128"/>
                <a:ea typeface="HG丸ｺﾞｼｯｸM-PRO" panose="020F0600000000000000" pitchFamily="50" charset="-128"/>
              </a:rPr>
              <a:t>喫煙を覚えて帰国</a:t>
            </a:r>
          </a:p>
        </p:txBody>
      </p:sp>
      <p:sp>
        <p:nvSpPr>
          <p:cNvPr id="2" name="テキスト ボックス 1"/>
          <p:cNvSpPr txBox="1"/>
          <p:nvPr/>
        </p:nvSpPr>
        <p:spPr>
          <a:xfrm>
            <a:off x="4133589" y="5849655"/>
            <a:ext cx="4910203" cy="769441"/>
          </a:xfrm>
          <a:prstGeom prst="rect">
            <a:avLst/>
          </a:prstGeom>
          <a:noFill/>
        </p:spPr>
        <p:txBody>
          <a:bodyPr wrap="square" rtlCol="0">
            <a:spAutoFit/>
          </a:bodyPr>
          <a:lstStyle/>
          <a:p>
            <a:pPr algn="ctr"/>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医療用大麻を生産する植物工場</a:t>
            </a:r>
            <a:r>
              <a:rPr kumimoji="1" lang="ja-JP" altLang="en-US" sz="2000" dirty="0" smtClean="0">
                <a:solidFill>
                  <a:schemeClr val="bg1"/>
                </a:solidFill>
                <a:latin typeface="HG丸ｺﾞｼｯｸM-PRO" panose="020F0600000000000000" pitchFamily="50" charset="-128"/>
                <a:ea typeface="HG丸ｺﾞｼｯｸM-PRO" panose="020F0600000000000000" pitchFamily="50" charset="-128"/>
              </a:rPr>
              <a:t>（シアトル郊外・平成２６年</a:t>
            </a:r>
            <a:r>
              <a:rPr kumimoji="1" lang="en-US" altLang="ja-JP" sz="2000" dirty="0" smtClean="0">
                <a:solidFill>
                  <a:schemeClr val="bg1"/>
                </a:solidFill>
                <a:latin typeface="HG丸ｺﾞｼｯｸM-PRO" panose="020F0600000000000000" pitchFamily="50" charset="-128"/>
                <a:ea typeface="HG丸ｺﾞｼｯｸM-PRO" panose="020F0600000000000000" pitchFamily="50" charset="-128"/>
              </a:rPr>
              <a:t>4</a:t>
            </a:r>
            <a:r>
              <a:rPr kumimoji="1" lang="ja-JP" altLang="en-US" sz="2000" dirty="0" smtClean="0">
                <a:solidFill>
                  <a:schemeClr val="bg1"/>
                </a:solidFill>
                <a:latin typeface="HG丸ｺﾞｼｯｸM-PRO" panose="020F0600000000000000" pitchFamily="50" charset="-128"/>
                <a:ea typeface="HG丸ｺﾞｼｯｸM-PRO" panose="020F0600000000000000" pitchFamily="50" charset="-128"/>
              </a:rPr>
              <a:t>月</a:t>
            </a:r>
            <a:r>
              <a:rPr kumimoji="1" lang="en-US" altLang="ja-JP" sz="2000" dirty="0" smtClean="0">
                <a:solidFill>
                  <a:schemeClr val="bg1"/>
                </a:solidFill>
                <a:latin typeface="HG丸ｺﾞｼｯｸM-PRO" panose="020F0600000000000000" pitchFamily="50" charset="-128"/>
                <a:ea typeface="HG丸ｺﾞｼｯｸM-PRO" panose="020F0600000000000000" pitchFamily="50" charset="-128"/>
              </a:rPr>
              <a:t>10</a:t>
            </a:r>
            <a:r>
              <a:rPr kumimoji="1" lang="ja-JP" altLang="en-US" sz="2000" dirty="0" smtClean="0">
                <a:solidFill>
                  <a:schemeClr val="bg1"/>
                </a:solidFill>
                <a:latin typeface="HG丸ｺﾞｼｯｸM-PRO" panose="020F0600000000000000" pitchFamily="50" charset="-128"/>
                <a:ea typeface="HG丸ｺﾞｼｯｸM-PRO" panose="020F0600000000000000" pitchFamily="50" charset="-128"/>
              </a:rPr>
              <a:t>日）</a:t>
            </a:r>
            <a:endParaRPr kumimoji="1" lang="ja-JP" altLang="en-US" sz="2000"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51</a:t>
            </a:fld>
            <a:endParaRPr lang="ja-JP" altLang="en-US">
              <a:solidFill>
                <a:prstClr val="black">
                  <a:tint val="75000"/>
                </a:prstClr>
              </a:solidFill>
            </a:endParaRPr>
          </a:p>
        </p:txBody>
      </p:sp>
    </p:spTree>
    <p:extLst>
      <p:ext uri="{BB962C8B-B14F-4D97-AF65-F5344CB8AC3E}">
        <p14:creationId xmlns:p14="http://schemas.microsoft.com/office/powerpoint/2010/main" val="180299740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2" name="Picture 2" descr="C:\Users\iyasuda\Pictures\2014年4月米国\デンバー市内と大麻\IMG_55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247"/>
            <a:ext cx="9144000" cy="6604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68087" y="6009998"/>
            <a:ext cx="8033656" cy="584775"/>
          </a:xfrm>
          <a:prstGeom prst="rect">
            <a:avLst/>
          </a:prstGeom>
          <a:solidFill>
            <a:schemeClr val="bg1"/>
          </a:solidFill>
        </p:spPr>
        <p:txBody>
          <a:bodyPr wrap="square" rtlCol="0">
            <a:spAutoFit/>
          </a:bodyPr>
          <a:lstStyle/>
          <a:p>
            <a:r>
              <a:rPr lang="ja-JP" altLang="en-US" sz="3200" dirty="0" smtClean="0">
                <a:latin typeface="HG丸ｺﾞｼｯｸM-PRO" panose="020F0600000000000000" pitchFamily="50" charset="-128"/>
                <a:ea typeface="HG丸ｺﾞｼｯｸM-PRO" panose="020F0600000000000000" pitchFamily="50" charset="-128"/>
              </a:rPr>
              <a:t>大麻を</a:t>
            </a:r>
            <a:r>
              <a:rPr lang="ja-JP" altLang="ja-JP" sz="3200" dirty="0" smtClean="0">
                <a:latin typeface="HG丸ｺﾞｼｯｸM-PRO" panose="020F0600000000000000" pitchFamily="50" charset="-128"/>
                <a:ea typeface="HG丸ｺﾞｼｯｸM-PRO" panose="020F0600000000000000" pitchFamily="50" charset="-128"/>
              </a:rPr>
              <a:t>リクレーションドラッグ</a:t>
            </a:r>
            <a:r>
              <a:rPr lang="ja-JP" altLang="en-US" sz="3200" dirty="0" smtClean="0">
                <a:latin typeface="HG丸ｺﾞｼｯｸM-PRO" panose="020F0600000000000000" pitchFamily="50" charset="-128"/>
                <a:ea typeface="HG丸ｺﾞｼｯｸM-PRO" panose="020F0600000000000000" pitchFamily="50" charset="-128"/>
              </a:rPr>
              <a:t>として販売</a:t>
            </a:r>
            <a:endParaRPr lang="ja-JP" altLang="en-US" sz="3200"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52</a:t>
            </a:fld>
            <a:endParaRPr lang="ja-JP" altLang="en-US">
              <a:solidFill>
                <a:prstClr val="black">
                  <a:tint val="75000"/>
                </a:prstClr>
              </a:solidFill>
            </a:endParaRPr>
          </a:p>
        </p:txBody>
      </p:sp>
      <p:sp>
        <p:nvSpPr>
          <p:cNvPr id="5" name="テキスト ボックス 4"/>
          <p:cNvSpPr txBox="1"/>
          <p:nvPr/>
        </p:nvSpPr>
        <p:spPr>
          <a:xfrm>
            <a:off x="245744" y="127000"/>
            <a:ext cx="3714073" cy="584775"/>
          </a:xfrm>
          <a:prstGeom prst="rect">
            <a:avLst/>
          </a:prstGeom>
          <a:solidFill>
            <a:schemeClr val="bg1"/>
          </a:solidFill>
        </p:spPr>
        <p:txBody>
          <a:bodyPr wrap="square" rtlCol="0">
            <a:spAutoFit/>
          </a:bodyPr>
          <a:lstStyle/>
          <a:p>
            <a:pPr algn="ctr"/>
            <a:r>
              <a:rPr kumimoji="1" lang="ja-JP" altLang="en-US" sz="3200" dirty="0" smtClean="0">
                <a:latin typeface="HG丸ｺﾞｼｯｸM-PRO" panose="020F0600000000000000" pitchFamily="50" charset="-128"/>
                <a:ea typeface="HG丸ｺﾞｼｯｸM-PRO" panose="020F0600000000000000" pitchFamily="50" charset="-128"/>
              </a:rPr>
              <a:t>米国デンバー市内</a:t>
            </a:r>
            <a:endParaRPr kumimoji="1" lang="ja-JP" altLang="en-US"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649213325"/>
      </p:ext>
    </p:extLst>
  </p:cSld>
  <p:clrMapOvr>
    <a:masterClrMapping/>
  </p:clrMapOvr>
  <p:transition spd="slow">
    <p:randomBa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2014．4．米国\4月12日ゆう\DSC021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4296" y="3066177"/>
            <a:ext cx="4789704" cy="359227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37994" y="115390"/>
            <a:ext cx="8805798" cy="954107"/>
          </a:xfrm>
          <a:prstGeom prst="rect">
            <a:avLst/>
          </a:prstGeom>
          <a:noFill/>
        </p:spPr>
        <p:txBody>
          <a:bodyPr wrap="square" rtlCol="0">
            <a:spAutoFit/>
          </a:bodyPr>
          <a:lstStyle/>
          <a:p>
            <a:pPr algn="ctr"/>
            <a:r>
              <a:rPr kumimoji="1" lang="ja-JP" altLang="en-US" sz="3200" dirty="0" smtClean="0">
                <a:latin typeface="HG丸ｺﾞｼｯｸM-PRO" panose="020F0600000000000000" pitchFamily="50" charset="-128"/>
                <a:ea typeface="HG丸ｺﾞｼｯｸM-PRO" panose="020F0600000000000000" pitchFamily="50" charset="-128"/>
              </a:rPr>
              <a:t>米国デンバー市内で販売される大麻</a:t>
            </a:r>
            <a:endParaRPr kumimoji="1" lang="en-US" altLang="ja-JP" sz="3200" dirty="0" smtClean="0">
              <a:latin typeface="HG丸ｺﾞｼｯｸM-PRO" panose="020F0600000000000000" pitchFamily="50" charset="-128"/>
              <a:ea typeface="HG丸ｺﾞｼｯｸM-PRO" panose="020F0600000000000000" pitchFamily="50" charset="-128"/>
            </a:endParaRPr>
          </a:p>
          <a:p>
            <a:pPr algn="r"/>
            <a:r>
              <a:rPr kumimoji="1" lang="ja-JP" altLang="en-US" sz="2400" dirty="0" smtClean="0">
                <a:latin typeface="HG丸ｺﾞｼｯｸM-PRO" panose="020F0600000000000000" pitchFamily="50" charset="-128"/>
                <a:ea typeface="HG丸ｺﾞｼｯｸM-PRO" panose="020F0600000000000000" pitchFamily="50" charset="-128"/>
              </a:rPr>
              <a:t>（平成２６年</a:t>
            </a:r>
            <a:r>
              <a:rPr kumimoji="1" lang="en-US" altLang="ja-JP" sz="2400" dirty="0" smtClean="0">
                <a:latin typeface="HG丸ｺﾞｼｯｸM-PRO" panose="020F0600000000000000" pitchFamily="50" charset="-128"/>
                <a:ea typeface="HG丸ｺﾞｼｯｸM-PRO" panose="020F0600000000000000" pitchFamily="50" charset="-128"/>
              </a:rPr>
              <a:t>4</a:t>
            </a:r>
            <a:r>
              <a:rPr kumimoji="1" lang="ja-JP" altLang="en-US" sz="2400" dirty="0" smtClean="0">
                <a:latin typeface="HG丸ｺﾞｼｯｸM-PRO" panose="020F0600000000000000" pitchFamily="50" charset="-128"/>
                <a:ea typeface="HG丸ｺﾞｼｯｸM-PRO" panose="020F0600000000000000" pitchFamily="50" charset="-128"/>
              </a:rPr>
              <a:t>月</a:t>
            </a:r>
            <a:r>
              <a:rPr kumimoji="1" lang="en-US" altLang="ja-JP" sz="2400" dirty="0" smtClean="0">
                <a:latin typeface="HG丸ｺﾞｼｯｸM-PRO" panose="020F0600000000000000" pitchFamily="50" charset="-128"/>
                <a:ea typeface="HG丸ｺﾞｼｯｸM-PRO" panose="020F0600000000000000" pitchFamily="50" charset="-128"/>
              </a:rPr>
              <a:t>12</a:t>
            </a:r>
            <a:r>
              <a:rPr kumimoji="1" lang="ja-JP" altLang="en-US" sz="2400" dirty="0" smtClean="0">
                <a:latin typeface="HG丸ｺﾞｼｯｸM-PRO" panose="020F0600000000000000" pitchFamily="50" charset="-128"/>
                <a:ea typeface="HG丸ｺﾞｼｯｸM-PRO" panose="020F0600000000000000" pitchFamily="50" charset="-128"/>
              </a:rPr>
              <a:t>日）</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632565" y="6302363"/>
            <a:ext cx="7571984" cy="461665"/>
          </a:xfrm>
          <a:prstGeom prst="rect">
            <a:avLst/>
          </a:prstGeom>
          <a:solidFill>
            <a:schemeClr val="bg1"/>
          </a:solidFill>
          <a:ln>
            <a:solidFill>
              <a:schemeClr val="tx1"/>
            </a:solidFill>
          </a:ln>
        </p:spPr>
        <p:txBody>
          <a:bodyPr wrap="square" rtlCol="0">
            <a:spAutoFit/>
          </a:bodyPr>
          <a:lstStyle/>
          <a:p>
            <a:pPr algn="ctr"/>
            <a:r>
              <a:rPr kumimoji="1" lang="ja-JP" altLang="en-US" sz="24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医療用というよりリクレーションドラッグとして販売</a:t>
            </a:r>
            <a:endParaRPr kumimoji="1" lang="ja-JP" altLang="en-US" sz="24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pic>
        <p:nvPicPr>
          <p:cNvPr id="7172" name="Picture 4" descr="E:\2014．4．米国\4月12日ゆう\DSC021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5" y="752418"/>
            <a:ext cx="4434214" cy="332566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302706" y="4132909"/>
            <a:ext cx="1891431" cy="461665"/>
          </a:xfrm>
          <a:prstGeom prst="rect">
            <a:avLst/>
          </a:prstGeom>
          <a:solidFill>
            <a:schemeClr val="bg1"/>
          </a:solidFill>
          <a:ln>
            <a:solidFill>
              <a:schemeClr val="tx1"/>
            </a:solidFill>
          </a:ln>
        </p:spPr>
        <p:txBody>
          <a:bodyPr wrap="square" rtlCol="0">
            <a:spAutoFit/>
          </a:bodyPr>
          <a:lstStyle/>
          <a:p>
            <a:pPr algn="ctr"/>
            <a:r>
              <a:rPr kumimoji="1" lang="ja-JP" altLang="en-US" sz="24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店内の様子</a:t>
            </a:r>
            <a:endParaRPr kumimoji="1" lang="ja-JP" altLang="en-US" sz="24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53</a:t>
            </a:fld>
            <a:endParaRPr lang="ja-JP" altLang="en-US">
              <a:solidFill>
                <a:prstClr val="black">
                  <a:tint val="75000"/>
                </a:prstClr>
              </a:solidFill>
            </a:endParaRPr>
          </a:p>
        </p:txBody>
      </p:sp>
    </p:spTree>
    <p:extLst>
      <p:ext uri="{BB962C8B-B14F-4D97-AF65-F5344CB8AC3E}">
        <p14:creationId xmlns:p14="http://schemas.microsoft.com/office/powerpoint/2010/main" val="3134585885"/>
      </p:ext>
    </p:extLst>
  </p:cSld>
  <p:clrMapOvr>
    <a:masterClrMapping/>
  </p:clrMapOvr>
  <p:transition spd="slow">
    <p:randomBa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0371" y="261257"/>
            <a:ext cx="8752115" cy="5139869"/>
          </a:xfrm>
          <a:prstGeom prst="rect">
            <a:avLst/>
          </a:prstGeom>
          <a:noFill/>
        </p:spPr>
        <p:txBody>
          <a:bodyPr wrap="square" rtlCol="0">
            <a:spAutoFit/>
          </a:bodyPr>
          <a:lstStyle/>
          <a:p>
            <a:r>
              <a:rPr lang="ja-JP" altLang="en-US" sz="4000" dirty="0" smtClean="0">
                <a:latin typeface="HG丸ｺﾞｼｯｸM-PRO" panose="020F0600000000000000" pitchFamily="50" charset="-128"/>
                <a:ea typeface="HG丸ｺﾞｼｯｸM-PRO" panose="020F0600000000000000" pitchFamily="50" charset="-128"/>
              </a:rPr>
              <a:t>概要</a:t>
            </a:r>
            <a:r>
              <a:rPr lang="ja-JP" altLang="en-US" sz="4000" dirty="0">
                <a:latin typeface="HG丸ｺﾞｼｯｸM-PRO" panose="020F0600000000000000" pitchFamily="50" charset="-128"/>
                <a:ea typeface="HG丸ｺﾞｼｯｸM-PRO" panose="020F0600000000000000" pitchFamily="50" charset="-128"/>
              </a:rPr>
              <a:t>　</a:t>
            </a:r>
            <a:endParaRPr lang="en-US" altLang="ja-JP" sz="4000" dirty="0" smtClean="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a:t>
            </a: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① 最近</a:t>
            </a:r>
            <a:r>
              <a:rPr lang="ja-JP" altLang="en-US" sz="3200" dirty="0">
                <a:solidFill>
                  <a:schemeClr val="bg1"/>
                </a:solidFill>
                <a:latin typeface="HG丸ｺﾞｼｯｸM-PRO" panose="020F0600000000000000" pitchFamily="50" charset="-128"/>
                <a:ea typeface="HG丸ｺﾞｼｯｸM-PRO" panose="020F0600000000000000" pitchFamily="50" charset="-128"/>
              </a:rPr>
              <a:t>の乱用薬物の特徴　</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r>
              <a:rPr lang="ja-JP" altLang="en-US" sz="3200" dirty="0">
                <a:solidFill>
                  <a:schemeClr val="bg1"/>
                </a:solidFill>
                <a:latin typeface="HG丸ｺﾞｼｯｸM-PRO" panose="020F0600000000000000" pitchFamily="50" charset="-128"/>
                <a:ea typeface="HG丸ｺﾞｼｯｸM-PRO" panose="020F0600000000000000" pitchFamily="50" charset="-128"/>
              </a:rPr>
              <a:t>　</a:t>
            </a: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a:t>
            </a:r>
            <a:r>
              <a:rPr lang="ja-JP" altLang="en-US" sz="3200" dirty="0">
                <a:solidFill>
                  <a:schemeClr val="bg1"/>
                </a:solidFill>
                <a:latin typeface="HG丸ｺﾞｼｯｸM-PRO" panose="020F0600000000000000" pitchFamily="50" charset="-128"/>
                <a:ea typeface="HG丸ｺﾞｼｯｸM-PRO" panose="020F0600000000000000" pitchFamily="50" charset="-128"/>
              </a:rPr>
              <a:t>捕まらない薬物</a:t>
            </a: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へ</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endParaRPr lang="ja-JP" altLang="en-US" sz="3200" dirty="0">
              <a:solidFill>
                <a:schemeClr val="bg1"/>
              </a:solidFill>
              <a:latin typeface="HG丸ｺﾞｼｯｸM-PRO" panose="020F0600000000000000" pitchFamily="50" charset="-128"/>
              <a:ea typeface="HG丸ｺﾞｼｯｸM-PRO" panose="020F0600000000000000" pitchFamily="50" charset="-128"/>
            </a:endParaRPr>
          </a:p>
          <a:p>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② 危険</a:t>
            </a:r>
            <a:r>
              <a:rPr lang="ja-JP" altLang="en-US" sz="3200" dirty="0">
                <a:solidFill>
                  <a:schemeClr val="bg1"/>
                </a:solidFill>
                <a:latin typeface="HG丸ｺﾞｼｯｸM-PRO" panose="020F0600000000000000" pitchFamily="50" charset="-128"/>
                <a:ea typeface="HG丸ｺﾞｼｯｸM-PRO" panose="020F0600000000000000" pitchFamily="50" charset="-128"/>
              </a:rPr>
              <a:t>ドラッグへの薬学的知見</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endParaRPr lang="en-US" altLang="ja-JP" sz="3200" dirty="0">
              <a:solidFill>
                <a:schemeClr val="bg1"/>
              </a:solidFill>
              <a:latin typeface="HG丸ｺﾞｼｯｸM-PRO" panose="020F0600000000000000" pitchFamily="50" charset="-128"/>
              <a:ea typeface="HG丸ｺﾞｼｯｸM-PRO" panose="020F0600000000000000" pitchFamily="50" charset="-128"/>
            </a:endParaRPr>
          </a:p>
          <a:p>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　　③ 危険ドラッグの現状と今後</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④ 私達薬剤師の対応を考える</a:t>
            </a:r>
            <a:endParaRPr lang="ja-JP" altLang="en-US" sz="3200"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54</a:t>
            </a:fld>
            <a:endParaRPr kumimoji="1" lang="ja-JP" altLang="en-US"/>
          </a:p>
        </p:txBody>
      </p:sp>
    </p:spTree>
    <p:extLst>
      <p:ext uri="{BB962C8B-B14F-4D97-AF65-F5344CB8AC3E}">
        <p14:creationId xmlns:p14="http://schemas.microsoft.com/office/powerpoint/2010/main" val="2655088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iyasuda\Pictures\2014-12新聞\覚せい剤より危険.jpg"/>
          <p:cNvPicPr>
            <a:picLocks noChangeAspect="1" noChangeArrowheads="1"/>
          </p:cNvPicPr>
          <p:nvPr/>
        </p:nvPicPr>
        <p:blipFill rotWithShape="1">
          <a:blip r:embed="rId2">
            <a:extLst>
              <a:ext uri="{28A0092B-C50C-407E-A947-70E740481C1C}">
                <a14:useLocalDpi xmlns:a14="http://schemas.microsoft.com/office/drawing/2010/main" val="0"/>
              </a:ext>
            </a:extLst>
          </a:blip>
          <a:srcRect l="900" t="-152" r="25642" b="56962"/>
          <a:stretch/>
        </p:blipFill>
        <p:spPr bwMode="auto">
          <a:xfrm>
            <a:off x="937203" y="385848"/>
            <a:ext cx="7650866" cy="636474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960971" y="20893"/>
            <a:ext cx="3125163" cy="523220"/>
          </a:xfrm>
          <a:prstGeom prst="rect">
            <a:avLst/>
          </a:prstGeom>
          <a:solidFill>
            <a:schemeClr val="bg1"/>
          </a:solidFill>
        </p:spPr>
        <p:txBody>
          <a:bodyPr wrap="square" rtlCol="0">
            <a:spAutoFit/>
          </a:bodyPr>
          <a:lstStyle/>
          <a:p>
            <a:r>
              <a:rPr kumimoji="1" lang="ja-JP" altLang="en-US" sz="2800" dirty="0" smtClean="0">
                <a:latin typeface="HG丸ｺﾞｼｯｸM-PRO" panose="020F0600000000000000" pitchFamily="50" charset="-128"/>
                <a:ea typeface="HG丸ｺﾞｼｯｸM-PRO" panose="020F0600000000000000" pitchFamily="50" charset="-128"/>
              </a:rPr>
              <a:t>平成</a:t>
            </a:r>
            <a:r>
              <a:rPr kumimoji="1" lang="en-US" altLang="ja-JP" sz="2800" dirty="0" smtClean="0">
                <a:latin typeface="HG丸ｺﾞｼｯｸM-PRO" panose="020F0600000000000000" pitchFamily="50" charset="-128"/>
                <a:ea typeface="HG丸ｺﾞｼｯｸM-PRO" panose="020F0600000000000000" pitchFamily="50" charset="-128"/>
              </a:rPr>
              <a:t>26</a:t>
            </a:r>
            <a:r>
              <a:rPr kumimoji="1" lang="ja-JP" altLang="en-US" sz="2800" dirty="0" smtClean="0">
                <a:latin typeface="HG丸ｺﾞｼｯｸM-PRO" panose="020F0600000000000000" pitchFamily="50" charset="-128"/>
                <a:ea typeface="HG丸ｺﾞｼｯｸM-PRO" panose="020F0600000000000000" pitchFamily="50" charset="-128"/>
              </a:rPr>
              <a:t>年</a:t>
            </a:r>
            <a:r>
              <a:rPr kumimoji="1" lang="en-US" altLang="ja-JP" sz="2800" dirty="0" smtClean="0">
                <a:latin typeface="HG丸ｺﾞｼｯｸM-PRO" panose="020F0600000000000000" pitchFamily="50" charset="-128"/>
                <a:ea typeface="HG丸ｺﾞｼｯｸM-PRO" panose="020F0600000000000000" pitchFamily="50" charset="-128"/>
              </a:rPr>
              <a:t>8</a:t>
            </a:r>
            <a:r>
              <a:rPr kumimoji="1" lang="ja-JP" altLang="en-US" sz="2800" dirty="0" smtClean="0">
                <a:latin typeface="HG丸ｺﾞｼｯｸM-PRO" panose="020F0600000000000000" pitchFamily="50" charset="-128"/>
                <a:ea typeface="HG丸ｺﾞｼｯｸM-PRO" panose="020F0600000000000000" pitchFamily="50" charset="-128"/>
              </a:rPr>
              <a:t>月</a:t>
            </a:r>
            <a:r>
              <a:rPr kumimoji="1" lang="en-US" altLang="ja-JP" sz="2800" dirty="0" smtClean="0">
                <a:latin typeface="HG丸ｺﾞｼｯｸM-PRO" panose="020F0600000000000000" pitchFamily="50" charset="-128"/>
                <a:ea typeface="HG丸ｺﾞｼｯｸM-PRO" panose="020F0600000000000000" pitchFamily="50" charset="-128"/>
              </a:rPr>
              <a:t>1</a:t>
            </a:r>
            <a:r>
              <a:rPr kumimoji="1" lang="ja-JP" altLang="en-US" sz="2800" dirty="0" smtClean="0">
                <a:latin typeface="HG丸ｺﾞｼｯｸM-PRO" panose="020F0600000000000000" pitchFamily="50" charset="-128"/>
                <a:ea typeface="HG丸ｺﾞｼｯｸM-PRO" panose="020F0600000000000000" pitchFamily="50" charset="-128"/>
              </a:rPr>
              <a:t>日</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518616" y="222075"/>
            <a:ext cx="5442355" cy="2585323"/>
          </a:xfrm>
          <a:prstGeom prst="rect">
            <a:avLst/>
          </a:prstGeom>
          <a:solidFill>
            <a:schemeClr val="bg1"/>
          </a:solidFill>
          <a:ln w="38100">
            <a:solidFill>
              <a:srgbClr val="0000FF"/>
            </a:solidFill>
          </a:ln>
        </p:spPr>
        <p:txBody>
          <a:bodyPr wrap="square" rtlCol="0">
            <a:spAutoFit/>
          </a:bodyPr>
          <a:lstStyle/>
          <a:p>
            <a:pPr>
              <a:lnSpc>
                <a:spcPct val="150000"/>
              </a:lnSpc>
            </a:pPr>
            <a:r>
              <a:rPr kumimoji="1"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危険ドラッグ</a:t>
            </a:r>
            <a:endParaRPr kumimoji="1" lang="en-US" altLang="ja-JP"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lnSpc>
                <a:spcPct val="150000"/>
              </a:lnSpc>
            </a:pPr>
            <a:r>
              <a:rPr kumimoji="1"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医療上の問題として</a:t>
            </a:r>
            <a:endParaRPr kumimoji="1" lang="en-US" altLang="ja-JP"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r">
              <a:lnSpc>
                <a:spcPct val="150000"/>
              </a:lnSpc>
            </a:pPr>
            <a:r>
              <a:rPr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適当な施設</a:t>
            </a:r>
            <a:r>
              <a:rPr kumimoji="1"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が無い</a:t>
            </a:r>
            <a:endParaRPr kumimoji="1" lang="ja-JP" altLang="en-US" sz="36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55</a:t>
            </a:fld>
            <a:endParaRPr kumimoji="1" lang="ja-JP" altLang="en-US"/>
          </a:p>
        </p:txBody>
      </p:sp>
      <p:sp>
        <p:nvSpPr>
          <p:cNvPr id="6" name="テキスト ボックス 5"/>
          <p:cNvSpPr txBox="1"/>
          <p:nvPr/>
        </p:nvSpPr>
        <p:spPr>
          <a:xfrm>
            <a:off x="5624064" y="5891120"/>
            <a:ext cx="3161127" cy="584775"/>
          </a:xfrm>
          <a:prstGeom prst="rect">
            <a:avLst/>
          </a:prstGeom>
          <a:solidFill>
            <a:schemeClr val="bg1"/>
          </a:solidFill>
          <a:ln w="38100">
            <a:solidFill>
              <a:srgbClr val="FF0000"/>
            </a:solidFill>
          </a:ln>
        </p:spPr>
        <p:txBody>
          <a:bodyPr wrap="square" rtlCol="0">
            <a:spAutoFit/>
          </a:bodyPr>
          <a:lstStyle/>
          <a:p>
            <a:pPr algn="ctr"/>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a:t>
            </a:r>
            <a:r>
              <a:rPr lang="ja-JP" altLang="ja-JP" sz="3200" b="1" dirty="0" smtClean="0">
                <a:solidFill>
                  <a:srgbClr val="FF0000"/>
                </a:solidFill>
                <a:latin typeface="HG丸ｺﾞｼｯｸM-PRO" panose="020F0600000000000000" pitchFamily="50" charset="-128"/>
                <a:ea typeface="HG丸ｺﾞｼｯｸM-PRO" panose="020F0600000000000000" pitchFamily="50" charset="-128"/>
              </a:rPr>
              <a:t>統合失調症</a:t>
            </a:r>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a:t>
            </a:r>
            <a:endParaRPr kumimoji="1" lang="ja-JP" altLang="en-US" sz="3200" b="1"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4846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ext Box 2"/>
          <p:cNvSpPr txBox="1">
            <a:spLocks noChangeArrowheads="1"/>
          </p:cNvSpPr>
          <p:nvPr/>
        </p:nvSpPr>
        <p:spPr bwMode="auto">
          <a:xfrm>
            <a:off x="189218" y="3064939"/>
            <a:ext cx="8856984"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ja-JP" sz="1200" u="sng" dirty="0">
              <a:solidFill>
                <a:srgbClr val="0000CC"/>
              </a:solidFill>
              <a:latin typeface="HG丸ｺﾞｼｯｸM-PRO" pitchFamily="50" charset="-128"/>
              <a:ea typeface="HG丸ｺﾞｼｯｸM-PRO" pitchFamily="50" charset="-128"/>
            </a:endParaRPr>
          </a:p>
          <a:p>
            <a:r>
              <a:rPr lang="ja-JP" altLang="en-US" sz="2800" dirty="0" smtClean="0">
                <a:latin typeface="HG丸ｺﾞｼｯｸM-PRO" pitchFamily="50" charset="-128"/>
                <a:ea typeface="HG丸ｺﾞｼｯｸM-PRO" pitchFamily="50" charset="-128"/>
              </a:rPr>
              <a:t>　平成</a:t>
            </a:r>
            <a:r>
              <a:rPr lang="en-US" altLang="ja-JP" sz="2800" dirty="0" smtClean="0">
                <a:latin typeface="HG丸ｺﾞｼｯｸM-PRO" pitchFamily="50" charset="-128"/>
                <a:ea typeface="HG丸ｺﾞｼｯｸM-PRO" pitchFamily="50" charset="-128"/>
              </a:rPr>
              <a:t>23</a:t>
            </a:r>
            <a:r>
              <a:rPr lang="ja-JP" altLang="en-US" sz="2800" dirty="0" smtClean="0">
                <a:latin typeface="HG丸ｺﾞｼｯｸM-PRO" pitchFamily="50" charset="-128"/>
                <a:ea typeface="HG丸ｺﾞｼｯｸM-PRO" pitchFamily="50" charset="-128"/>
              </a:rPr>
              <a:t>年度</a:t>
            </a:r>
            <a:r>
              <a:rPr lang="ja-JP" altLang="en-US" sz="2800" dirty="0">
                <a:latin typeface="HG丸ｺﾞｼｯｸM-PRO" pitchFamily="50" charset="-128"/>
                <a:ea typeface="HG丸ｺﾞｼｯｸM-PRO" pitchFamily="50" charset="-128"/>
              </a:rPr>
              <a:t>アンケート</a:t>
            </a:r>
            <a:r>
              <a:rPr lang="ja-JP" altLang="en-US" sz="2800" dirty="0" smtClean="0">
                <a:latin typeface="HG丸ｺﾞｼｯｸM-PRO" pitchFamily="50" charset="-128"/>
                <a:ea typeface="HG丸ｺﾞｼｯｸM-PRO" pitchFamily="50" charset="-128"/>
              </a:rPr>
              <a:t>結果</a:t>
            </a:r>
            <a:r>
              <a:rPr lang="ja-JP" altLang="en-US" sz="2800" dirty="0">
                <a:latin typeface="HG丸ｺﾞｼｯｸM-PRO" pitchFamily="50" charset="-128"/>
                <a:ea typeface="HG丸ｺﾞｼｯｸM-PRO" pitchFamily="50" charset="-128"/>
              </a:rPr>
              <a:t>　</a:t>
            </a:r>
            <a:endParaRPr lang="en-US" altLang="ja-JP" sz="2800" dirty="0" smtClean="0">
              <a:latin typeface="HG丸ｺﾞｼｯｸM-PRO" pitchFamily="50" charset="-128"/>
              <a:ea typeface="HG丸ｺﾞｼｯｸM-PRO" pitchFamily="50" charset="-128"/>
            </a:endParaRPr>
          </a:p>
          <a:p>
            <a:pPr algn="r"/>
            <a:r>
              <a:rPr lang="ja-JP" altLang="en-US" sz="2800" dirty="0" smtClean="0">
                <a:latin typeface="HG丸ｺﾞｼｯｸM-PRO" pitchFamily="50" charset="-128"/>
                <a:ea typeface="HG丸ｺﾞｼｯｸM-PRO" pitchFamily="50" charset="-128"/>
              </a:rPr>
              <a:t>対象：北海道内大学生</a:t>
            </a:r>
            <a:endParaRPr lang="en-US" altLang="ja-JP" sz="2800" dirty="0">
              <a:latin typeface="HG丸ｺﾞｼｯｸM-PRO" pitchFamily="50" charset="-128"/>
              <a:ea typeface="HG丸ｺﾞｼｯｸM-PRO" pitchFamily="50" charset="-128"/>
            </a:endParaRPr>
          </a:p>
          <a:p>
            <a:pPr algn="l"/>
            <a:r>
              <a:rPr lang="ja-JP" altLang="en-US" sz="2800" dirty="0" smtClean="0">
                <a:latin typeface="HG丸ｺﾞｼｯｸM-PRO" pitchFamily="50" charset="-128"/>
                <a:ea typeface="HG丸ｺﾞｼｯｸM-PRO" pitchFamily="50" charset="-128"/>
              </a:rPr>
              <a:t>＊大麻</a:t>
            </a:r>
            <a:r>
              <a:rPr lang="ja-JP" altLang="en-US" sz="2800" dirty="0">
                <a:latin typeface="HG丸ｺﾞｼｯｸM-PRO" pitchFamily="50" charset="-128"/>
                <a:ea typeface="HG丸ｺﾞｼｯｸM-PRO" pitchFamily="50" charset="-128"/>
              </a:rPr>
              <a:t>など</a:t>
            </a:r>
            <a:r>
              <a:rPr lang="ja-JP" altLang="en-US" sz="2800" dirty="0" smtClean="0">
                <a:latin typeface="HG丸ｺﾞｼｯｸM-PRO" pitchFamily="50" charset="-128"/>
                <a:ea typeface="HG丸ｺﾞｼｯｸM-PRO" pitchFamily="50" charset="-128"/>
              </a:rPr>
              <a:t>の薬物入手</a:t>
            </a:r>
            <a:endParaRPr lang="ja-JP" altLang="en-US" sz="2800" dirty="0">
              <a:latin typeface="HG丸ｺﾞｼｯｸM-PRO" pitchFamily="50" charset="-128"/>
              <a:ea typeface="HG丸ｺﾞｼｯｸM-PRO" pitchFamily="50" charset="-128"/>
            </a:endParaRPr>
          </a:p>
          <a:p>
            <a:pPr algn="l"/>
            <a:r>
              <a:rPr lang="ja-JP" altLang="en-US" sz="2800" dirty="0">
                <a:latin typeface="HG丸ｺﾞｼｯｸM-PRO" pitchFamily="50" charset="-128"/>
                <a:ea typeface="HG丸ｺﾞｼｯｸM-PRO" pitchFamily="50" charset="-128"/>
              </a:rPr>
              <a:t>　　　１．</a:t>
            </a:r>
            <a:r>
              <a:rPr lang="en-US" altLang="ja-JP" sz="2800" dirty="0" smtClean="0">
                <a:latin typeface="HG丸ｺﾞｼｯｸM-PRO" pitchFamily="50" charset="-128"/>
                <a:ea typeface="HG丸ｺﾞｼｯｸM-PRO" pitchFamily="50" charset="-128"/>
              </a:rPr>
              <a:t>35</a:t>
            </a:r>
            <a:r>
              <a:rPr lang="ja-JP" altLang="en-US" sz="2800" dirty="0" smtClean="0">
                <a:latin typeface="HG丸ｺﾞｼｯｸM-PRO" pitchFamily="50" charset="-128"/>
                <a:ea typeface="HG丸ｺﾞｼｯｸM-PRO" pitchFamily="50" charset="-128"/>
              </a:rPr>
              <a:t>％</a:t>
            </a:r>
            <a:r>
              <a:rPr lang="ja-JP" altLang="en-US" sz="2800" dirty="0">
                <a:latin typeface="HG丸ｺﾞｼｯｸM-PRO" pitchFamily="50" charset="-128"/>
                <a:ea typeface="HG丸ｺﾞｼｯｸM-PRO" pitchFamily="50" charset="-128"/>
              </a:rPr>
              <a:t>　「なんとか手に入る」</a:t>
            </a:r>
          </a:p>
          <a:p>
            <a:pPr algn="l"/>
            <a:r>
              <a:rPr lang="ja-JP" altLang="en-US" sz="2800" dirty="0">
                <a:latin typeface="HG丸ｺﾞｼｯｸM-PRO" pitchFamily="50" charset="-128"/>
                <a:ea typeface="HG丸ｺﾞｼｯｸM-PRO" pitchFamily="50" charset="-128"/>
              </a:rPr>
              <a:t>　　　２</a:t>
            </a:r>
            <a:r>
              <a:rPr lang="ja-JP" altLang="en-US" sz="2800" dirty="0" smtClean="0">
                <a:latin typeface="HG丸ｺﾞｼｯｸM-PRO" pitchFamily="50" charset="-128"/>
                <a:ea typeface="HG丸ｺﾞｼｯｸM-PRO" pitchFamily="50" charset="-128"/>
              </a:rPr>
              <a:t>．</a:t>
            </a:r>
            <a:r>
              <a:rPr lang="en-US" altLang="ja-JP" sz="2800" dirty="0" smtClean="0">
                <a:latin typeface="HG丸ｺﾞｼｯｸM-PRO" pitchFamily="50" charset="-128"/>
                <a:ea typeface="HG丸ｺﾞｼｯｸM-PRO" pitchFamily="50" charset="-128"/>
              </a:rPr>
              <a:t>33</a:t>
            </a:r>
            <a:r>
              <a:rPr lang="ja-JP" altLang="en-US" sz="2800" dirty="0" smtClean="0">
                <a:latin typeface="HG丸ｺﾞｼｯｸM-PRO" pitchFamily="50" charset="-128"/>
                <a:ea typeface="HG丸ｺﾞｼｯｸM-PRO" pitchFamily="50" charset="-128"/>
              </a:rPr>
              <a:t>％</a:t>
            </a:r>
            <a:r>
              <a:rPr lang="ja-JP" altLang="en-US" sz="2800" dirty="0">
                <a:latin typeface="HG丸ｺﾞｼｯｸM-PRO" pitchFamily="50" charset="-128"/>
                <a:ea typeface="HG丸ｺﾞｼｯｸM-PRO" pitchFamily="50" charset="-128"/>
              </a:rPr>
              <a:t>　「簡単に手に入る</a:t>
            </a:r>
            <a:r>
              <a:rPr lang="ja-JP" altLang="en-US" sz="2800" dirty="0" smtClean="0">
                <a:latin typeface="HG丸ｺﾞｼｯｸM-PRO" pitchFamily="50" charset="-128"/>
                <a:ea typeface="HG丸ｺﾞｼｯｸM-PRO" pitchFamily="50" charset="-128"/>
              </a:rPr>
              <a:t>」</a:t>
            </a:r>
            <a:endParaRPr lang="en-US" altLang="ja-JP" sz="2800" dirty="0" smtClean="0">
              <a:latin typeface="HG丸ｺﾞｼｯｸM-PRO" pitchFamily="50" charset="-128"/>
              <a:ea typeface="HG丸ｺﾞｼｯｸM-PRO" pitchFamily="50" charset="-128"/>
            </a:endParaRPr>
          </a:p>
          <a:p>
            <a:pPr algn="l"/>
            <a:endParaRPr lang="ja-JP" altLang="en-US" sz="1200" dirty="0">
              <a:latin typeface="HG丸ｺﾞｼｯｸM-PRO" pitchFamily="50" charset="-128"/>
              <a:ea typeface="HG丸ｺﾞｼｯｸM-PRO" pitchFamily="50" charset="-128"/>
            </a:endParaRPr>
          </a:p>
        </p:txBody>
      </p:sp>
      <p:sp>
        <p:nvSpPr>
          <p:cNvPr id="5" name="テキスト ボックス 4"/>
          <p:cNvSpPr txBox="1"/>
          <p:nvPr/>
        </p:nvSpPr>
        <p:spPr>
          <a:xfrm>
            <a:off x="2627784" y="5887868"/>
            <a:ext cx="6342218" cy="461665"/>
          </a:xfrm>
          <a:prstGeom prst="rect">
            <a:avLst/>
          </a:prstGeom>
          <a:noFill/>
        </p:spPr>
        <p:txBody>
          <a:bodyPr wrap="square" rtlCol="0">
            <a:spAutoFit/>
          </a:bodyPr>
          <a:lstStyle/>
          <a:p>
            <a:pPr algn="r"/>
            <a:r>
              <a:rPr kumimoji="1" lang="ja-JP" altLang="en-US" sz="2400" dirty="0" smtClean="0">
                <a:latin typeface="HG丸ｺﾞｼｯｸM-PRO" pitchFamily="50" charset="-128"/>
                <a:ea typeface="HG丸ｺﾞｼｯｸM-PRO" pitchFamily="50" charset="-128"/>
              </a:rPr>
              <a:t>北海道庁 保健福祉部 報告（</a:t>
            </a:r>
            <a:r>
              <a:rPr kumimoji="1" lang="en-US" altLang="ja-JP" sz="2400" dirty="0" smtClean="0">
                <a:latin typeface="HG丸ｺﾞｼｯｸM-PRO" pitchFamily="50" charset="-128"/>
                <a:ea typeface="HG丸ｺﾞｼｯｸM-PRO" pitchFamily="50" charset="-128"/>
              </a:rPr>
              <a:t>H23</a:t>
            </a:r>
            <a:r>
              <a:rPr kumimoji="1" lang="ja-JP" altLang="en-US" sz="2400" dirty="0" smtClean="0">
                <a:latin typeface="HG丸ｺﾞｼｯｸM-PRO" pitchFamily="50" charset="-128"/>
                <a:ea typeface="HG丸ｺﾞｼｯｸM-PRO" pitchFamily="50" charset="-128"/>
              </a:rPr>
              <a:t>年）</a:t>
            </a:r>
            <a:endParaRPr kumimoji="1" lang="ja-JP" altLang="en-US" sz="2400" dirty="0">
              <a:latin typeface="HG丸ｺﾞｼｯｸM-PRO" pitchFamily="50" charset="-128"/>
              <a:ea typeface="HG丸ｺﾞｼｯｸM-PRO" pitchFamily="50" charset="-128"/>
            </a:endParaRPr>
          </a:p>
        </p:txBody>
      </p:sp>
      <p:sp>
        <p:nvSpPr>
          <p:cNvPr id="6" name="テキスト ボックス 5"/>
          <p:cNvSpPr txBox="1"/>
          <p:nvPr/>
        </p:nvSpPr>
        <p:spPr>
          <a:xfrm>
            <a:off x="398873" y="199187"/>
            <a:ext cx="6872784" cy="2585323"/>
          </a:xfrm>
          <a:prstGeom prst="rect">
            <a:avLst/>
          </a:prstGeom>
          <a:solidFill>
            <a:schemeClr val="bg1"/>
          </a:solidFill>
          <a:ln w="38100">
            <a:solidFill>
              <a:srgbClr val="0000FF"/>
            </a:solidFill>
          </a:ln>
        </p:spPr>
        <p:txBody>
          <a:bodyPr wrap="square" rtlCol="0">
            <a:spAutoFit/>
          </a:bodyPr>
          <a:lstStyle/>
          <a:p>
            <a:pPr>
              <a:lnSpc>
                <a:spcPct val="150000"/>
              </a:lnSpc>
            </a:pPr>
            <a:r>
              <a:rPr kumimoji="1"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危険ドラッグ</a:t>
            </a:r>
            <a:endParaRPr kumimoji="1" lang="en-US" altLang="ja-JP"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lnSpc>
                <a:spcPct val="150000"/>
              </a:lnSpc>
            </a:pPr>
            <a:r>
              <a:rPr kumimoji="1"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公衆衛生上の問題として</a:t>
            </a:r>
            <a:endParaRPr kumimoji="1" lang="en-US" altLang="ja-JP"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r">
              <a:lnSpc>
                <a:spcPct val="150000"/>
              </a:lnSpc>
            </a:pPr>
            <a:r>
              <a:rPr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大麻汚染の拡がり</a:t>
            </a:r>
            <a:endParaRPr kumimoji="1" lang="ja-JP" altLang="en-US" sz="36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p:txBody>
          <a:bodyPr/>
          <a:lstStyle/>
          <a:p>
            <a:fld id="{F8F99E72-02CF-42D6-B5F6-D970874815B7}" type="slidenum">
              <a:rPr lang="ja-JP" altLang="en-US" smtClean="0">
                <a:solidFill>
                  <a:prstClr val="black">
                    <a:tint val="75000"/>
                  </a:prstClr>
                </a:solidFill>
              </a:rPr>
              <a:pPr/>
              <a:t>56</a:t>
            </a:fld>
            <a:endParaRPr lang="ja-JP" altLang="en-US">
              <a:solidFill>
                <a:prstClr val="black">
                  <a:tint val="75000"/>
                </a:prstClr>
              </a:solidFill>
            </a:endParaRPr>
          </a:p>
        </p:txBody>
      </p:sp>
    </p:spTree>
    <p:extLst>
      <p:ext uri="{BB962C8B-B14F-4D97-AF65-F5344CB8AC3E}">
        <p14:creationId xmlns:p14="http://schemas.microsoft.com/office/powerpoint/2010/main" val="203097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8930">
                                            <p:txEl>
                                              <p:pRg st="3" end="3"/>
                                            </p:txEl>
                                          </p:spTgt>
                                        </p:tgtEl>
                                        <p:attrNameLst>
                                          <p:attrName>style.visibility</p:attrName>
                                        </p:attrNameLst>
                                      </p:cBhvr>
                                      <p:to>
                                        <p:strVal val="visible"/>
                                      </p:to>
                                    </p:set>
                                    <p:animEffect transition="in" filter="circle(in)">
                                      <p:cBhvr>
                                        <p:cTn id="7" dur="2000"/>
                                        <p:tgtEl>
                                          <p:spTgt spid="508930">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08930">
                                            <p:txEl>
                                              <p:pRg st="4" end="4"/>
                                            </p:txEl>
                                          </p:spTgt>
                                        </p:tgtEl>
                                        <p:attrNameLst>
                                          <p:attrName>style.visibility</p:attrName>
                                        </p:attrNameLst>
                                      </p:cBhvr>
                                      <p:to>
                                        <p:strVal val="visible"/>
                                      </p:to>
                                    </p:set>
                                    <p:animEffect transition="in" filter="circle(in)">
                                      <p:cBhvr>
                                        <p:cTn id="10" dur="2000"/>
                                        <p:tgtEl>
                                          <p:spTgt spid="508930">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08930">
                                            <p:txEl>
                                              <p:pRg st="5" end="5"/>
                                            </p:txEl>
                                          </p:spTgt>
                                        </p:tgtEl>
                                        <p:attrNameLst>
                                          <p:attrName>style.visibility</p:attrName>
                                        </p:attrNameLst>
                                      </p:cBhvr>
                                      <p:to>
                                        <p:strVal val="visible"/>
                                      </p:to>
                                    </p:set>
                                    <p:animEffect transition="in" filter="circle(in)">
                                      <p:cBhvr>
                                        <p:cTn id="13" dur="2000"/>
                                        <p:tgtEl>
                                          <p:spTgt spid="508930">
                                            <p:txEl>
                                              <p:pRg st="5" end="5"/>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角丸四角形 3"/>
          <p:cNvSpPr/>
          <p:nvPr/>
        </p:nvSpPr>
        <p:spPr>
          <a:xfrm>
            <a:off x="1691680" y="1274419"/>
            <a:ext cx="2374900" cy="4953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431" t="10036" r="20673" b="35737"/>
          <a:stretch/>
        </p:blipFill>
        <p:spPr bwMode="auto">
          <a:xfrm>
            <a:off x="430721" y="659878"/>
            <a:ext cx="8210550" cy="619812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342" name="テキスト ボックス 2"/>
          <p:cNvSpPr txBox="1">
            <a:spLocks noChangeArrowheads="1"/>
          </p:cNvSpPr>
          <p:nvPr/>
        </p:nvSpPr>
        <p:spPr bwMode="auto">
          <a:xfrm>
            <a:off x="323528" y="116632"/>
            <a:ext cx="8424936" cy="584775"/>
          </a:xfrm>
          <a:prstGeom prst="rect">
            <a:avLst/>
          </a:prstGeom>
          <a:solidFill>
            <a:srgbClr val="FFFF99"/>
          </a:solidFill>
          <a:ln w="38100">
            <a:solidFill>
              <a:srgbClr val="000099"/>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b="1" dirty="0">
                <a:solidFill>
                  <a:prstClr val="black"/>
                </a:solidFill>
                <a:latin typeface="HG丸ｺﾞｼｯｸM-PRO" pitchFamily="50" charset="-128"/>
                <a:ea typeface="HG丸ｺﾞｼｯｸM-PRO" pitchFamily="50" charset="-128"/>
              </a:rPr>
              <a:t>国内のインターネットで</a:t>
            </a:r>
            <a:r>
              <a:rPr lang="ja-JP" altLang="en-US" sz="3200" b="1" dirty="0" smtClean="0">
                <a:solidFill>
                  <a:prstClr val="black"/>
                </a:solidFill>
                <a:latin typeface="HG丸ｺﾞｼｯｸM-PRO" pitchFamily="50" charset="-128"/>
                <a:ea typeface="HG丸ｺﾞｼｯｸM-PRO" pitchFamily="50" charset="-128"/>
              </a:rPr>
              <a:t>みられる販売サイト</a:t>
            </a:r>
            <a:endParaRPr lang="ja-JP" altLang="en-US" sz="3200" b="1" dirty="0">
              <a:solidFill>
                <a:prstClr val="black"/>
              </a:solidFill>
              <a:latin typeface="HG丸ｺﾞｼｯｸM-PRO" pitchFamily="50" charset="-128"/>
              <a:ea typeface="HG丸ｺﾞｼｯｸM-PRO" pitchFamily="50" charset="-128"/>
            </a:endParaRPr>
          </a:p>
        </p:txBody>
      </p:sp>
      <p:sp>
        <p:nvSpPr>
          <p:cNvPr id="6" name="テキスト ボックス 4"/>
          <p:cNvSpPr txBox="1">
            <a:spLocks noChangeArrowheads="1"/>
          </p:cNvSpPr>
          <p:nvPr/>
        </p:nvSpPr>
        <p:spPr bwMode="auto">
          <a:xfrm>
            <a:off x="668644" y="2276872"/>
            <a:ext cx="6003747" cy="2554545"/>
          </a:xfrm>
          <a:prstGeom prst="rect">
            <a:avLst/>
          </a:prstGeom>
          <a:solidFill>
            <a:srgbClr val="FFFF00"/>
          </a:solidFill>
          <a:ln w="38100">
            <a:solidFill>
              <a:schemeClr val="tx1"/>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4000" dirty="0" smtClean="0">
                <a:solidFill>
                  <a:prstClr val="black"/>
                </a:solidFill>
                <a:latin typeface="HG丸ｺﾞｼｯｸM-PRO" panose="020F0600000000000000" pitchFamily="50" charset="-128"/>
                <a:ea typeface="HG丸ｺﾞｼｯｸM-PRO" panose="020F0600000000000000" pitchFamily="50" charset="-128"/>
              </a:rPr>
              <a:t>発芽能力のある大麻種子</a:t>
            </a:r>
            <a:endParaRPr lang="en-US" altLang="ja-JP" sz="4000" dirty="0" smtClean="0">
              <a:solidFill>
                <a:prstClr val="black"/>
              </a:solidFill>
              <a:latin typeface="HG丸ｺﾞｼｯｸM-PRO" panose="020F0600000000000000" pitchFamily="50" charset="-128"/>
              <a:ea typeface="HG丸ｺﾞｼｯｸM-PRO" panose="020F0600000000000000" pitchFamily="50" charset="-128"/>
            </a:endParaRPr>
          </a:p>
          <a:p>
            <a:pPr algn="ctr" eaLnBrk="1" hangingPunct="1"/>
            <a:r>
              <a:rPr lang="ja-JP" altLang="en-US" sz="4000" dirty="0" smtClean="0">
                <a:solidFill>
                  <a:prstClr val="black"/>
                </a:solidFill>
                <a:latin typeface="HG丸ｺﾞｼｯｸM-PRO" panose="020F0600000000000000" pitchFamily="50" charset="-128"/>
                <a:ea typeface="HG丸ｺﾞｼｯｸM-PRO" panose="020F0600000000000000" pitchFamily="50" charset="-128"/>
              </a:rPr>
              <a:t>を個人輸入すると</a:t>
            </a:r>
            <a:endParaRPr lang="en-US" altLang="ja-JP" sz="4000" dirty="0" smtClean="0">
              <a:solidFill>
                <a:prstClr val="black"/>
              </a:solidFill>
              <a:latin typeface="HG丸ｺﾞｼｯｸM-PRO" panose="020F0600000000000000" pitchFamily="50" charset="-128"/>
              <a:ea typeface="HG丸ｺﾞｼｯｸM-PRO" panose="020F0600000000000000" pitchFamily="50" charset="-128"/>
            </a:endParaRPr>
          </a:p>
          <a:p>
            <a:pPr algn="ctr" eaLnBrk="1" hangingPunct="1"/>
            <a:r>
              <a:rPr lang="ja-JP" altLang="en-US" sz="4000" dirty="0" smtClean="0">
                <a:solidFill>
                  <a:prstClr val="black"/>
                </a:solidFill>
                <a:latin typeface="HG丸ｺﾞｼｯｸM-PRO" panose="020F0600000000000000" pitchFamily="50" charset="-128"/>
                <a:ea typeface="HG丸ｺﾞｼｯｸM-PRO" panose="020F0600000000000000" pitchFamily="50" charset="-128"/>
              </a:rPr>
              <a:t>関税法違反</a:t>
            </a:r>
            <a:endParaRPr lang="en-US" altLang="ja-JP" sz="4000" dirty="0" smtClean="0">
              <a:solidFill>
                <a:prstClr val="black"/>
              </a:solidFill>
              <a:latin typeface="HG丸ｺﾞｼｯｸM-PRO" panose="020F0600000000000000" pitchFamily="50" charset="-128"/>
              <a:ea typeface="HG丸ｺﾞｼｯｸM-PRO" panose="020F0600000000000000" pitchFamily="50" charset="-128"/>
            </a:endParaRPr>
          </a:p>
          <a:p>
            <a:pPr algn="ctr" eaLnBrk="1" hangingPunct="1"/>
            <a:r>
              <a:rPr lang="ja-JP" altLang="en-US" sz="4000" dirty="0" smtClean="0">
                <a:solidFill>
                  <a:prstClr val="black"/>
                </a:solidFill>
                <a:latin typeface="HG丸ｺﾞｼｯｸM-PRO" panose="020F0600000000000000" pitchFamily="50" charset="-128"/>
                <a:ea typeface="HG丸ｺﾞｼｯｸM-PRO" panose="020F0600000000000000" pitchFamily="50" charset="-128"/>
              </a:rPr>
              <a:t>薬物も同様</a:t>
            </a:r>
            <a:endParaRPr lang="ja-JP" altLang="en-US" sz="4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57</a:t>
            </a:fld>
            <a:endParaRPr lang="ja-JP" altLang="en-US">
              <a:solidFill>
                <a:prstClr val="black">
                  <a:tint val="75000"/>
                </a:prstClr>
              </a:solidFill>
            </a:endParaRPr>
          </a:p>
        </p:txBody>
      </p:sp>
    </p:spTree>
    <p:extLst>
      <p:ext uri="{BB962C8B-B14F-4D97-AF65-F5344CB8AC3E}">
        <p14:creationId xmlns:p14="http://schemas.microsoft.com/office/powerpoint/2010/main" val="181207117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97" t="1700" r="13294" b="2906"/>
          <a:stretch/>
        </p:blipFill>
        <p:spPr bwMode="auto">
          <a:xfrm>
            <a:off x="753017" y="842931"/>
            <a:ext cx="8242126" cy="591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35580" y="385361"/>
            <a:ext cx="8516534" cy="646331"/>
          </a:xfrm>
          <a:prstGeom prst="rect">
            <a:avLst/>
          </a:prstGeom>
          <a:solidFill>
            <a:schemeClr val="bg1"/>
          </a:solidFill>
          <a:ln w="38100">
            <a:solidFill>
              <a:srgbClr val="0000FF"/>
            </a:solidFill>
          </a:ln>
        </p:spPr>
        <p:txBody>
          <a:bodyPr wrap="square" rtlCol="0">
            <a:spAutoFit/>
          </a:bodyPr>
          <a:lstStyle/>
          <a:p>
            <a:r>
              <a:rPr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危険ドラッグの無くならない販売経路</a:t>
            </a:r>
            <a:endParaRPr kumimoji="1" lang="ja-JP" altLang="en-US" sz="36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p:txBody>
          <a:bodyPr/>
          <a:lstStyle/>
          <a:p>
            <a:fld id="{B181CFBC-6512-40EA-B4CC-E83E400DC1CD}" type="slidenum">
              <a:rPr kumimoji="1" lang="ja-JP" altLang="en-US" smtClean="0"/>
              <a:t>58</a:t>
            </a:fld>
            <a:endParaRPr kumimoji="1" lang="ja-JP" altLang="en-US"/>
          </a:p>
        </p:txBody>
      </p:sp>
    </p:spTree>
    <p:extLst>
      <p:ext uri="{BB962C8B-B14F-4D97-AF65-F5344CB8AC3E}">
        <p14:creationId xmlns:p14="http://schemas.microsoft.com/office/powerpoint/2010/main" val="7772560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57"/>
          <a:stretch/>
        </p:blipFill>
        <p:spPr bwMode="auto">
          <a:xfrm>
            <a:off x="2191747" y="222075"/>
            <a:ext cx="6477967" cy="6585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914665" y="23149"/>
            <a:ext cx="3125163" cy="523220"/>
          </a:xfrm>
          <a:prstGeom prst="rect">
            <a:avLst/>
          </a:prstGeom>
          <a:solidFill>
            <a:schemeClr val="bg1"/>
          </a:solidFill>
        </p:spPr>
        <p:txBody>
          <a:bodyPr wrap="square" rtlCol="0">
            <a:spAutoFit/>
          </a:bodyPr>
          <a:lstStyle/>
          <a:p>
            <a:r>
              <a:rPr kumimoji="1" lang="ja-JP" altLang="en-US" sz="2800" dirty="0" smtClean="0">
                <a:latin typeface="HG丸ｺﾞｼｯｸM-PRO" panose="020F0600000000000000" pitchFamily="50" charset="-128"/>
                <a:ea typeface="HG丸ｺﾞｼｯｸM-PRO" panose="020F0600000000000000" pitchFamily="50" charset="-128"/>
              </a:rPr>
              <a:t>平成</a:t>
            </a:r>
            <a:r>
              <a:rPr kumimoji="1" lang="en-US" altLang="ja-JP" sz="2800" dirty="0" smtClean="0">
                <a:latin typeface="HG丸ｺﾞｼｯｸM-PRO" panose="020F0600000000000000" pitchFamily="50" charset="-128"/>
                <a:ea typeface="HG丸ｺﾞｼｯｸM-PRO" panose="020F0600000000000000" pitchFamily="50" charset="-128"/>
              </a:rPr>
              <a:t>26</a:t>
            </a:r>
            <a:r>
              <a:rPr kumimoji="1" lang="ja-JP" altLang="en-US" sz="2800" dirty="0" smtClean="0">
                <a:latin typeface="HG丸ｺﾞｼｯｸM-PRO" panose="020F0600000000000000" pitchFamily="50" charset="-128"/>
                <a:ea typeface="HG丸ｺﾞｼｯｸM-PRO" panose="020F0600000000000000" pitchFamily="50" charset="-128"/>
              </a:rPr>
              <a:t>年</a:t>
            </a:r>
            <a:r>
              <a:rPr kumimoji="1" lang="en-US" altLang="ja-JP" sz="2800" dirty="0" smtClean="0">
                <a:latin typeface="HG丸ｺﾞｼｯｸM-PRO" panose="020F0600000000000000" pitchFamily="50" charset="-128"/>
                <a:ea typeface="HG丸ｺﾞｼｯｸM-PRO" panose="020F0600000000000000" pitchFamily="50" charset="-128"/>
              </a:rPr>
              <a:t>8</a:t>
            </a:r>
            <a:r>
              <a:rPr kumimoji="1" lang="ja-JP" altLang="en-US" sz="2800" dirty="0" smtClean="0">
                <a:latin typeface="HG丸ｺﾞｼｯｸM-PRO" panose="020F0600000000000000" pitchFamily="50" charset="-128"/>
                <a:ea typeface="HG丸ｺﾞｼｯｸM-PRO" panose="020F0600000000000000" pitchFamily="50" charset="-128"/>
              </a:rPr>
              <a:t>月</a:t>
            </a:r>
            <a:r>
              <a:rPr kumimoji="1" lang="en-US" altLang="ja-JP" sz="2800" dirty="0" smtClean="0">
                <a:latin typeface="HG丸ｺﾞｼｯｸM-PRO" panose="020F0600000000000000" pitchFamily="50" charset="-128"/>
                <a:ea typeface="HG丸ｺﾞｼｯｸM-PRO" panose="020F0600000000000000" pitchFamily="50" charset="-128"/>
              </a:rPr>
              <a:t>2</a:t>
            </a:r>
            <a:r>
              <a:rPr kumimoji="1" lang="ja-JP" altLang="en-US" sz="2800" dirty="0" smtClean="0">
                <a:latin typeface="HG丸ｺﾞｼｯｸM-PRO" panose="020F0600000000000000" pitchFamily="50" charset="-128"/>
                <a:ea typeface="HG丸ｺﾞｼｯｸM-PRO" panose="020F0600000000000000" pitchFamily="50" charset="-128"/>
              </a:rPr>
              <a:t>日</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300902" y="314965"/>
            <a:ext cx="5871298" cy="646331"/>
          </a:xfrm>
          <a:prstGeom prst="rect">
            <a:avLst/>
          </a:prstGeom>
          <a:solidFill>
            <a:schemeClr val="bg1"/>
          </a:solidFill>
          <a:ln w="38100">
            <a:solidFill>
              <a:srgbClr val="0000FF"/>
            </a:solidFill>
          </a:ln>
        </p:spPr>
        <p:txBody>
          <a:bodyPr wrap="square" rtlCol="0">
            <a:spAutoFit/>
          </a:bodyPr>
          <a:lstStyle/>
          <a:p>
            <a:r>
              <a:rPr kumimoji="1"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危険ドラッグ：興味本位</a:t>
            </a:r>
            <a:endParaRPr kumimoji="1" lang="ja-JP" altLang="en-US" sz="36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59</a:t>
            </a:fld>
            <a:endParaRPr lang="ja-JP" altLang="en-US">
              <a:solidFill>
                <a:prstClr val="black">
                  <a:tint val="75000"/>
                </a:prstClr>
              </a:solidFill>
            </a:endParaRPr>
          </a:p>
        </p:txBody>
      </p:sp>
    </p:spTree>
    <p:extLst>
      <p:ext uri="{BB962C8B-B14F-4D97-AF65-F5344CB8AC3E}">
        <p14:creationId xmlns:p14="http://schemas.microsoft.com/office/powerpoint/2010/main" val="3619131905"/>
      </p:ext>
    </p:extLst>
  </p:cSld>
  <p:clrMapOvr>
    <a:masterClrMapping/>
  </p:clrMapOvr>
  <p:transition spd="slow">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190500" y="122242"/>
            <a:ext cx="8737600" cy="6370975"/>
          </a:xfrm>
          <a:prstGeom prst="rect">
            <a:avLst/>
          </a:prstGeom>
          <a:noFill/>
        </p:spPr>
        <p:txBody>
          <a:bodyPr wrap="square" rtlCol="0">
            <a:spAutoFit/>
          </a:bodyPr>
          <a:lstStyle/>
          <a:p>
            <a:pPr>
              <a:lnSpc>
                <a:spcPct val="150000"/>
              </a:lnSpc>
            </a:pPr>
            <a:r>
              <a:rPr lang="ja-JP" altLang="en-US" sz="32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a:t>
            </a:r>
            <a:r>
              <a:rPr lang="ja-JP" altLang="ja-JP" sz="32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ドラッグ</a:t>
            </a:r>
            <a:r>
              <a:rPr lang="ja-JP" altLang="ja-JP" sz="32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と</a:t>
            </a:r>
            <a:r>
              <a:rPr lang="ja-JP" altLang="ja-JP" sz="32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は</a:t>
            </a:r>
            <a:r>
              <a:rPr lang="ja-JP" altLang="en-US" sz="32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（法的な定義では</a:t>
            </a:r>
            <a:r>
              <a:rPr lang="ja-JP" altLang="en-US" sz="32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ない）</a:t>
            </a:r>
            <a:endParaRPr lang="en-US" altLang="ja-JP" sz="3200" b="1" dirty="0">
              <a:solidFill>
                <a:prstClr val="black"/>
              </a:solidFill>
              <a:latin typeface="HG丸ｺﾞｼｯｸM-PRO" panose="020F0600000000000000" pitchFamily="50" charset="-128"/>
              <a:ea typeface="HG丸ｺﾞｼｯｸM-PRO" panose="020F0600000000000000" pitchFamily="50" charset="-128"/>
            </a:endParaRPr>
          </a:p>
          <a:p>
            <a:pPr>
              <a:lnSpc>
                <a:spcPct val="150000"/>
              </a:lnSpc>
            </a:pPr>
            <a:r>
              <a:rPr lang="en-US" altLang="ja-JP" sz="2400" dirty="0" smtClean="0">
                <a:latin typeface="HG丸ｺﾞｼｯｸM-PRO" panose="020F0600000000000000" pitchFamily="50" charset="-128"/>
                <a:ea typeface="HG丸ｺﾞｼｯｸM-PRO" panose="020F0600000000000000" pitchFamily="50" charset="-128"/>
              </a:rPr>
              <a:t>『</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危険</a:t>
            </a:r>
            <a:r>
              <a:rPr lang="ja-JP" altLang="ja-JP" sz="2400" b="1" dirty="0" smtClean="0">
                <a:solidFill>
                  <a:srgbClr val="FF0000"/>
                </a:solidFill>
                <a:latin typeface="HG丸ｺﾞｼｯｸM-PRO" panose="020F0600000000000000" pitchFamily="50" charset="-128"/>
                <a:ea typeface="HG丸ｺﾞｼｯｸM-PRO" panose="020F0600000000000000" pitchFamily="50" charset="-128"/>
              </a:rPr>
              <a:t>ドラッグ</a:t>
            </a:r>
            <a:r>
              <a:rPr lang="en-US" altLang="ja-JP" sz="2400" dirty="0" smtClean="0">
                <a:latin typeface="HG丸ｺﾞｼｯｸM-PRO" panose="020F0600000000000000" pitchFamily="50" charset="-128"/>
                <a:ea typeface="HG丸ｺﾞｼｯｸM-PRO" panose="020F0600000000000000" pitchFamily="50" charset="-128"/>
              </a:rPr>
              <a:t>』</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と</a:t>
            </a:r>
            <a:r>
              <a:rPr lang="ja-JP" altLang="ja-JP" sz="2400" dirty="0">
                <a:solidFill>
                  <a:prstClr val="black"/>
                </a:solidFill>
                <a:latin typeface="HG丸ｺﾞｼｯｸM-PRO" panose="020F0600000000000000" pitchFamily="50" charset="-128"/>
                <a:ea typeface="HG丸ｺﾞｼｯｸM-PRO" panose="020F0600000000000000" pitchFamily="50" charset="-128"/>
              </a:rPr>
              <a:t>は、「</a:t>
            </a:r>
            <a:r>
              <a:rPr lang="ja-JP" altLang="ja-JP" sz="2400" b="1" dirty="0">
                <a:latin typeface="HG丸ｺﾞｼｯｸM-PRO" panose="020F0600000000000000" pitchFamily="50" charset="-128"/>
                <a:ea typeface="HG丸ｺﾞｼｯｸM-PRO" panose="020F0600000000000000" pitchFamily="50" charset="-128"/>
              </a:rPr>
              <a:t>麻薬</a:t>
            </a:r>
            <a:r>
              <a:rPr lang="ja-JP" altLang="ja-JP" sz="2400" dirty="0">
                <a:solidFill>
                  <a:prstClr val="black"/>
                </a:solidFill>
                <a:latin typeface="HG丸ｺﾞｼｯｸM-PRO" panose="020F0600000000000000" pitchFamily="50" charset="-128"/>
                <a:ea typeface="HG丸ｺﾞｼｯｸM-PRO" panose="020F0600000000000000" pitchFamily="50" charset="-128"/>
              </a:rPr>
              <a:t>」に類似する物質を含み</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、多幸感</a:t>
            </a:r>
            <a:r>
              <a:rPr lang="ja-JP" altLang="ja-JP" sz="2400" dirty="0">
                <a:solidFill>
                  <a:prstClr val="black"/>
                </a:solidFill>
                <a:latin typeface="HG丸ｺﾞｼｯｸM-PRO" panose="020F0600000000000000" pitchFamily="50" charset="-128"/>
                <a:ea typeface="HG丸ｺﾞｼｯｸM-PRO" panose="020F0600000000000000" pitchFamily="50" charset="-128"/>
              </a:rPr>
              <a:t>や快感を高め、幻覚作用などを得る目的で使用する製品の</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総称。</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これまで</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ネット</a:t>
            </a:r>
            <a:r>
              <a:rPr lang="ja-JP" altLang="ja-JP" sz="2400" dirty="0">
                <a:solidFill>
                  <a:prstClr val="black"/>
                </a:solidFill>
                <a:latin typeface="HG丸ｺﾞｼｯｸM-PRO" panose="020F0600000000000000" pitchFamily="50" charset="-128"/>
                <a:ea typeface="HG丸ｺﾞｼｯｸM-PRO" panose="020F0600000000000000" pitchFamily="50" charset="-128"/>
              </a:rPr>
              <a:t>、アダルトショップで</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販売。</a:t>
            </a:r>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pPr>
              <a:lnSpc>
                <a:spcPct val="150000"/>
              </a:lnSpc>
            </a:pP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危険</a:t>
            </a:r>
            <a:r>
              <a:rPr lang="ja-JP" altLang="ja-JP" sz="2400" b="1" dirty="0" smtClean="0">
                <a:solidFill>
                  <a:srgbClr val="FF0000"/>
                </a:solidFill>
                <a:latin typeface="HG丸ｺﾞｼｯｸM-PRO" panose="020F0600000000000000" pitchFamily="50" charset="-128"/>
                <a:ea typeface="HG丸ｺﾞｼｯｸM-PRO" panose="020F0600000000000000" pitchFamily="50" charset="-128"/>
              </a:rPr>
              <a:t>ドラッグ</a:t>
            </a:r>
            <a:r>
              <a:rPr lang="en-US" altLang="ja-JP" sz="2400" dirty="0" smtClean="0">
                <a:latin typeface="HG丸ｺﾞｼｯｸM-PRO" panose="020F0600000000000000" pitchFamily="50" charset="-128"/>
                <a:ea typeface="HG丸ｺﾞｼｯｸM-PRO" panose="020F0600000000000000" pitchFamily="50" charset="-128"/>
              </a:rPr>
              <a:t>』</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の</a:t>
            </a:r>
            <a:r>
              <a:rPr lang="ja-JP" altLang="ja-JP" sz="2400" dirty="0">
                <a:solidFill>
                  <a:prstClr val="black"/>
                </a:solidFill>
                <a:latin typeface="HG丸ｺﾞｼｯｸM-PRO" panose="020F0600000000000000" pitchFamily="50" charset="-128"/>
                <a:ea typeface="HG丸ｺﾞｼｯｸM-PRO" panose="020F0600000000000000" pitchFamily="50" charset="-128"/>
              </a:rPr>
              <a:t>多く</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は</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医薬品医療機器等法（旧</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薬事法上</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の</a:t>
            </a:r>
            <a:r>
              <a:rPr lang="ja-JP" altLang="ja-JP" sz="2400" dirty="0">
                <a:solidFill>
                  <a:prstClr val="black"/>
                </a:solidFill>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指定薬物</a:t>
            </a:r>
            <a:r>
              <a:rPr lang="ja-JP" altLang="ja-JP" sz="2400" dirty="0">
                <a:solidFill>
                  <a:prstClr val="black"/>
                </a:solidFill>
                <a:latin typeface="HG丸ｺﾞｼｯｸM-PRO" panose="020F0600000000000000" pitchFamily="50" charset="-128"/>
                <a:ea typeface="HG丸ｺﾞｼｯｸM-PRO" panose="020F0600000000000000" pitchFamily="50" charset="-128"/>
              </a:rPr>
              <a:t>」を含み、なかには規制後に「</a:t>
            </a:r>
            <a:r>
              <a:rPr lang="ja-JP" altLang="ja-JP" sz="2400" b="1" dirty="0">
                <a:latin typeface="HG丸ｺﾞｼｯｸM-PRO" panose="020F0600000000000000" pitchFamily="50" charset="-128"/>
                <a:ea typeface="HG丸ｺﾞｼｯｸM-PRO" panose="020F0600000000000000" pitchFamily="50" charset="-128"/>
              </a:rPr>
              <a:t>麻薬</a:t>
            </a:r>
            <a:r>
              <a:rPr lang="ja-JP" altLang="ja-JP" sz="2400" dirty="0">
                <a:solidFill>
                  <a:prstClr val="black"/>
                </a:solidFill>
                <a:latin typeface="HG丸ｺﾞｼｯｸM-PRO" panose="020F0600000000000000" pitchFamily="50" charset="-128"/>
                <a:ea typeface="HG丸ｺﾞｼｯｸM-PRO" panose="020F0600000000000000" pitchFamily="50" charset="-128"/>
              </a:rPr>
              <a:t>」となった薬物を含むものも</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あ</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る</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。これらが</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含まれていなく</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ても</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本法</a:t>
            </a:r>
            <a:r>
              <a:rPr lang="ja-JP" altLang="ja-JP" sz="2400" dirty="0" smtClean="0">
                <a:latin typeface="HG丸ｺﾞｼｯｸM-PRO" panose="020F0600000000000000" pitchFamily="50" charset="-128"/>
                <a:ea typeface="HG丸ｺﾞｼｯｸM-PRO" panose="020F0600000000000000" pitchFamily="50" charset="-128"/>
              </a:rPr>
              <a:t>上</a:t>
            </a:r>
            <a:r>
              <a:rPr lang="ja-JP" altLang="ja-JP" sz="2400" dirty="0">
                <a:solidFill>
                  <a:prstClr val="black"/>
                </a:solidFill>
                <a:latin typeface="HG丸ｺﾞｼｯｸM-PRO" panose="020F0600000000000000" pitchFamily="50" charset="-128"/>
                <a:ea typeface="HG丸ｺﾞｼｯｸM-PRO" panose="020F0600000000000000" pitchFamily="50" charset="-128"/>
              </a:rPr>
              <a:t>の</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2400" b="1" dirty="0" smtClean="0">
                <a:solidFill>
                  <a:prstClr val="black"/>
                </a:solidFill>
                <a:latin typeface="HG丸ｺﾞｼｯｸM-PRO" panose="020F0600000000000000" pitchFamily="50" charset="-128"/>
                <a:ea typeface="HG丸ｺﾞｼｯｸM-PRO" panose="020F0600000000000000" pitchFamily="50" charset="-128"/>
              </a:rPr>
              <a:t>無許可医薬品</a:t>
            </a:r>
            <a:r>
              <a:rPr lang="ja-JP" altLang="en-US" sz="2400" dirty="0" smtClean="0">
                <a:latin typeface="HG丸ｺﾞｼｯｸM-PRO" panose="020F0600000000000000" pitchFamily="50" charset="-128"/>
                <a:ea typeface="HG丸ｺﾞｼｯｸM-PRO" panose="020F0600000000000000" pitchFamily="50" charset="-128"/>
              </a:rPr>
              <a:t>（</a:t>
            </a:r>
            <a:r>
              <a:rPr lang="ja-JP" altLang="ja-JP" sz="2400" dirty="0" smtClean="0">
                <a:latin typeface="HG丸ｺﾞｼｯｸM-PRO" panose="020F0600000000000000" pitchFamily="50" charset="-128"/>
                <a:ea typeface="HG丸ｺﾞｼｯｸM-PRO" panose="020F0600000000000000" pitchFamily="50" charset="-128"/>
              </a:rPr>
              <a:t>無承認</a:t>
            </a:r>
            <a:r>
              <a:rPr lang="ja-JP" altLang="ja-JP" sz="2400" dirty="0">
                <a:latin typeface="HG丸ｺﾞｼｯｸM-PRO" panose="020F0600000000000000" pitchFamily="50" charset="-128"/>
                <a:ea typeface="HG丸ｺﾞｼｯｸM-PRO" panose="020F0600000000000000" pitchFamily="50" charset="-128"/>
              </a:rPr>
              <a:t>無許可医</a:t>
            </a:r>
            <a:r>
              <a:rPr lang="ja-JP" altLang="ja-JP" sz="2400" dirty="0" smtClean="0">
                <a:latin typeface="HG丸ｺﾞｼｯｸM-PRO" panose="020F0600000000000000" pitchFamily="50" charset="-128"/>
                <a:ea typeface="HG丸ｺﾞｼｯｸM-PRO" panose="020F0600000000000000" pitchFamily="50" charset="-128"/>
              </a:rPr>
              <a:t>薬品</a:t>
            </a:r>
            <a:r>
              <a:rPr lang="ja-JP" altLang="en-US" sz="2400" dirty="0" smtClean="0">
                <a:latin typeface="HG丸ｺﾞｼｯｸM-PRO" panose="020F0600000000000000" pitchFamily="50" charset="-128"/>
                <a:ea typeface="HG丸ｺﾞｼｯｸM-PRO" panose="020F0600000000000000" pitchFamily="50" charset="-128"/>
              </a:rPr>
              <a:t>）</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400" dirty="0">
                <a:solidFill>
                  <a:prstClr val="black"/>
                </a:solidFill>
                <a:latin typeface="HG丸ｺﾞｼｯｸM-PRO" panose="020F0600000000000000" pitchFamily="50" charset="-128"/>
                <a:ea typeface="HG丸ｺﾞｼｯｸM-PRO" panose="020F0600000000000000" pitchFamily="50" charset="-128"/>
              </a:rPr>
              <a:t>に</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該当。</a:t>
            </a:r>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pPr>
              <a:lnSpc>
                <a:spcPct val="150000"/>
              </a:lnSpc>
            </a:pP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ja-JP" sz="2400" dirty="0">
                <a:solidFill>
                  <a:prstClr val="black"/>
                </a:solidFill>
                <a:latin typeface="HG丸ｺﾞｼｯｸM-PRO" panose="020F0600000000000000" pitchFamily="50" charset="-128"/>
                <a:ea typeface="HG丸ｺﾞｼｯｸM-PRO" panose="020F0600000000000000" pitchFamily="50" charset="-128"/>
              </a:rPr>
              <a:t>法の網にかからない」という誤解から</a:t>
            </a:r>
            <a:r>
              <a:rPr lang="ja-JP" altLang="ja-JP" sz="2400" dirty="0">
                <a:latin typeface="HG丸ｺﾞｼｯｸM-PRO" panose="020F0600000000000000" pitchFamily="50" charset="-128"/>
                <a:ea typeface="HG丸ｺﾞｼｯｸM-PRO" panose="020F0600000000000000" pitchFamily="50" charset="-128"/>
              </a:rPr>
              <a:t>「脱法ドラッグ</a:t>
            </a:r>
            <a:r>
              <a:rPr lang="ja-JP" altLang="ja-JP" sz="2400" dirty="0" smtClean="0">
                <a:latin typeface="HG丸ｺﾞｼｯｸM-PRO" panose="020F0600000000000000" pitchFamily="50" charset="-128"/>
                <a:ea typeface="HG丸ｺﾞｼｯｸM-PRO" panose="020F0600000000000000" pitchFamily="50" charset="-128"/>
              </a:rPr>
              <a:t>」</a:t>
            </a:r>
            <a:r>
              <a:rPr lang="ja-JP" altLang="en-US" sz="2400" dirty="0" smtClean="0">
                <a:latin typeface="HG丸ｺﾞｼｯｸM-PRO" panose="020F0600000000000000" pitchFamily="50" charset="-128"/>
                <a:ea typeface="HG丸ｺﾞｼｯｸM-PRO" panose="020F0600000000000000" pitchFamily="50" charset="-128"/>
              </a:rPr>
              <a:t>「合法ドラッグ」</a:t>
            </a:r>
            <a:r>
              <a:rPr lang="ja-JP" altLang="ja-JP" sz="2400" dirty="0" smtClean="0">
                <a:latin typeface="HG丸ｺﾞｼｯｸM-PRO" panose="020F0600000000000000" pitchFamily="50" charset="-128"/>
                <a:ea typeface="HG丸ｺﾞｼｯｸM-PRO" panose="020F0600000000000000" pitchFamily="50" charset="-128"/>
              </a:rPr>
              <a:t>と呼ばれ</a:t>
            </a:r>
            <a:r>
              <a:rPr lang="ja-JP" altLang="en-US" sz="2400" dirty="0">
                <a:latin typeface="HG丸ｺﾞｼｯｸM-PRO" panose="020F0600000000000000" pitchFamily="50" charset="-128"/>
                <a:ea typeface="HG丸ｺﾞｼｯｸM-PRO" panose="020F0600000000000000" pitchFamily="50" charset="-128"/>
              </a:rPr>
              <a:t>「違法ドラッグ</a:t>
            </a:r>
            <a:r>
              <a:rPr lang="ja-JP" altLang="en-US" sz="2400" dirty="0" smtClean="0">
                <a:latin typeface="HG丸ｺﾞｼｯｸM-PRO" panose="020F0600000000000000" pitchFamily="50" charset="-128"/>
                <a:ea typeface="HG丸ｺﾞｼｯｸM-PRO" panose="020F0600000000000000" pitchFamily="50" charset="-128"/>
              </a:rPr>
              <a:t>」とも</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いわれたが</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昨年</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7</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月より</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危険</a:t>
            </a:r>
            <a:r>
              <a:rPr lang="ja-JP" altLang="ja-JP" sz="2400" b="1" dirty="0" smtClean="0">
                <a:solidFill>
                  <a:srgbClr val="FF0000"/>
                </a:solidFill>
                <a:latin typeface="HG丸ｺﾞｼｯｸM-PRO" panose="020F0600000000000000" pitchFamily="50" charset="-128"/>
                <a:ea typeface="HG丸ｺﾞｼｯｸM-PRO" panose="020F0600000000000000" pitchFamily="50" charset="-128"/>
              </a:rPr>
              <a:t>ドラッグ</a:t>
            </a:r>
            <a:r>
              <a:rPr lang="en-US" altLang="ja-JP" sz="2400" dirty="0" smtClean="0">
                <a:latin typeface="HG丸ｺﾞｼｯｸM-PRO" panose="020F0600000000000000" pitchFamily="50" charset="-128"/>
                <a:ea typeface="HG丸ｺﾞｼｯｸM-PRO" panose="020F0600000000000000" pitchFamily="50" charset="-128"/>
              </a:rPr>
              <a:t>』</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の</a:t>
            </a:r>
            <a:r>
              <a:rPr lang="ja-JP" altLang="ja-JP" sz="2400" dirty="0">
                <a:solidFill>
                  <a:prstClr val="black"/>
                </a:solidFill>
                <a:latin typeface="HG丸ｺﾞｼｯｸM-PRO" panose="020F0600000000000000" pitchFamily="50" charset="-128"/>
                <a:ea typeface="HG丸ｺﾞｼｯｸM-PRO" panose="020F0600000000000000" pitchFamily="50" charset="-128"/>
              </a:rPr>
              <a:t>呼称に</a:t>
            </a:r>
            <a:r>
              <a:rPr lang="ja-JP" altLang="ja-JP" sz="2400" dirty="0" smtClean="0">
                <a:solidFill>
                  <a:prstClr val="black"/>
                </a:solidFill>
                <a:latin typeface="HG丸ｺﾞｼｯｸM-PRO" panose="020F0600000000000000" pitchFamily="50" charset="-128"/>
                <a:ea typeface="HG丸ｺﾞｼｯｸM-PRO" panose="020F0600000000000000" pitchFamily="50" charset="-128"/>
              </a:rPr>
              <a:t>変更。</a:t>
            </a:r>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B181CFBC-6512-40EA-B4CC-E83E400DC1CD}" type="slidenum">
              <a:rPr kumimoji="1" lang="ja-JP" altLang="en-US" smtClean="0"/>
              <a:t>6</a:t>
            </a:fld>
            <a:endParaRPr kumimoji="1" lang="ja-JP" altLang="en-US"/>
          </a:p>
        </p:txBody>
      </p:sp>
    </p:spTree>
    <p:extLst>
      <p:ext uri="{BB962C8B-B14F-4D97-AF65-F5344CB8AC3E}">
        <p14:creationId xmlns:p14="http://schemas.microsoft.com/office/powerpoint/2010/main" val="264748703"/>
      </p:ext>
    </p:extLst>
  </p:cSld>
  <p:clrMapOvr>
    <a:masterClrMapping/>
  </p:clrMapOvr>
  <p:transition spd="slow">
    <p:randomBa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769047" y="1859092"/>
            <a:ext cx="7771167" cy="4739759"/>
          </a:xfrm>
          <a:prstGeom prst="rect">
            <a:avLst/>
          </a:prstGeom>
          <a:noFill/>
          <a:ln w="12700">
            <a:solidFill>
              <a:schemeClr val="tx1"/>
            </a:solidFill>
            <a:miter lim="800000"/>
            <a:headEnd/>
            <a:tailEnd/>
          </a:ln>
        </p:spPr>
        <p:txBody>
          <a:bodyPr wrap="square">
            <a:spAutoFit/>
          </a:bodyPr>
          <a:lstStyle/>
          <a:p>
            <a:pPr>
              <a:spcBef>
                <a:spcPts val="1200"/>
              </a:spcBef>
            </a:pPr>
            <a:r>
              <a:rPr lang="ja-JP" altLang="en-US" sz="2800" dirty="0" smtClean="0">
                <a:solidFill>
                  <a:srgbClr val="0000CC"/>
                </a:solidFill>
                <a:latin typeface="HG丸ｺﾞｼｯｸM-PRO" pitchFamily="50" charset="-128"/>
                <a:ea typeface="HG丸ｺﾞｼｯｸM-PRO" pitchFamily="50" charset="-128"/>
              </a:rPr>
              <a:t>輸出・輸入・栽培</a:t>
            </a:r>
            <a:r>
              <a:rPr lang="ja-JP" altLang="en-US" sz="2800" dirty="0" smtClean="0">
                <a:solidFill>
                  <a:prstClr val="black"/>
                </a:solidFill>
                <a:latin typeface="HG丸ｺﾞｼｯｸM-PRO" pitchFamily="50" charset="-128"/>
                <a:ea typeface="HG丸ｺﾞｼｯｸM-PRO" pitchFamily="50" charset="-128"/>
              </a:rPr>
              <a:t>：</a:t>
            </a:r>
            <a:endParaRPr lang="en-US" altLang="ja-JP" sz="2800" dirty="0" smtClean="0">
              <a:solidFill>
                <a:prstClr val="black"/>
              </a:solidFill>
              <a:latin typeface="HG丸ｺﾞｼｯｸM-PRO" pitchFamily="50" charset="-128"/>
              <a:ea typeface="HG丸ｺﾞｼｯｸM-PRO" pitchFamily="50" charset="-128"/>
            </a:endParaRPr>
          </a:p>
          <a:p>
            <a:pPr>
              <a:spcBef>
                <a:spcPts val="1200"/>
              </a:spcBef>
            </a:pPr>
            <a:r>
              <a:rPr lang="ja-JP" altLang="en-US" sz="2800" dirty="0">
                <a:solidFill>
                  <a:srgbClr val="FF0000"/>
                </a:solidFill>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非営利犯／</a:t>
            </a:r>
            <a:r>
              <a:rPr lang="en-US" altLang="ja-JP" sz="2800" dirty="0" smtClean="0">
                <a:latin typeface="HG丸ｺﾞｼｯｸM-PRO" pitchFamily="50" charset="-128"/>
                <a:ea typeface="HG丸ｺﾞｼｯｸM-PRO" pitchFamily="50" charset="-128"/>
              </a:rPr>
              <a:t>7</a:t>
            </a:r>
            <a:r>
              <a:rPr lang="ja-JP" altLang="en-US" sz="2800" dirty="0" smtClean="0">
                <a:latin typeface="HG丸ｺﾞｼｯｸM-PRO" pitchFamily="50" charset="-128"/>
                <a:ea typeface="HG丸ｺﾞｼｯｸM-PRO" pitchFamily="50" charset="-128"/>
              </a:rPr>
              <a:t>年以下の懲役</a:t>
            </a:r>
            <a:endParaRPr lang="en-US" altLang="ja-JP" sz="2800" dirty="0" smtClean="0">
              <a:latin typeface="HG丸ｺﾞｼｯｸM-PRO" pitchFamily="50" charset="-128"/>
              <a:ea typeface="HG丸ｺﾞｼｯｸM-PRO" pitchFamily="50" charset="-128"/>
            </a:endParaRPr>
          </a:p>
          <a:p>
            <a:pPr>
              <a:spcBef>
                <a:spcPts val="1200"/>
              </a:spcBef>
            </a:pPr>
            <a:r>
              <a:rPr lang="ja-JP" altLang="en-US" sz="2800" dirty="0" smtClean="0">
                <a:latin typeface="HG丸ｺﾞｼｯｸM-PRO" pitchFamily="50" charset="-128"/>
                <a:ea typeface="HG丸ｺﾞｼｯｸM-PRO" pitchFamily="50" charset="-128"/>
              </a:rPr>
              <a:t>　　営利犯／</a:t>
            </a:r>
            <a:r>
              <a:rPr lang="en-US" altLang="ja-JP" sz="2800" dirty="0" smtClean="0">
                <a:latin typeface="HG丸ｺﾞｼｯｸM-PRO" pitchFamily="50" charset="-128"/>
                <a:ea typeface="HG丸ｺﾞｼｯｸM-PRO" pitchFamily="50" charset="-128"/>
              </a:rPr>
              <a:t>10</a:t>
            </a:r>
            <a:r>
              <a:rPr lang="ja-JP" altLang="en-US" sz="2800" dirty="0" smtClean="0">
                <a:latin typeface="HG丸ｺﾞｼｯｸM-PRO" pitchFamily="50" charset="-128"/>
                <a:ea typeface="HG丸ｺﾞｼｯｸM-PRO" pitchFamily="50" charset="-128"/>
              </a:rPr>
              <a:t>年</a:t>
            </a:r>
            <a:r>
              <a:rPr lang="ja-JP" altLang="en-US" sz="2800" dirty="0" smtClean="0">
                <a:solidFill>
                  <a:prstClr val="black"/>
                </a:solidFill>
                <a:latin typeface="HG丸ｺﾞｼｯｸM-PRO" pitchFamily="50" charset="-128"/>
                <a:ea typeface="HG丸ｺﾞｼｯｸM-PRO" pitchFamily="50" charset="-128"/>
              </a:rPr>
              <a:t>以下の懲役</a:t>
            </a:r>
            <a:endParaRPr lang="en-US" altLang="ja-JP" sz="2800" dirty="0" smtClean="0">
              <a:solidFill>
                <a:prstClr val="black"/>
              </a:solidFill>
              <a:latin typeface="HG丸ｺﾞｼｯｸM-PRO" pitchFamily="50" charset="-128"/>
              <a:ea typeface="HG丸ｺﾞｼｯｸM-PRO" pitchFamily="50" charset="-128"/>
            </a:endParaRPr>
          </a:p>
          <a:p>
            <a:r>
              <a:rPr lang="ja-JP" altLang="en-US" sz="2800" dirty="0" smtClean="0">
                <a:solidFill>
                  <a:prstClr val="black"/>
                </a:solidFill>
                <a:latin typeface="HG丸ｺﾞｼｯｸM-PRO" pitchFamily="50" charset="-128"/>
                <a:ea typeface="HG丸ｺﾞｼｯｸM-PRO" pitchFamily="50" charset="-128"/>
              </a:rPr>
              <a:t>　　　　あるいは</a:t>
            </a:r>
            <a:r>
              <a:rPr lang="en-US" altLang="ja-JP" sz="2800" dirty="0" smtClean="0">
                <a:solidFill>
                  <a:prstClr val="black"/>
                </a:solidFill>
                <a:latin typeface="HG丸ｺﾞｼｯｸM-PRO" pitchFamily="50" charset="-128"/>
                <a:ea typeface="HG丸ｺﾞｼｯｸM-PRO" pitchFamily="50" charset="-128"/>
              </a:rPr>
              <a:t>300</a:t>
            </a:r>
            <a:r>
              <a:rPr lang="ja-JP" altLang="en-US" sz="2800" dirty="0" smtClean="0">
                <a:solidFill>
                  <a:prstClr val="black"/>
                </a:solidFill>
                <a:latin typeface="HG丸ｺﾞｼｯｸM-PRO" pitchFamily="50" charset="-128"/>
                <a:ea typeface="HG丸ｺﾞｼｯｸM-PRO" pitchFamily="50" charset="-128"/>
              </a:rPr>
              <a:t>万円以下の罰金</a:t>
            </a:r>
            <a:endParaRPr lang="en-US" altLang="ja-JP" sz="2800" dirty="0" smtClean="0">
              <a:solidFill>
                <a:prstClr val="black"/>
              </a:solidFill>
              <a:latin typeface="HG丸ｺﾞｼｯｸM-PRO" pitchFamily="50" charset="-128"/>
              <a:ea typeface="HG丸ｺﾞｼｯｸM-PRO" pitchFamily="50" charset="-128"/>
            </a:endParaRPr>
          </a:p>
          <a:p>
            <a:endParaRPr lang="en-US" altLang="ja-JP" sz="1400" dirty="0" smtClean="0">
              <a:solidFill>
                <a:prstClr val="black"/>
              </a:solidFill>
              <a:latin typeface="HG丸ｺﾞｼｯｸM-PRO" pitchFamily="50" charset="-128"/>
              <a:ea typeface="HG丸ｺﾞｼｯｸM-PRO" pitchFamily="50" charset="-128"/>
            </a:endParaRPr>
          </a:p>
          <a:p>
            <a:pPr>
              <a:spcBef>
                <a:spcPts val="1200"/>
              </a:spcBef>
            </a:pPr>
            <a:r>
              <a:rPr lang="ja-JP" altLang="en-US" sz="2800" dirty="0" smtClean="0">
                <a:solidFill>
                  <a:srgbClr val="0000CC"/>
                </a:solidFill>
                <a:latin typeface="HG丸ｺﾞｼｯｸM-PRO" pitchFamily="50" charset="-128"/>
                <a:ea typeface="HG丸ｺﾞｼｯｸM-PRO" pitchFamily="50" charset="-128"/>
              </a:rPr>
              <a:t>譲渡・譲受・所持</a:t>
            </a:r>
            <a:r>
              <a:rPr lang="ja-JP" altLang="en-US" sz="2800" dirty="0" smtClean="0">
                <a:solidFill>
                  <a:prstClr val="black"/>
                </a:solidFill>
                <a:latin typeface="HG丸ｺﾞｼｯｸM-PRO" pitchFamily="50" charset="-128"/>
                <a:ea typeface="HG丸ｺﾞｼｯｸM-PRO" pitchFamily="50" charset="-128"/>
              </a:rPr>
              <a:t>：　　　　</a:t>
            </a:r>
            <a:endParaRPr lang="en-US" altLang="ja-JP" sz="2800" dirty="0" smtClean="0">
              <a:solidFill>
                <a:prstClr val="black"/>
              </a:solidFill>
              <a:latin typeface="HG丸ｺﾞｼｯｸM-PRO" pitchFamily="50" charset="-128"/>
              <a:ea typeface="HG丸ｺﾞｼｯｸM-PRO" pitchFamily="50" charset="-128"/>
            </a:endParaRPr>
          </a:p>
          <a:p>
            <a:pPr>
              <a:spcBef>
                <a:spcPts val="1200"/>
              </a:spcBef>
            </a:pPr>
            <a:r>
              <a:rPr lang="ja-JP" altLang="en-US" sz="2800" dirty="0" smtClean="0">
                <a:solidFill>
                  <a:prstClr val="black"/>
                </a:solidFill>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非営利犯／</a:t>
            </a:r>
            <a:r>
              <a:rPr lang="en-US" altLang="ja-JP" sz="2800" dirty="0" smtClean="0">
                <a:latin typeface="HG丸ｺﾞｼｯｸM-PRO" pitchFamily="50" charset="-128"/>
                <a:ea typeface="HG丸ｺﾞｼｯｸM-PRO" pitchFamily="50" charset="-128"/>
              </a:rPr>
              <a:t>5</a:t>
            </a:r>
            <a:r>
              <a:rPr lang="ja-JP" altLang="en-US" sz="2800" dirty="0" smtClean="0">
                <a:latin typeface="HG丸ｺﾞｼｯｸM-PRO" pitchFamily="50" charset="-128"/>
                <a:ea typeface="HG丸ｺﾞｼｯｸM-PRO" pitchFamily="50" charset="-128"/>
              </a:rPr>
              <a:t>年以下の懲役</a:t>
            </a:r>
            <a:endParaRPr lang="en-US" altLang="ja-JP" sz="2800" dirty="0" smtClean="0">
              <a:latin typeface="HG丸ｺﾞｼｯｸM-PRO" pitchFamily="50" charset="-128"/>
              <a:ea typeface="HG丸ｺﾞｼｯｸM-PRO" pitchFamily="50" charset="-128"/>
            </a:endParaRPr>
          </a:p>
          <a:p>
            <a:pPr>
              <a:spcBef>
                <a:spcPts val="1200"/>
              </a:spcBef>
            </a:pPr>
            <a:r>
              <a:rPr lang="ja-JP" altLang="en-US" sz="2800" dirty="0" smtClean="0">
                <a:latin typeface="HG丸ｺﾞｼｯｸM-PRO" pitchFamily="50" charset="-128"/>
                <a:ea typeface="HG丸ｺﾞｼｯｸM-PRO" pitchFamily="50" charset="-128"/>
              </a:rPr>
              <a:t>　　　営利犯／</a:t>
            </a:r>
            <a:r>
              <a:rPr lang="en-US" altLang="ja-JP" sz="2800" dirty="0" smtClean="0">
                <a:latin typeface="HG丸ｺﾞｼｯｸM-PRO" pitchFamily="50" charset="-128"/>
                <a:ea typeface="HG丸ｺﾞｼｯｸM-PRO" pitchFamily="50" charset="-128"/>
              </a:rPr>
              <a:t>7</a:t>
            </a:r>
            <a:r>
              <a:rPr lang="ja-JP" altLang="en-US" sz="2800" dirty="0" smtClean="0">
                <a:latin typeface="HG丸ｺﾞｼｯｸM-PRO" pitchFamily="50" charset="-128"/>
                <a:ea typeface="HG丸ｺﾞｼｯｸM-PRO" pitchFamily="50" charset="-128"/>
              </a:rPr>
              <a:t>年以下</a:t>
            </a:r>
            <a:r>
              <a:rPr lang="ja-JP" altLang="en-US" sz="2800" dirty="0" smtClean="0">
                <a:solidFill>
                  <a:prstClr val="black"/>
                </a:solidFill>
                <a:latin typeface="HG丸ｺﾞｼｯｸM-PRO" pitchFamily="50" charset="-128"/>
                <a:ea typeface="HG丸ｺﾞｼｯｸM-PRO" pitchFamily="50" charset="-128"/>
              </a:rPr>
              <a:t>の懲役</a:t>
            </a:r>
            <a:endParaRPr lang="en-US" altLang="ja-JP" sz="2800" dirty="0" smtClean="0">
              <a:solidFill>
                <a:prstClr val="black"/>
              </a:solidFill>
              <a:latin typeface="HG丸ｺﾞｼｯｸM-PRO" pitchFamily="50" charset="-128"/>
              <a:ea typeface="HG丸ｺﾞｼｯｸM-PRO" pitchFamily="50" charset="-128"/>
            </a:endParaRPr>
          </a:p>
          <a:p>
            <a:r>
              <a:rPr lang="ja-JP" altLang="en-US" sz="2800" dirty="0" smtClean="0">
                <a:solidFill>
                  <a:prstClr val="black"/>
                </a:solidFill>
                <a:latin typeface="HG丸ｺﾞｼｯｸM-PRO" pitchFamily="50" charset="-128"/>
                <a:ea typeface="HG丸ｺﾞｼｯｸM-PRO" pitchFamily="50" charset="-128"/>
              </a:rPr>
              <a:t>　　　　　　あるいは</a:t>
            </a:r>
            <a:r>
              <a:rPr lang="en-US" altLang="ja-JP" sz="2800" dirty="0" smtClean="0">
                <a:solidFill>
                  <a:prstClr val="black"/>
                </a:solidFill>
                <a:latin typeface="HG丸ｺﾞｼｯｸM-PRO" pitchFamily="50" charset="-128"/>
                <a:ea typeface="HG丸ｺﾞｼｯｸM-PRO" pitchFamily="50" charset="-128"/>
              </a:rPr>
              <a:t>200</a:t>
            </a:r>
            <a:r>
              <a:rPr lang="ja-JP" altLang="en-US" sz="2800" dirty="0" smtClean="0">
                <a:solidFill>
                  <a:prstClr val="black"/>
                </a:solidFill>
                <a:latin typeface="HG丸ｺﾞｼｯｸM-PRO" pitchFamily="50" charset="-128"/>
                <a:ea typeface="HG丸ｺﾞｼｯｸM-PRO" pitchFamily="50" charset="-128"/>
              </a:rPr>
              <a:t>万円以下の罰金</a:t>
            </a:r>
            <a:endParaRPr lang="en-US" altLang="ja-JP" sz="2800" dirty="0" smtClean="0">
              <a:solidFill>
                <a:prstClr val="black"/>
              </a:solidFill>
              <a:latin typeface="HG丸ｺﾞｼｯｸM-PRO" pitchFamily="50" charset="-128"/>
              <a:ea typeface="HG丸ｺﾞｼｯｸM-PRO" pitchFamily="50" charset="-128"/>
            </a:endParaRPr>
          </a:p>
          <a:p>
            <a:endParaRPr lang="en-US" altLang="ja-JP" sz="1400" dirty="0" smtClean="0">
              <a:solidFill>
                <a:prstClr val="black"/>
              </a:solidFill>
              <a:latin typeface="HG丸ｺﾞｼｯｸM-PRO" pitchFamily="50" charset="-128"/>
              <a:ea typeface="HG丸ｺﾞｼｯｸM-PRO" pitchFamily="50" charset="-128"/>
            </a:endParaRPr>
          </a:p>
        </p:txBody>
      </p:sp>
      <p:sp>
        <p:nvSpPr>
          <p:cNvPr id="3" name="テキスト ボックス 2"/>
          <p:cNvSpPr txBox="1"/>
          <p:nvPr/>
        </p:nvSpPr>
        <p:spPr>
          <a:xfrm>
            <a:off x="502703" y="184284"/>
            <a:ext cx="7488832" cy="1454244"/>
          </a:xfrm>
          <a:prstGeom prst="rect">
            <a:avLst/>
          </a:prstGeom>
          <a:noFill/>
        </p:spPr>
        <p:txBody>
          <a:bodyPr wrap="square" rtlCol="0">
            <a:spAutoFit/>
          </a:bodyPr>
          <a:lstStyle/>
          <a:p>
            <a:pPr>
              <a:lnSpc>
                <a:spcPct val="150000"/>
              </a:lnSpc>
            </a:pPr>
            <a:r>
              <a:rPr lang="ja-JP" altLang="en-US" sz="3200" b="1" dirty="0" smtClean="0">
                <a:solidFill>
                  <a:prstClr val="black"/>
                </a:solidFill>
                <a:latin typeface="HG丸ｺﾞｼｯｸM-PRO" panose="020F0600000000000000" pitchFamily="50" charset="-128"/>
                <a:ea typeface="HG丸ｺﾞｼｯｸM-PRO" panose="020F0600000000000000" pitchFamily="50" charset="-128"/>
              </a:rPr>
              <a:t>大麻を例とすれば</a:t>
            </a:r>
            <a:endParaRPr lang="en-US" altLang="ja-JP" sz="3200" b="1" dirty="0" smtClean="0">
              <a:solidFill>
                <a:prstClr val="black"/>
              </a:solidFill>
              <a:latin typeface="HG丸ｺﾞｼｯｸM-PRO" panose="020F0600000000000000" pitchFamily="50" charset="-128"/>
              <a:ea typeface="HG丸ｺﾞｼｯｸM-PRO" panose="020F0600000000000000" pitchFamily="50" charset="-128"/>
            </a:endParaRPr>
          </a:p>
          <a:p>
            <a:pPr algn="ctr">
              <a:lnSpc>
                <a:spcPct val="150000"/>
              </a:lnSpc>
            </a:pPr>
            <a:r>
              <a:rPr lang="ja-JP" altLang="en-US" sz="3200" b="1" dirty="0" smtClean="0">
                <a:solidFill>
                  <a:prstClr val="black"/>
                </a:solidFill>
                <a:latin typeface="HG丸ｺﾞｼｯｸM-PRO" panose="020F0600000000000000" pitchFamily="50" charset="-128"/>
                <a:ea typeface="HG丸ｺﾞｼｯｸM-PRO" panose="020F0600000000000000" pitchFamily="50" charset="-128"/>
              </a:rPr>
              <a:t>大麻取締法（法律）に違反する</a:t>
            </a:r>
            <a:endParaRPr lang="ja-JP" altLang="en-US" sz="32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60</a:t>
            </a:fld>
            <a:endParaRPr lang="ja-JP" altLang="en-US">
              <a:solidFill>
                <a:prstClr val="black">
                  <a:tint val="75000"/>
                </a:prstClr>
              </a:solidFill>
            </a:endParaRPr>
          </a:p>
        </p:txBody>
      </p:sp>
    </p:spTree>
    <p:extLst>
      <p:ext uri="{BB962C8B-B14F-4D97-AF65-F5344CB8AC3E}">
        <p14:creationId xmlns:p14="http://schemas.microsoft.com/office/powerpoint/2010/main" val="144322342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circle(in)">
                                      <p:cBhvr>
                                        <p:cTn id="7" dur="20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circle(in)">
                                      <p:cBhvr>
                                        <p:cTn id="12" dur="2000"/>
                                        <p:tgtEl>
                                          <p:spTgt spid="2">
                                            <p:txEl>
                                              <p:pRg st="6" end="6"/>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circle(in)">
                                      <p:cBhvr>
                                        <p:cTn id="15" dur="2000"/>
                                        <p:tgtEl>
                                          <p:spTgt spid="2">
                                            <p:txEl>
                                              <p:pRg st="7" end="7"/>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circle(in)">
                                      <p:cBhvr>
                                        <p:cTn id="18"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6841" y="1642952"/>
            <a:ext cx="8669438" cy="3908762"/>
          </a:xfrm>
          <a:prstGeom prst="rect">
            <a:avLst/>
          </a:prstGeom>
          <a:noFill/>
          <a:ln w="38100">
            <a:solidFill>
              <a:schemeClr val="tx1"/>
            </a:solidFill>
            <a:prstDash val="sysDash"/>
          </a:ln>
        </p:spPr>
        <p:txBody>
          <a:bodyPr wrap="square" rtlCol="0">
            <a:spAutoFit/>
          </a:bodyPr>
          <a:lstStyle/>
          <a:p>
            <a:r>
              <a:rPr lang="ja-JP" altLang="en-US" sz="2800" dirty="0" smtClean="0">
                <a:solidFill>
                  <a:srgbClr val="0000CC"/>
                </a:solidFill>
                <a:latin typeface="HG丸ｺﾞｼｯｸM-PRO" panose="020F0600000000000000" pitchFamily="50" charset="-128"/>
                <a:ea typeface="HG丸ｺﾞｼｯｸM-PRO" panose="020F0600000000000000" pitchFamily="50" charset="-128"/>
              </a:rPr>
              <a:t>刑法第２条</a:t>
            </a:r>
            <a:endParaRPr lang="en-US" altLang="ja-JP" sz="2800" dirty="0" smtClean="0">
              <a:solidFill>
                <a:srgbClr val="0000CC"/>
              </a:solidFill>
              <a:latin typeface="HG丸ｺﾞｼｯｸM-PRO" panose="020F0600000000000000" pitchFamily="50" charset="-128"/>
              <a:ea typeface="HG丸ｺﾞｼｯｸM-PRO" panose="020F0600000000000000" pitchFamily="50" charset="-128"/>
            </a:endParaRPr>
          </a:p>
          <a:p>
            <a:endParaRPr lang="en-US" altLang="ja-JP" sz="1200" dirty="0" smtClean="0">
              <a:solidFill>
                <a:srgbClr val="000000"/>
              </a:solidFill>
              <a:latin typeface="HG丸ｺﾞｼｯｸM-PRO" panose="020F0600000000000000" pitchFamily="50" charset="-128"/>
              <a:ea typeface="HG丸ｺﾞｼｯｸM-PRO" panose="020F0600000000000000" pitchFamily="50" charset="-128"/>
            </a:endParaRPr>
          </a:p>
          <a:p>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　この</a:t>
            </a:r>
            <a:r>
              <a:rPr lang="ja-JP" altLang="en-US" sz="2800" dirty="0">
                <a:solidFill>
                  <a:srgbClr val="000000"/>
                </a:solidFill>
                <a:latin typeface="HG丸ｺﾞｼｯｸM-PRO" panose="020F0600000000000000" pitchFamily="50" charset="-128"/>
                <a:ea typeface="HG丸ｺﾞｼｯｸM-PRO" panose="020F0600000000000000" pitchFamily="50" charset="-128"/>
              </a:rPr>
              <a:t>法律は、日本国外において次に掲げる罪を犯したすべての者に適用</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する</a:t>
            </a:r>
            <a:endParaRPr lang="en-US" altLang="ja-JP" sz="2800" dirty="0" smtClean="0">
              <a:solidFill>
                <a:srgbClr val="000000"/>
              </a:solidFill>
              <a:latin typeface="HG丸ｺﾞｼｯｸM-PRO" panose="020F0600000000000000" pitchFamily="50" charset="-128"/>
              <a:ea typeface="HG丸ｺﾞｼｯｸM-PRO" panose="020F0600000000000000" pitchFamily="50" charset="-128"/>
            </a:endParaRPr>
          </a:p>
          <a:p>
            <a:endParaRPr lang="en-US" altLang="ja-JP" sz="2800" dirty="0">
              <a:solidFill>
                <a:srgbClr val="000000"/>
              </a:solidFill>
              <a:latin typeface="HG丸ｺﾞｼｯｸM-PRO" panose="020F0600000000000000" pitchFamily="50" charset="-128"/>
              <a:ea typeface="HG丸ｺﾞｼｯｸM-PRO" panose="020F0600000000000000" pitchFamily="50" charset="-128"/>
            </a:endParaRPr>
          </a:p>
          <a:p>
            <a:r>
              <a:rPr lang="ja-JP" altLang="en-US" sz="2800" dirty="0" smtClean="0">
                <a:solidFill>
                  <a:srgbClr val="0000CC"/>
                </a:solidFill>
                <a:latin typeface="HG丸ｺﾞｼｯｸM-PRO" panose="020F0600000000000000" pitchFamily="50" charset="-128"/>
                <a:ea typeface="HG丸ｺﾞｼｯｸM-PRO" panose="020F0600000000000000" pitchFamily="50" charset="-128"/>
              </a:rPr>
              <a:t>大麻取締法</a:t>
            </a:r>
            <a:endParaRPr lang="en-US" altLang="ja-JP" sz="2800" dirty="0" smtClean="0">
              <a:solidFill>
                <a:srgbClr val="0000CC"/>
              </a:solidFill>
              <a:latin typeface="HG丸ｺﾞｼｯｸM-PRO" panose="020F0600000000000000" pitchFamily="50" charset="-128"/>
              <a:ea typeface="HG丸ｺﾞｼｯｸM-PRO" panose="020F0600000000000000" pitchFamily="50" charset="-128"/>
            </a:endParaRPr>
          </a:p>
          <a:p>
            <a:endParaRPr lang="en-US" altLang="ja-JP" sz="1200" dirty="0" smtClean="0">
              <a:solidFill>
                <a:srgbClr val="000000"/>
              </a:solidFill>
              <a:latin typeface="HG丸ｺﾞｼｯｸM-PRO" panose="020F0600000000000000" pitchFamily="50" charset="-128"/>
              <a:ea typeface="HG丸ｺﾞｼｯｸM-PRO" panose="020F0600000000000000" pitchFamily="50" charset="-128"/>
            </a:endParaRPr>
          </a:p>
          <a:p>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　　　　　　第</a:t>
            </a:r>
            <a:r>
              <a:rPr lang="en-US" altLang="ja-JP" sz="2800" dirty="0" smtClean="0">
                <a:solidFill>
                  <a:srgbClr val="000000"/>
                </a:solidFill>
                <a:latin typeface="HG丸ｺﾞｼｯｸM-PRO" panose="020F0600000000000000" pitchFamily="50" charset="-128"/>
                <a:ea typeface="HG丸ｺﾞｼｯｸM-PRO" panose="020F0600000000000000" pitchFamily="50" charset="-128"/>
              </a:rPr>
              <a:t>24</a:t>
            </a:r>
            <a:r>
              <a:rPr lang="ja-JP" altLang="en-US" sz="2800" dirty="0">
                <a:solidFill>
                  <a:srgbClr val="000000"/>
                </a:solidFill>
                <a:latin typeface="HG丸ｺﾞｼｯｸM-PRO" panose="020F0600000000000000" pitchFamily="50" charset="-128"/>
                <a:ea typeface="HG丸ｺﾞｼｯｸM-PRO" panose="020F0600000000000000" pitchFamily="50" charset="-128"/>
              </a:rPr>
              <a:t>条、第</a:t>
            </a:r>
            <a:r>
              <a:rPr lang="en-US" altLang="ja-JP" sz="2800" dirty="0">
                <a:solidFill>
                  <a:srgbClr val="000000"/>
                </a:solidFill>
                <a:latin typeface="HG丸ｺﾞｼｯｸM-PRO" panose="020F0600000000000000" pitchFamily="50" charset="-128"/>
                <a:ea typeface="HG丸ｺﾞｼｯｸM-PRO" panose="020F0600000000000000" pitchFamily="50" charset="-128"/>
              </a:rPr>
              <a:t>24</a:t>
            </a:r>
            <a:r>
              <a:rPr lang="ja-JP" altLang="en-US" sz="2800" dirty="0">
                <a:solidFill>
                  <a:srgbClr val="000000"/>
                </a:solidFill>
                <a:latin typeface="HG丸ｺﾞｼｯｸM-PRO" panose="020F0600000000000000" pitchFamily="50" charset="-128"/>
                <a:ea typeface="HG丸ｺﾞｼｯｸM-PRO" panose="020F0600000000000000" pitchFamily="50" charset="-128"/>
              </a:rPr>
              <a:t>条の２</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、第</a:t>
            </a:r>
            <a:r>
              <a:rPr lang="en-US" altLang="ja-JP" sz="2800" dirty="0" smtClean="0">
                <a:solidFill>
                  <a:srgbClr val="000000"/>
                </a:solidFill>
                <a:latin typeface="HG丸ｺﾞｼｯｸM-PRO" panose="020F0600000000000000" pitchFamily="50" charset="-128"/>
                <a:ea typeface="HG丸ｺﾞｼｯｸM-PRO" panose="020F0600000000000000" pitchFamily="50" charset="-128"/>
              </a:rPr>
              <a:t>24</a:t>
            </a:r>
            <a:r>
              <a:rPr lang="ja-JP" altLang="en-US" sz="2800" dirty="0">
                <a:solidFill>
                  <a:srgbClr val="000000"/>
                </a:solidFill>
                <a:latin typeface="HG丸ｺﾞｼｯｸM-PRO" panose="020F0600000000000000" pitchFamily="50" charset="-128"/>
                <a:ea typeface="HG丸ｺﾞｼｯｸM-PRO" panose="020F0600000000000000" pitchFamily="50" charset="-128"/>
              </a:rPr>
              <a:t>条の４</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a:t>
            </a:r>
            <a:endParaRPr lang="en-US" altLang="ja-JP" sz="2800" dirty="0" smtClean="0">
              <a:solidFill>
                <a:srgbClr val="000000"/>
              </a:solidFill>
              <a:latin typeface="HG丸ｺﾞｼｯｸM-PRO" panose="020F0600000000000000" pitchFamily="50" charset="-128"/>
              <a:ea typeface="HG丸ｺﾞｼｯｸM-PRO" panose="020F0600000000000000" pitchFamily="50" charset="-128"/>
            </a:endParaRPr>
          </a:p>
          <a:p>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　　　第</a:t>
            </a:r>
            <a:r>
              <a:rPr lang="en-US" altLang="ja-JP" sz="2800" dirty="0" smtClean="0">
                <a:solidFill>
                  <a:srgbClr val="000000"/>
                </a:solidFill>
                <a:latin typeface="HG丸ｺﾞｼｯｸM-PRO" panose="020F0600000000000000" pitchFamily="50" charset="-128"/>
                <a:ea typeface="HG丸ｺﾞｼｯｸM-PRO" panose="020F0600000000000000" pitchFamily="50" charset="-128"/>
              </a:rPr>
              <a:t>24</a:t>
            </a:r>
            <a:r>
              <a:rPr lang="ja-JP" altLang="en-US" sz="2800" dirty="0">
                <a:solidFill>
                  <a:srgbClr val="000000"/>
                </a:solidFill>
                <a:latin typeface="HG丸ｺﾞｼｯｸM-PRO" panose="020F0600000000000000" pitchFamily="50" charset="-128"/>
                <a:ea typeface="HG丸ｺﾞｼｯｸM-PRO" panose="020F0600000000000000" pitchFamily="50" charset="-128"/>
              </a:rPr>
              <a:t>条の</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６、第</a:t>
            </a:r>
            <a:r>
              <a:rPr lang="en-US" altLang="ja-JP" sz="2800" dirty="0" smtClean="0">
                <a:solidFill>
                  <a:srgbClr val="000000"/>
                </a:solidFill>
                <a:latin typeface="HG丸ｺﾞｼｯｸM-PRO" panose="020F0600000000000000" pitchFamily="50" charset="-128"/>
                <a:ea typeface="HG丸ｺﾞｼｯｸM-PRO" panose="020F0600000000000000" pitchFamily="50" charset="-128"/>
              </a:rPr>
              <a:t>24</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条の</a:t>
            </a:r>
            <a:r>
              <a:rPr lang="en-US" altLang="ja-JP" sz="2800" dirty="0" smtClean="0">
                <a:solidFill>
                  <a:srgbClr val="000000"/>
                </a:solidFill>
                <a:latin typeface="HG丸ｺﾞｼｯｸM-PRO" panose="020F0600000000000000" pitchFamily="50" charset="-128"/>
                <a:ea typeface="HG丸ｺﾞｼｯｸM-PRO" panose="020F0600000000000000" pitchFamily="50" charset="-128"/>
              </a:rPr>
              <a:t>7</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及び</a:t>
            </a:r>
            <a:r>
              <a:rPr lang="ja-JP" altLang="en-US" sz="2800" b="1" dirty="0" smtClean="0">
                <a:solidFill>
                  <a:srgbClr val="FF0000"/>
                </a:solidFill>
                <a:latin typeface="HG丸ｺﾞｼｯｸM-PRO" panose="020F0600000000000000" pitchFamily="50" charset="-128"/>
                <a:ea typeface="HG丸ｺﾞｼｯｸM-PRO" panose="020F0600000000000000" pitchFamily="50" charset="-128"/>
              </a:rPr>
              <a:t>第</a:t>
            </a:r>
            <a:r>
              <a:rPr lang="en-US" altLang="ja-JP" sz="2800" b="1" dirty="0" smtClean="0">
                <a:solidFill>
                  <a:srgbClr val="FF0000"/>
                </a:solidFill>
                <a:latin typeface="HG丸ｺﾞｼｯｸM-PRO" panose="020F0600000000000000" pitchFamily="50" charset="-128"/>
                <a:ea typeface="HG丸ｺﾞｼｯｸM-PRO" panose="020F0600000000000000" pitchFamily="50" charset="-128"/>
              </a:rPr>
              <a:t>24</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条の８</a:t>
            </a:r>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　　　　</a:t>
            </a:r>
            <a:endParaRPr lang="en-US" altLang="ja-JP" sz="2800" dirty="0" smtClean="0">
              <a:solidFill>
                <a:srgbClr val="000000"/>
              </a:solidFill>
              <a:latin typeface="HG丸ｺﾞｼｯｸM-PRO" panose="020F0600000000000000" pitchFamily="50" charset="-128"/>
              <a:ea typeface="HG丸ｺﾞｼｯｸM-PRO" panose="020F0600000000000000" pitchFamily="50" charset="-128"/>
            </a:endParaRPr>
          </a:p>
          <a:p>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　　　の</a:t>
            </a:r>
            <a:r>
              <a:rPr lang="ja-JP" altLang="en-US" sz="2800" dirty="0">
                <a:solidFill>
                  <a:srgbClr val="000000"/>
                </a:solidFill>
                <a:latin typeface="HG丸ｺﾞｼｯｸM-PRO" panose="020F0600000000000000" pitchFamily="50" charset="-128"/>
                <a:ea typeface="HG丸ｺﾞｼｯｸM-PRO" panose="020F0600000000000000" pitchFamily="50" charset="-128"/>
              </a:rPr>
              <a:t>罪は</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、刑法</a:t>
            </a:r>
            <a:r>
              <a:rPr lang="ja-JP" altLang="en-US" sz="2800" dirty="0">
                <a:solidFill>
                  <a:srgbClr val="000000"/>
                </a:solidFill>
                <a:latin typeface="HG丸ｺﾞｼｯｸM-PRO" panose="020F0600000000000000" pitchFamily="50" charset="-128"/>
                <a:ea typeface="HG丸ｺﾞｼｯｸM-PRO" panose="020F0600000000000000" pitchFamily="50" charset="-128"/>
              </a:rPr>
              <a:t>第２条の例に従う</a:t>
            </a:r>
            <a:r>
              <a:rPr lang="ja-JP" altLang="en-US" sz="2800" dirty="0" smtClean="0">
                <a:solidFill>
                  <a:srgbClr val="000000"/>
                </a:solidFill>
                <a:latin typeface="HG丸ｺﾞｼｯｸM-PRO" panose="020F0600000000000000" pitchFamily="50" charset="-128"/>
                <a:ea typeface="HG丸ｺﾞｼｯｸM-PRO" panose="020F0600000000000000" pitchFamily="50" charset="-128"/>
              </a:rPr>
              <a:t>。</a:t>
            </a:r>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p>
        </p:txBody>
      </p:sp>
      <p:sp>
        <p:nvSpPr>
          <p:cNvPr id="3" name="テキスト ボックス 2"/>
          <p:cNvSpPr txBox="1"/>
          <p:nvPr/>
        </p:nvSpPr>
        <p:spPr>
          <a:xfrm>
            <a:off x="289367" y="162837"/>
            <a:ext cx="8366043" cy="1200329"/>
          </a:xfrm>
          <a:prstGeom prst="rect">
            <a:avLst/>
          </a:prstGeom>
          <a:noFill/>
          <a:ln w="38100">
            <a:solidFill>
              <a:srgbClr val="0000FF"/>
            </a:solidFill>
          </a:ln>
        </p:spPr>
        <p:txBody>
          <a:bodyPr wrap="square" rtlCol="0">
            <a:spAutoFit/>
          </a:bodyPr>
          <a:lstStyle/>
          <a:p>
            <a:r>
              <a:rPr kumimoji="1"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海外においても日本国民</a:t>
            </a:r>
            <a:endParaRPr kumimoji="1" lang="en-US" altLang="ja-JP"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r"/>
            <a:r>
              <a:rPr kumimoji="1" lang="ja-JP" altLang="en-US" sz="36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であれば違法である</a:t>
            </a:r>
            <a:endParaRPr kumimoji="1" lang="ja-JP" altLang="en-US" sz="36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1062325" y="5671457"/>
            <a:ext cx="6618515" cy="584775"/>
          </a:xfrm>
          <a:prstGeom prst="rect">
            <a:avLst/>
          </a:prstGeom>
          <a:noFill/>
        </p:spPr>
        <p:txBody>
          <a:bodyPr wrap="square" rtlCol="0">
            <a:spAutoFit/>
          </a:bodyPr>
          <a:lstStyle/>
          <a:p>
            <a:r>
              <a:rPr kumimoji="1" lang="ja-JP" altLang="en-US" sz="3200" dirty="0" smtClean="0">
                <a:solidFill>
                  <a:srgbClr val="FF0000"/>
                </a:solidFill>
                <a:latin typeface="HG丸ｺﾞｼｯｸM-PRO" panose="020F0600000000000000" pitchFamily="50" charset="-128"/>
                <a:ea typeface="HG丸ｺﾞｼｯｸM-PRO" panose="020F0600000000000000" pitchFamily="50" charset="-128"/>
              </a:rPr>
              <a:t>若者に向けアナウンスが必要</a:t>
            </a:r>
            <a:endParaRPr kumimoji="1" lang="ja-JP" altLang="en-US" sz="32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346163D3-2DDF-4764-8C9D-9AD333AA9353}" type="slidenum">
              <a:rPr lang="en-US" altLang="ja-JP" smtClean="0">
                <a:solidFill>
                  <a:srgbClr val="000000"/>
                </a:solidFill>
              </a:rPr>
              <a:pPr/>
              <a:t>61</a:t>
            </a:fld>
            <a:endParaRPr lang="en-US" altLang="ja-JP">
              <a:solidFill>
                <a:srgbClr val="000000"/>
              </a:solidFill>
            </a:endParaRPr>
          </a:p>
        </p:txBody>
      </p:sp>
    </p:spTree>
    <p:extLst>
      <p:ext uri="{BB962C8B-B14F-4D97-AF65-F5344CB8AC3E}">
        <p14:creationId xmlns:p14="http://schemas.microsoft.com/office/powerpoint/2010/main" val="35416560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テキスト ボックス 10"/>
          <p:cNvSpPr txBox="1"/>
          <p:nvPr/>
        </p:nvSpPr>
        <p:spPr>
          <a:xfrm>
            <a:off x="212524" y="191098"/>
            <a:ext cx="8319916" cy="707886"/>
          </a:xfrm>
          <a:prstGeom prst="rect">
            <a:avLst/>
          </a:prstGeom>
          <a:noFill/>
          <a:ln w="57150">
            <a:solidFill>
              <a:srgbClr val="0000FF"/>
            </a:solidFill>
          </a:ln>
        </p:spPr>
        <p:txBody>
          <a:bodyPr wrap="square" rtlCol="0">
            <a:spAutoFit/>
          </a:bodyPr>
          <a:lstStyle/>
          <a:p>
            <a:pPr algn="ctr"/>
            <a:r>
              <a:rPr lang="ja-JP" altLang="en-US" sz="4000" b="1" dirty="0">
                <a:solidFill>
                  <a:srgbClr val="0000FF"/>
                </a:solidFill>
                <a:uFill>
                  <a:solidFill>
                    <a:srgbClr val="FF0000"/>
                  </a:solidFill>
                </a:uFill>
                <a:latin typeface="HG丸ｺﾞｼｯｸM-PRO" panose="020F0600000000000000" pitchFamily="50" charset="-128"/>
                <a:ea typeface="HG丸ｺﾞｼｯｸM-PRO" panose="020F0600000000000000" pitchFamily="50" charset="-128"/>
              </a:rPr>
              <a:t>低い違法薬物の生涯経験率の</a:t>
            </a:r>
            <a:r>
              <a:rPr lang="ja-JP" altLang="en-US" sz="4000" b="1" dirty="0" smtClean="0">
                <a:solidFill>
                  <a:srgbClr val="0000FF"/>
                </a:solidFill>
                <a:uFill>
                  <a:solidFill>
                    <a:srgbClr val="FF0000"/>
                  </a:solidFill>
                </a:uFill>
                <a:latin typeface="HG丸ｺﾞｼｯｸM-PRO" panose="020F0600000000000000" pitchFamily="50" charset="-128"/>
                <a:ea typeface="HG丸ｺﾞｼｯｸM-PRO" panose="020F0600000000000000" pitchFamily="50" charset="-128"/>
              </a:rPr>
              <a:t>維持</a:t>
            </a:r>
            <a:endParaRPr lang="en-US" altLang="ja-JP" sz="4000" b="1" dirty="0" smtClean="0">
              <a:solidFill>
                <a:srgbClr val="0000FF"/>
              </a:solidFill>
              <a:uFill>
                <a:solidFill>
                  <a:srgbClr val="FF0000"/>
                </a:solidFill>
              </a:uFill>
              <a:latin typeface="HG丸ｺﾞｼｯｸM-PRO" panose="020F0600000000000000" pitchFamily="50" charset="-128"/>
              <a:ea typeface="HG丸ｺﾞｼｯｸM-PRO" panose="020F0600000000000000" pitchFamily="50" charset="-128"/>
            </a:endParaRPr>
          </a:p>
        </p:txBody>
      </p:sp>
      <p:pic>
        <p:nvPicPr>
          <p:cNvPr id="245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8" r="15111"/>
          <a:stretch/>
        </p:blipFill>
        <p:spPr bwMode="auto">
          <a:xfrm>
            <a:off x="4810764" y="1052736"/>
            <a:ext cx="4104456" cy="3512686"/>
          </a:xfrm>
          <a:prstGeom prst="rect">
            <a:avLst/>
          </a:prstGeom>
          <a:solidFill>
            <a:schemeClr val="bg1"/>
          </a:solidFill>
          <a:ln w="19050">
            <a:solidFill>
              <a:schemeClr val="tx1"/>
            </a:solidFill>
            <a:miter lim="800000"/>
            <a:headEnd/>
            <a:tailEnd/>
          </a:ln>
          <a:effectLst/>
        </p:spPr>
      </p:pic>
      <p:sp>
        <p:nvSpPr>
          <p:cNvPr id="4" name="テキスト ボックス 3"/>
          <p:cNvSpPr txBox="1"/>
          <p:nvPr/>
        </p:nvSpPr>
        <p:spPr>
          <a:xfrm>
            <a:off x="212524" y="1653592"/>
            <a:ext cx="8319916" cy="4555093"/>
          </a:xfrm>
          <a:prstGeom prst="rect">
            <a:avLst/>
          </a:prstGeom>
          <a:noFill/>
        </p:spPr>
        <p:txBody>
          <a:bodyPr wrap="square" rtlCol="0">
            <a:spAutoFit/>
          </a:bodyPr>
          <a:lstStyle/>
          <a:p>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予防</a:t>
            </a:r>
            <a:r>
              <a:rPr lang="ja-JP" altLang="en-US" sz="2800" dirty="0">
                <a:solidFill>
                  <a:prstClr val="black"/>
                </a:solidFill>
                <a:latin typeface="HG丸ｺﾞｼｯｸM-PRO" panose="020F0600000000000000" pitchFamily="50" charset="-128"/>
                <a:ea typeface="HG丸ｺﾞｼｯｸM-PRO" panose="020F0600000000000000" pitchFamily="50" charset="-128"/>
              </a:rPr>
              <a:t>医学</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における</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r>
              <a:rPr lang="en-US" altLang="ja-JP" sz="2800" dirty="0" smtClean="0">
                <a:solidFill>
                  <a:prstClr val="black"/>
                </a:solidFill>
                <a:latin typeface="HG丸ｺﾞｼｯｸM-PRO" panose="020F0600000000000000" pitchFamily="50" charset="-128"/>
                <a:ea typeface="HG丸ｺﾞｼｯｸM-PRO" panose="020F0600000000000000" pitchFamily="50" charset="-128"/>
              </a:rPr>
              <a:t>HIV</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感染＝エイズ患者へ</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2800" dirty="0">
                <a:solidFill>
                  <a:prstClr val="black"/>
                </a:solidFill>
                <a:latin typeface="HG丸ｺﾞｼｯｸM-PRO" panose="020F0600000000000000" pitchFamily="50" charset="-128"/>
                <a:ea typeface="HG丸ｺﾞｼｯｸM-PRO" panose="020F0600000000000000" pitchFamily="50" charset="-128"/>
              </a:rPr>
              <a:t>　</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　　　の対応に類似</a:t>
            </a:r>
            <a:endParaRPr lang="en-US" altLang="ja-JP" sz="28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防止活動の本質は予防</a:t>
            </a:r>
            <a:endParaRPr lang="en-US" altLang="ja-JP" sz="28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　油断</a:t>
            </a:r>
            <a:r>
              <a:rPr lang="ja-JP" altLang="en-US" sz="2800" dirty="0">
                <a:solidFill>
                  <a:prstClr val="black"/>
                </a:solidFill>
                <a:latin typeface="HG丸ｺﾞｼｯｸM-PRO" panose="020F0600000000000000" pitchFamily="50" charset="-128"/>
                <a:ea typeface="HG丸ｺﾞｼｯｸM-PRO" panose="020F0600000000000000" pitchFamily="50" charset="-128"/>
              </a:rPr>
              <a:t>をすると</a:t>
            </a: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広がる</a:t>
            </a:r>
            <a:endParaRPr lang="ja-JP" altLang="en-US" sz="28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3200" dirty="0" smtClean="0">
                <a:solidFill>
                  <a:prstClr val="black"/>
                </a:solidFill>
                <a:latin typeface="HG丸ｺﾞｼｯｸM-PRO" panose="020F0600000000000000" pitchFamily="50" charset="-128"/>
                <a:ea typeface="HG丸ｺﾞｼｯｸM-PRO" panose="020F0600000000000000" pitchFamily="50" charset="-128"/>
              </a:rPr>
              <a:t>　薬剤師の使命として</a:t>
            </a:r>
            <a:endParaRPr lang="en-US" altLang="ja-JP" sz="32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3200" dirty="0" smtClean="0">
                <a:solidFill>
                  <a:prstClr val="black"/>
                </a:solidFill>
                <a:latin typeface="HG丸ｺﾞｼｯｸM-PRO" panose="020F0600000000000000" pitchFamily="50" charset="-128"/>
                <a:ea typeface="HG丸ｺﾞｼｯｸM-PRO" panose="020F0600000000000000" pitchFamily="50" charset="-128"/>
              </a:rPr>
              <a:t>　　正しい薬物情報・違法性を伝えること　</a:t>
            </a:r>
            <a:endParaRPr lang="ja-JP" altLang="en-US" sz="3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62</a:t>
            </a:fld>
            <a:endParaRPr lang="ja-JP" altLang="en-US">
              <a:solidFill>
                <a:prstClr val="black">
                  <a:tint val="75000"/>
                </a:prstClr>
              </a:solidFill>
            </a:endParaRPr>
          </a:p>
        </p:txBody>
      </p:sp>
    </p:spTree>
    <p:extLst>
      <p:ext uri="{BB962C8B-B14F-4D97-AF65-F5344CB8AC3E}">
        <p14:creationId xmlns:p14="http://schemas.microsoft.com/office/powerpoint/2010/main" val="194259054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circle(in)">
                                      <p:cBhvr>
                                        <p:cTn id="18" dur="20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circle(in)">
                                      <p:cBhvr>
                                        <p:cTn id="23" dur="2000"/>
                                        <p:tgtEl>
                                          <p:spTgt spid="4">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circle(in)">
                                      <p:cBhvr>
                                        <p:cTn id="26" dur="2000"/>
                                        <p:tgtEl>
                                          <p:spTgt spid="4">
                                            <p:txEl>
                                              <p:pRg st="9" end="9"/>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animEffect transition="in" filter="circle(in)">
                                      <p:cBhvr>
                                        <p:cTn id="29"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2"/>
          <p:cNvSpPr txBox="1">
            <a:spLocks noChangeArrowheads="1"/>
          </p:cNvSpPr>
          <p:nvPr/>
        </p:nvSpPr>
        <p:spPr bwMode="auto">
          <a:xfrm>
            <a:off x="174622" y="1382482"/>
            <a:ext cx="8751661"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600" b="1" dirty="0" smtClean="0">
                <a:solidFill>
                  <a:srgbClr val="0000CC"/>
                </a:solidFill>
                <a:latin typeface="HG丸ｺﾞｼｯｸM-PRO" pitchFamily="50" charset="-128"/>
                <a:ea typeface="HG丸ｺﾞｼｯｸM-PRO" pitchFamily="50" charset="-128"/>
              </a:rPr>
              <a:t>危険ドラッグ犯罪者を</a:t>
            </a:r>
            <a:endParaRPr lang="en-US" altLang="ja-JP" sz="3600" b="1" dirty="0" smtClean="0">
              <a:solidFill>
                <a:srgbClr val="0000CC"/>
              </a:solidFill>
              <a:latin typeface="HG丸ｺﾞｼｯｸM-PRO" pitchFamily="50" charset="-128"/>
              <a:ea typeface="HG丸ｺﾞｼｯｸM-PRO" pitchFamily="50" charset="-128"/>
            </a:endParaRPr>
          </a:p>
          <a:p>
            <a:pPr algn="r" eaLnBrk="1" hangingPunct="1"/>
            <a:r>
              <a:rPr lang="ja-JP" altLang="en-US" sz="3600" b="1" dirty="0" smtClean="0">
                <a:solidFill>
                  <a:srgbClr val="0000CC"/>
                </a:solidFill>
                <a:latin typeface="HG丸ｺﾞｼｯｸM-PRO" pitchFamily="50" charset="-128"/>
                <a:ea typeface="HG丸ｺﾞｼｯｸM-PRO" pitchFamily="50" charset="-128"/>
              </a:rPr>
              <a:t>低年齢化させないために</a:t>
            </a:r>
            <a:endParaRPr lang="en-US" altLang="ja-JP" sz="3600" b="1" dirty="0" smtClean="0">
              <a:solidFill>
                <a:srgbClr val="0000CC"/>
              </a:solidFill>
              <a:latin typeface="HG丸ｺﾞｼｯｸM-PRO" pitchFamily="50" charset="-128"/>
              <a:ea typeface="HG丸ｺﾞｼｯｸM-PRO" pitchFamily="50" charset="-128"/>
            </a:endParaRPr>
          </a:p>
          <a:p>
            <a:pPr eaLnBrk="1" hangingPunct="1"/>
            <a:endParaRPr lang="en-US" altLang="ja-JP" sz="1600" dirty="0" smtClean="0">
              <a:solidFill>
                <a:prstClr val="black"/>
              </a:solidFill>
              <a:latin typeface="HG丸ｺﾞｼｯｸM-PRO" pitchFamily="50" charset="-128"/>
              <a:ea typeface="HG丸ｺﾞｼｯｸM-PRO" pitchFamily="50" charset="-128"/>
            </a:endParaRPr>
          </a:p>
          <a:p>
            <a:pPr eaLnBrk="1" hangingPunct="1"/>
            <a:endParaRPr lang="en-US" altLang="ja-JP" sz="1600" dirty="0" smtClean="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eaLnBrk="1" hangingPunct="1"/>
            <a:r>
              <a:rPr lang="ja-JP" altLang="en-US" sz="3600" dirty="0" smtClean="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薬剤師は子供たちに</a:t>
            </a:r>
            <a:endParaRPr lang="en-US" altLang="ja-JP" sz="3600" dirty="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eaLnBrk="1" hangingPunct="1">
              <a:lnSpc>
                <a:spcPct val="150000"/>
              </a:lnSpc>
              <a:spcBef>
                <a:spcPts val="600"/>
              </a:spcBef>
              <a:spcAft>
                <a:spcPts val="600"/>
              </a:spcAft>
            </a:pPr>
            <a:r>
              <a:rPr lang="ja-JP" altLang="en-US" sz="3600" dirty="0">
                <a:solidFill>
                  <a:prstClr val="black"/>
                </a:solidFill>
                <a:latin typeface="HG丸ｺﾞｼｯｸM-PRO" pitchFamily="50" charset="-128"/>
                <a:ea typeface="HG丸ｺﾞｼｯｸM-PRO" pitchFamily="50" charset="-128"/>
              </a:rPr>
              <a:t>　①薬物を手に</a:t>
            </a:r>
            <a:r>
              <a:rPr lang="ja-JP" altLang="en-US" sz="3600" dirty="0" smtClean="0">
                <a:solidFill>
                  <a:prstClr val="black"/>
                </a:solidFill>
                <a:latin typeface="HG丸ｺﾞｼｯｸM-PRO" pitchFamily="50" charset="-128"/>
                <a:ea typeface="HG丸ｺﾞｼｯｸM-PRO" pitchFamily="50" charset="-128"/>
              </a:rPr>
              <a:t>入れさせない</a:t>
            </a:r>
            <a:endParaRPr lang="en-US" altLang="ja-JP" sz="3600" dirty="0">
              <a:solidFill>
                <a:prstClr val="black"/>
              </a:solidFill>
              <a:latin typeface="HG丸ｺﾞｼｯｸM-PRO" pitchFamily="50" charset="-128"/>
              <a:ea typeface="HG丸ｺﾞｼｯｸM-PRO" pitchFamily="50" charset="-128"/>
            </a:endParaRPr>
          </a:p>
          <a:p>
            <a:pPr eaLnBrk="1" hangingPunct="1">
              <a:lnSpc>
                <a:spcPct val="150000"/>
              </a:lnSpc>
              <a:spcBef>
                <a:spcPts val="600"/>
              </a:spcBef>
              <a:spcAft>
                <a:spcPts val="600"/>
              </a:spcAft>
            </a:pPr>
            <a:r>
              <a:rPr lang="ja-JP" altLang="en-US" sz="3600" dirty="0">
                <a:solidFill>
                  <a:prstClr val="black"/>
                </a:solidFill>
                <a:latin typeface="HG丸ｺﾞｼｯｸM-PRO" pitchFamily="50" charset="-128"/>
                <a:ea typeface="HG丸ｺﾞｼｯｸM-PRO" pitchFamily="50" charset="-128"/>
              </a:rPr>
              <a:t>　</a:t>
            </a:r>
            <a:r>
              <a:rPr lang="ja-JP" altLang="en-US" sz="3600" dirty="0" smtClean="0">
                <a:solidFill>
                  <a:prstClr val="black"/>
                </a:solidFill>
                <a:latin typeface="HG丸ｺﾞｼｯｸM-PRO" pitchFamily="50" charset="-128"/>
                <a:ea typeface="HG丸ｺﾞｼｯｸM-PRO" pitchFamily="50" charset="-128"/>
              </a:rPr>
              <a:t>②使用</a:t>
            </a:r>
            <a:r>
              <a:rPr lang="ja-JP" altLang="en-US" sz="3600" dirty="0">
                <a:solidFill>
                  <a:prstClr val="black"/>
                </a:solidFill>
                <a:latin typeface="HG丸ｺﾞｼｯｸM-PRO" pitchFamily="50" charset="-128"/>
                <a:ea typeface="HG丸ｺﾞｼｯｸM-PRO" pitchFamily="50" charset="-128"/>
              </a:rPr>
              <a:t>は</a:t>
            </a:r>
            <a:r>
              <a:rPr lang="ja-JP" altLang="en-US" sz="3600" dirty="0" smtClean="0">
                <a:solidFill>
                  <a:prstClr val="black"/>
                </a:solidFill>
                <a:latin typeface="HG丸ｺﾞｼｯｸM-PRO" pitchFamily="50" charset="-128"/>
                <a:ea typeface="HG丸ｺﾞｼｯｸM-PRO" pitchFamily="50" charset="-128"/>
              </a:rPr>
              <a:t>犯罪であると自覚</a:t>
            </a:r>
            <a:endParaRPr lang="ja-JP" altLang="en-US" sz="3600" dirty="0">
              <a:solidFill>
                <a:prstClr val="black"/>
              </a:solidFill>
              <a:latin typeface="HG丸ｺﾞｼｯｸM-PRO" pitchFamily="50" charset="-128"/>
              <a:ea typeface="HG丸ｺﾞｼｯｸM-PRO" pitchFamily="50" charset="-128"/>
            </a:endParaRPr>
          </a:p>
          <a:p>
            <a:pPr eaLnBrk="1" hangingPunct="1">
              <a:lnSpc>
                <a:spcPct val="150000"/>
              </a:lnSpc>
              <a:spcBef>
                <a:spcPts val="600"/>
              </a:spcBef>
              <a:spcAft>
                <a:spcPts val="600"/>
              </a:spcAft>
            </a:pPr>
            <a:r>
              <a:rPr lang="ja-JP" altLang="en-US" sz="3600" dirty="0">
                <a:solidFill>
                  <a:prstClr val="black"/>
                </a:solidFill>
                <a:latin typeface="HG丸ｺﾞｼｯｸM-PRO" pitchFamily="50" charset="-128"/>
                <a:ea typeface="HG丸ｺﾞｼｯｸM-PRO" pitchFamily="50" charset="-128"/>
              </a:rPr>
              <a:t>　③「社会</a:t>
            </a:r>
            <a:r>
              <a:rPr lang="ja-JP" altLang="en-US" sz="3600" dirty="0" smtClean="0">
                <a:solidFill>
                  <a:prstClr val="black"/>
                </a:solidFill>
                <a:latin typeface="HG丸ｺﾞｼｯｸM-PRO" pitchFamily="50" charset="-128"/>
                <a:ea typeface="HG丸ｺﾞｼｯｸM-PRO" pitchFamily="50" charset="-128"/>
              </a:rPr>
              <a:t>規範＝法律を守る」大切さを</a:t>
            </a:r>
            <a:endParaRPr lang="ja-JP" altLang="en-US" sz="3600" dirty="0">
              <a:solidFill>
                <a:prstClr val="black"/>
              </a:solidFill>
              <a:latin typeface="HG丸ｺﾞｼｯｸM-PRO" pitchFamily="50" charset="-128"/>
              <a:ea typeface="HG丸ｺﾞｼｯｸM-PRO" pitchFamily="50" charset="-128"/>
            </a:endParaRPr>
          </a:p>
        </p:txBody>
      </p:sp>
      <p:sp>
        <p:nvSpPr>
          <p:cNvPr id="6" name="Text Box 5"/>
          <p:cNvSpPr txBox="1">
            <a:spLocks noChangeArrowheads="1"/>
          </p:cNvSpPr>
          <p:nvPr/>
        </p:nvSpPr>
        <p:spPr bwMode="auto">
          <a:xfrm>
            <a:off x="348343" y="344261"/>
            <a:ext cx="71736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600" dirty="0" smtClean="0">
                <a:ea typeface="HG丸ｺﾞｼｯｸM-PRO" pitchFamily="50" charset="-128"/>
              </a:rPr>
              <a:t>日本の薬物</a:t>
            </a:r>
            <a:r>
              <a:rPr lang="ja-JP" altLang="en-US" sz="3600" dirty="0">
                <a:ea typeface="HG丸ｺﾞｼｯｸM-PRO" pitchFamily="50" charset="-128"/>
              </a:rPr>
              <a:t>汚染</a:t>
            </a:r>
            <a:r>
              <a:rPr lang="ja-JP" altLang="en-US" sz="3600" dirty="0" smtClean="0">
                <a:ea typeface="HG丸ｺﾞｼｯｸM-PRO" pitchFamily="50" charset="-128"/>
              </a:rPr>
              <a:t>はまだ少ない。</a:t>
            </a:r>
            <a:endParaRPr lang="ja-JP" altLang="en-US" sz="3600" dirty="0">
              <a:ea typeface="HG丸ｺﾞｼｯｸM-PRO" pitchFamily="50" charset="-128"/>
            </a:endParaRPr>
          </a:p>
        </p:txBody>
      </p:sp>
      <p:sp>
        <p:nvSpPr>
          <p:cNvPr id="2" name="スライド番号プレースホルダー 1"/>
          <p:cNvSpPr>
            <a:spLocks noGrp="1"/>
          </p:cNvSpPr>
          <p:nvPr>
            <p:ph type="sldNum" sz="quarter" idx="12"/>
          </p:nvPr>
        </p:nvSpPr>
        <p:spPr/>
        <p:txBody>
          <a:bodyPr/>
          <a:lstStyle/>
          <a:p>
            <a:fld id="{0F7B91D7-1974-4A33-90DA-C150DBCD4BB7}" type="slidenum">
              <a:rPr lang="ja-JP" altLang="en-US" smtClean="0">
                <a:solidFill>
                  <a:prstClr val="black">
                    <a:tint val="75000"/>
                  </a:prstClr>
                </a:solidFill>
              </a:rPr>
              <a:pPr/>
              <a:t>63</a:t>
            </a:fld>
            <a:endParaRPr lang="ja-JP" altLang="en-US">
              <a:solidFill>
                <a:prstClr val="black">
                  <a:tint val="75000"/>
                </a:prstClr>
              </a:solidFill>
            </a:endParaRPr>
          </a:p>
        </p:txBody>
      </p:sp>
    </p:spTree>
    <p:extLst>
      <p:ext uri="{BB962C8B-B14F-4D97-AF65-F5344CB8AC3E}">
        <p14:creationId xmlns:p14="http://schemas.microsoft.com/office/powerpoint/2010/main" val="165835767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circle(in)">
                                      <p:cBhvr>
                                        <p:cTn id="17" dur="2000"/>
                                        <p:tgtEl>
                                          <p:spTgt spid="5">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circle(in)">
                                      <p:cBhvr>
                                        <p:cTn id="20" dur="2000"/>
                                        <p:tgtEl>
                                          <p:spTgt spid="5">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circle(in)">
                                      <p:cBhvr>
                                        <p:cTn id="23" dur="2000"/>
                                        <p:tgtEl>
                                          <p:spTgt spid="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circle(in)">
                                      <p:cBhvr>
                                        <p:cTn id="28"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870867" y="844005"/>
            <a:ext cx="8011886" cy="4151268"/>
          </a:xfrm>
          <a:prstGeom prst="ellipse">
            <a:avLst/>
          </a:prstGeom>
          <a:solidFill>
            <a:srgbClr val="92D050">
              <a:alpha val="49804"/>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1094024" y="2063120"/>
            <a:ext cx="1774371" cy="1964870"/>
          </a:xfrm>
          <a:prstGeom prst="ellipse">
            <a:avLst/>
          </a:prstGeom>
          <a:solidFill>
            <a:srgbClr val="00B0F0">
              <a:alpha val="85098"/>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2868395" y="1015369"/>
            <a:ext cx="3668486" cy="3881932"/>
          </a:xfrm>
          <a:prstGeom prst="ellipse">
            <a:avLst/>
          </a:prstGeom>
          <a:solidFill>
            <a:srgbClr val="FFCCFF">
              <a:alpha val="85098"/>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567534" y="2446841"/>
            <a:ext cx="677108" cy="1197427"/>
          </a:xfrm>
          <a:prstGeom prst="rect">
            <a:avLst/>
          </a:prstGeom>
          <a:solidFill>
            <a:schemeClr val="bg1"/>
          </a:solidFill>
          <a:ln w="19050">
            <a:solidFill>
              <a:schemeClr val="tx1"/>
            </a:solidFill>
          </a:ln>
        </p:spPr>
        <p:txBody>
          <a:bodyPr vert="eaVert" wrap="square" rtlCol="0">
            <a:spAutoFit/>
          </a:bodyPr>
          <a:lstStyle/>
          <a:p>
            <a:pPr algn="ctr"/>
            <a:r>
              <a:rPr kumimoji="1" lang="ja-JP" altLang="en-US" sz="3200" b="1" dirty="0" smtClean="0">
                <a:latin typeface="HG丸ｺﾞｼｯｸM-PRO" panose="020F0600000000000000" pitchFamily="50" charset="-128"/>
                <a:ea typeface="HG丸ｺﾞｼｯｸM-PRO" panose="020F0600000000000000" pitchFamily="50" charset="-128"/>
              </a:rPr>
              <a:t>麻 薬</a:t>
            </a: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4343410" y="1403169"/>
            <a:ext cx="738664" cy="2903765"/>
          </a:xfrm>
          <a:prstGeom prst="rect">
            <a:avLst/>
          </a:prstGeom>
          <a:solidFill>
            <a:schemeClr val="bg1"/>
          </a:solidFill>
          <a:ln w="19050">
            <a:solidFill>
              <a:schemeClr val="tx1"/>
            </a:solidFill>
          </a:ln>
        </p:spPr>
        <p:txBody>
          <a:bodyPr vert="eaVert" wrap="square" rtlCol="0">
            <a:spAutoFit/>
          </a:bodyPr>
          <a:lstStyle/>
          <a:p>
            <a:pPr algn="ctr"/>
            <a:r>
              <a:rPr lang="ja-JP" altLang="en-US" sz="3600" b="1" dirty="0" smtClean="0">
                <a:latin typeface="HG丸ｺﾞｼｯｸM-PRO" panose="020F0600000000000000" pitchFamily="50" charset="-128"/>
                <a:ea typeface="HG丸ｺﾞｼｯｸM-PRO" panose="020F0600000000000000" pitchFamily="50" charset="-128"/>
              </a:rPr>
              <a:t>指 定 薬 物</a:t>
            </a:r>
            <a:endParaRPr kumimoji="1" lang="ja-JP" altLang="en-US" sz="3600" b="1"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6774481" y="1515725"/>
            <a:ext cx="738664" cy="2880833"/>
          </a:xfrm>
          <a:prstGeom prst="rect">
            <a:avLst/>
          </a:prstGeom>
          <a:solidFill>
            <a:srgbClr val="B4DE86">
              <a:alpha val="49804"/>
            </a:srgbClr>
          </a:solidFill>
          <a:ln w="19050">
            <a:solidFill>
              <a:schemeClr val="tx1"/>
            </a:solidFill>
          </a:ln>
        </p:spPr>
        <p:txBody>
          <a:bodyPr vert="eaVert" wrap="square" rtlCol="0">
            <a:spAutoFit/>
          </a:bodyPr>
          <a:lstStyle/>
          <a:p>
            <a:pPr algn="ctr"/>
            <a:r>
              <a:rPr lang="ja-JP" altLang="en-US" sz="3600" b="1" dirty="0">
                <a:latin typeface="HG丸ｺﾞｼｯｸM-PRO" panose="020F0600000000000000" pitchFamily="50" charset="-128"/>
                <a:ea typeface="HG丸ｺﾞｼｯｸM-PRO" panose="020F0600000000000000" pitchFamily="50" charset="-128"/>
              </a:rPr>
              <a:t>無許可医薬品</a:t>
            </a:r>
            <a:endParaRPr kumimoji="1" lang="ja-JP" altLang="en-US" sz="3600" b="1" dirty="0">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163214" y="144686"/>
            <a:ext cx="4918859" cy="584775"/>
          </a:xfrm>
          <a:prstGeom prst="rect">
            <a:avLst/>
          </a:prstGeom>
          <a:noFill/>
          <a:ln w="38100">
            <a:solidFill>
              <a:srgbClr val="FF0000"/>
            </a:solidFill>
          </a:ln>
        </p:spPr>
        <p:txBody>
          <a:bodyPr wrap="square" rtlCol="0">
            <a:spAutoFit/>
          </a:bodyPr>
          <a:lstStyle/>
          <a:p>
            <a:pPr lvl="0" algn="ctr"/>
            <a:r>
              <a:rPr lang="ja-JP" altLang="en-US" sz="32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a:t>
            </a:r>
            <a:r>
              <a:rPr lang="ja-JP" altLang="en-US" sz="32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ドラッグ規制の概念</a:t>
            </a:r>
            <a:endParaRPr kumimoji="1" lang="ja-JP" altLang="en-US" sz="3200" b="1" dirty="0">
              <a:solidFill>
                <a:srgbClr val="FF0000"/>
              </a:solidFill>
              <a:effectLst>
                <a:outerShdw blurRad="38100" dist="38100" dir="2700000" algn="tl">
                  <a:srgbClr val="000000">
                    <a:alpha val="43137"/>
                  </a:srgbClr>
                </a:outerShdw>
              </a:effectLst>
            </a:endParaRPr>
          </a:p>
        </p:txBody>
      </p:sp>
      <p:sp>
        <p:nvSpPr>
          <p:cNvPr id="10" name="テキスト ボックス 9"/>
          <p:cNvSpPr txBox="1"/>
          <p:nvPr/>
        </p:nvSpPr>
        <p:spPr>
          <a:xfrm>
            <a:off x="4095928" y="5207290"/>
            <a:ext cx="4818166" cy="461665"/>
          </a:xfrm>
          <a:prstGeom prst="rect">
            <a:avLst/>
          </a:prstGeom>
          <a:noFill/>
        </p:spPr>
        <p:txBody>
          <a:bodyPr wrap="square" rtlCol="0">
            <a:spAutoFit/>
          </a:bodyPr>
          <a:lstStyle/>
          <a:p>
            <a:pPr algn="ctr"/>
            <a:r>
              <a:rPr kumimoji="1" lang="ja-JP" altLang="en-US" sz="2400" dirty="0" smtClean="0">
                <a:latin typeface="HG丸ｺﾞｼｯｸM-PRO" panose="020F0600000000000000" pitchFamily="50" charset="-128"/>
                <a:ea typeface="HG丸ｺﾞｼｯｸM-PRO" panose="020F0600000000000000" pitchFamily="50" charset="-128"/>
              </a:rPr>
              <a:t>医薬品医療機器等法（旧薬事法）</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128586" y="4897301"/>
            <a:ext cx="3555004" cy="461665"/>
          </a:xfrm>
          <a:prstGeom prst="rect">
            <a:avLst/>
          </a:prstGeom>
          <a:noFill/>
        </p:spPr>
        <p:txBody>
          <a:bodyPr wrap="square" rtlCol="0">
            <a:spAutoFit/>
          </a:bodyPr>
          <a:lstStyle/>
          <a:p>
            <a:r>
              <a:rPr kumimoji="1" lang="ja-JP" altLang="en-US" sz="2400" dirty="0" smtClean="0">
                <a:latin typeface="HG丸ｺﾞｼｯｸM-PRO" panose="020F0600000000000000" pitchFamily="50" charset="-128"/>
                <a:ea typeface="HG丸ｺﾞｼｯｸM-PRO" panose="020F0600000000000000" pitchFamily="50" charset="-128"/>
              </a:rPr>
              <a:t>麻薬及び向精神薬取締法</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2" name="右矢印 11"/>
          <p:cNvSpPr/>
          <p:nvPr/>
        </p:nvSpPr>
        <p:spPr>
          <a:xfrm rot="17361855">
            <a:off x="856526" y="4331643"/>
            <a:ext cx="1031831" cy="227582"/>
          </a:xfrm>
          <a:prstGeom prst="rightArrow">
            <a:avLst/>
          </a:prstGeom>
          <a:solidFill>
            <a:srgbClr val="00B0F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rot="13647825">
            <a:off x="4655720" y="4643414"/>
            <a:ext cx="1020554" cy="243977"/>
          </a:xfrm>
          <a:prstGeom prst="rightArrow">
            <a:avLst/>
          </a:prstGeom>
          <a:solidFill>
            <a:srgbClr val="FF99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rot="18352552">
            <a:off x="5826849" y="4554630"/>
            <a:ext cx="1016267" cy="349790"/>
          </a:xfrm>
          <a:prstGeom prst="right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24543" y="5939059"/>
            <a:ext cx="7739743" cy="523220"/>
          </a:xfrm>
          <a:prstGeom prst="rect">
            <a:avLst/>
          </a:prstGeom>
          <a:solidFill>
            <a:schemeClr val="bg1"/>
          </a:solidFill>
          <a:ln w="19050">
            <a:solidFill>
              <a:schemeClr val="tx1"/>
            </a:solidFill>
          </a:ln>
        </p:spPr>
        <p:txBody>
          <a:bodyPr wrap="square" rtlCol="0">
            <a:spAutoFit/>
          </a:bodyPr>
          <a:lstStyle/>
          <a:p>
            <a:pPr lvl="0" algn="ctr"/>
            <a:r>
              <a:rPr kumimoji="1" lang="ja-JP" altLang="en-US" sz="2800" b="1" dirty="0" smtClean="0"/>
              <a:t>指定薬物規制の強化：所持・使用の禁止も加わる</a:t>
            </a:r>
            <a:endParaRPr kumimoji="1" lang="ja-JP" altLang="en-US" sz="2800" b="1" dirty="0"/>
          </a:p>
        </p:txBody>
      </p:sp>
      <p:sp>
        <p:nvSpPr>
          <p:cNvPr id="16" name="スライド番号プレースホルダー 15"/>
          <p:cNvSpPr>
            <a:spLocks noGrp="1"/>
          </p:cNvSpPr>
          <p:nvPr>
            <p:ph type="sldNum" sz="quarter" idx="12"/>
          </p:nvPr>
        </p:nvSpPr>
        <p:spPr/>
        <p:txBody>
          <a:bodyPr/>
          <a:lstStyle/>
          <a:p>
            <a:fld id="{B181CFBC-6512-40EA-B4CC-E83E400DC1CD}" type="slidenum">
              <a:rPr kumimoji="1" lang="ja-JP" altLang="en-US" smtClean="0"/>
              <a:t>7</a:t>
            </a:fld>
            <a:endParaRPr kumimoji="1" lang="ja-JP" altLang="en-US"/>
          </a:p>
        </p:txBody>
      </p:sp>
    </p:spTree>
    <p:extLst>
      <p:ext uri="{BB962C8B-B14F-4D97-AF65-F5344CB8AC3E}">
        <p14:creationId xmlns:p14="http://schemas.microsoft.com/office/powerpoint/2010/main" val="178111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p:bldP spid="11" grpId="0"/>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7973" y="883025"/>
            <a:ext cx="8882742" cy="5601533"/>
          </a:xfrm>
          <a:prstGeom prst="rect">
            <a:avLst/>
          </a:prstGeom>
        </p:spPr>
        <p:txBody>
          <a:bodyPr wrap="square">
            <a:spAutoFit/>
          </a:bodyPr>
          <a:lstStyle/>
          <a:p>
            <a:r>
              <a:rPr lang="ja-JP" altLang="en-US" sz="3200" b="1" dirty="0">
                <a:latin typeface="HG丸ｺﾞｼｯｸM-PRO" panose="020F0600000000000000" pitchFamily="50" charset="-128"/>
                <a:ea typeface="HG丸ｺﾞｼｯｸM-PRO" panose="020F0600000000000000" pitchFamily="50" charset="-128"/>
              </a:rPr>
              <a:t>父親がたばこ吸い意識</a:t>
            </a:r>
            <a:r>
              <a:rPr lang="ja-JP" altLang="en-US" sz="3200" b="1" dirty="0" smtClean="0">
                <a:latin typeface="HG丸ｺﾞｼｯｸM-PRO" panose="020F0600000000000000" pitchFamily="50" charset="-128"/>
                <a:ea typeface="HG丸ｺﾞｼｯｸM-PRO" panose="020F0600000000000000" pitchFamily="50" charset="-128"/>
              </a:rPr>
              <a:t>不明</a:t>
            </a:r>
            <a:endParaRPr lang="en-US" altLang="ja-JP" sz="3200" b="1" dirty="0">
              <a:latin typeface="HG丸ｺﾞｼｯｸM-PRO" panose="020F0600000000000000" pitchFamily="50" charset="-128"/>
              <a:ea typeface="HG丸ｺﾞｼｯｸM-PRO" panose="020F0600000000000000" pitchFamily="50" charset="-128"/>
            </a:endParaRPr>
          </a:p>
          <a:p>
            <a:pPr algn="r"/>
            <a:r>
              <a:rPr lang="ja-JP" altLang="en-US" sz="2800" b="1" dirty="0" smtClean="0">
                <a:latin typeface="HG丸ｺﾞｼｯｸM-PRO" panose="020F0600000000000000" pitchFamily="50" charset="-128"/>
                <a:ea typeface="HG丸ｺﾞｼｯｸM-PRO" panose="020F0600000000000000" pitchFamily="50" charset="-128"/>
              </a:rPr>
              <a:t>息子を</a:t>
            </a:r>
            <a:r>
              <a:rPr lang="ja-JP" altLang="en-US" sz="28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医薬品医療機器等法違反</a:t>
            </a:r>
            <a:r>
              <a:rPr lang="ja-JP" altLang="en-US" sz="28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容疑</a:t>
            </a:r>
            <a:r>
              <a:rPr lang="ja-JP" altLang="en-US" sz="2800" b="1" dirty="0">
                <a:latin typeface="HG丸ｺﾞｼｯｸM-PRO" panose="020F0600000000000000" pitchFamily="50" charset="-128"/>
                <a:ea typeface="HG丸ｺﾞｼｯｸM-PRO" panose="020F0600000000000000" pitchFamily="50" charset="-128"/>
              </a:rPr>
              <a:t>で書類</a:t>
            </a:r>
            <a:r>
              <a:rPr lang="ja-JP" altLang="en-US" sz="2800" b="1" dirty="0" smtClean="0">
                <a:latin typeface="HG丸ｺﾞｼｯｸM-PRO" panose="020F0600000000000000" pitchFamily="50" charset="-128"/>
                <a:ea typeface="HG丸ｺﾞｼｯｸM-PRO" panose="020F0600000000000000" pitchFamily="50" charset="-128"/>
              </a:rPr>
              <a:t>送検</a:t>
            </a:r>
            <a:endParaRPr lang="en-US" altLang="ja-JP" sz="2800" b="1" dirty="0" smtClean="0">
              <a:latin typeface="HG丸ｺﾞｼｯｸM-PRO" panose="020F0600000000000000" pitchFamily="50" charset="-128"/>
              <a:ea typeface="HG丸ｺﾞｼｯｸM-PRO" panose="020F0600000000000000" pitchFamily="50" charset="-128"/>
            </a:endParaRPr>
          </a:p>
          <a:p>
            <a:pPr algn="r"/>
            <a:endParaRPr lang="en-US" altLang="ja-JP" sz="2000" dirty="0" smtClean="0">
              <a:latin typeface="HG丸ｺﾞｼｯｸM-PRO" panose="020F0600000000000000" pitchFamily="50" charset="-128"/>
              <a:ea typeface="HG丸ｺﾞｼｯｸM-PRO" panose="020F0600000000000000" pitchFamily="50" charset="-128"/>
            </a:endParaRPr>
          </a:p>
          <a:p>
            <a:pPr algn="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平成</a:t>
            </a:r>
            <a:r>
              <a:rPr lang="en-US" altLang="ja-JP" sz="2000" dirty="0" smtClean="0">
                <a:latin typeface="HG丸ｺﾞｼｯｸM-PRO" panose="020F0600000000000000" pitchFamily="50" charset="-128"/>
                <a:ea typeface="HG丸ｺﾞｼｯｸM-PRO" panose="020F0600000000000000" pitchFamily="50" charset="-128"/>
              </a:rPr>
              <a:t>27</a:t>
            </a:r>
            <a:r>
              <a:rPr lang="ja-JP" altLang="en-US" sz="2000" dirty="0" smtClean="0">
                <a:latin typeface="HG丸ｺﾞｼｯｸM-PRO" panose="020F0600000000000000" pitchFamily="50" charset="-128"/>
                <a:ea typeface="HG丸ｺﾞｼｯｸM-PRO" panose="020F0600000000000000" pitchFamily="50" charset="-128"/>
              </a:rPr>
              <a:t>年</a:t>
            </a:r>
            <a:r>
              <a:rPr lang="en-US" altLang="ja-JP" sz="2000" dirty="0" smtClean="0">
                <a:latin typeface="HG丸ｺﾞｼｯｸM-PRO" panose="020F0600000000000000" pitchFamily="50" charset="-128"/>
                <a:ea typeface="HG丸ｺﾞｼｯｸM-PRO" panose="020F0600000000000000" pitchFamily="50" charset="-128"/>
              </a:rPr>
              <a:t>1</a:t>
            </a:r>
            <a:r>
              <a:rPr lang="ja-JP" altLang="en-US" sz="2000" dirty="0">
                <a:latin typeface="HG丸ｺﾞｼｯｸM-PRO" panose="020F0600000000000000" pitchFamily="50" charset="-128"/>
                <a:ea typeface="HG丸ｺﾞｼｯｸM-PRO" panose="020F0600000000000000" pitchFamily="50" charset="-128"/>
              </a:rPr>
              <a:t>月</a:t>
            </a:r>
            <a:r>
              <a:rPr lang="en-US" altLang="ja-JP" sz="2000" dirty="0">
                <a:latin typeface="HG丸ｺﾞｼｯｸM-PRO" panose="020F0600000000000000" pitchFamily="50" charset="-128"/>
                <a:ea typeface="HG丸ｺﾞｼｯｸM-PRO" panose="020F0600000000000000" pitchFamily="50" charset="-128"/>
              </a:rPr>
              <a:t>16</a:t>
            </a:r>
            <a:r>
              <a:rPr lang="ja-JP" altLang="en-US" sz="2000" dirty="0">
                <a:latin typeface="HG丸ｺﾞｼｯｸM-PRO" panose="020F0600000000000000" pitchFamily="50" charset="-128"/>
                <a:ea typeface="HG丸ｺﾞｼｯｸM-PRO" panose="020F0600000000000000" pitchFamily="50" charset="-128"/>
              </a:rPr>
              <a:t>日</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金</a:t>
            </a:r>
            <a:r>
              <a:rPr lang="en-US" altLang="ja-JP" sz="2000" dirty="0" smtClean="0">
                <a:latin typeface="HG丸ｺﾞｼｯｸM-PRO" panose="020F0600000000000000" pitchFamily="50" charset="-128"/>
                <a:ea typeface="HG丸ｺﾞｼｯｸM-PRO" panose="020F0600000000000000" pitchFamily="50" charset="-128"/>
              </a:rPr>
              <a:t>)</a:t>
            </a:r>
          </a:p>
          <a:p>
            <a:endParaRPr lang="en-US" altLang="ja-JP" sz="1600" dirty="0">
              <a:latin typeface="HG丸ｺﾞｼｯｸM-PRO" panose="020F0600000000000000" pitchFamily="50" charset="-128"/>
              <a:ea typeface="HG丸ｺﾞｼｯｸM-PRO" panose="020F0600000000000000" pitchFamily="50" charset="-128"/>
            </a:endParaRPr>
          </a:p>
          <a:p>
            <a:r>
              <a:rPr lang="ja-JP" altLang="en-US" sz="2800" dirty="0" smtClean="0">
                <a:latin typeface="HG丸ｺﾞｼｯｸM-PRO" panose="020F0600000000000000" pitchFamily="50" charset="-128"/>
                <a:ea typeface="HG丸ｺﾞｼｯｸM-PRO" panose="020F0600000000000000" pitchFamily="50" charset="-128"/>
              </a:rPr>
              <a:t>　去年</a:t>
            </a:r>
            <a:r>
              <a:rPr lang="ja-JP" altLang="en-US" sz="2800" dirty="0">
                <a:latin typeface="HG丸ｺﾞｼｯｸM-PRO" panose="020F0600000000000000" pitchFamily="50" charset="-128"/>
                <a:ea typeface="HG丸ｺﾞｼｯｸM-PRO" panose="020F0600000000000000" pitchFamily="50" charset="-128"/>
              </a:rPr>
              <a:t>９月、相模原市のマンションで、たばこを吸った</a:t>
            </a:r>
            <a:r>
              <a:rPr lang="ja-JP" altLang="en-US" sz="2800" dirty="0" smtClean="0">
                <a:latin typeface="HG丸ｺﾞｼｯｸM-PRO" panose="020F0600000000000000" pitchFamily="50" charset="-128"/>
                <a:ea typeface="HG丸ｺﾞｼｯｸM-PRO" panose="020F0600000000000000" pitchFamily="50" charset="-128"/>
              </a:rPr>
              <a:t>会社員</a:t>
            </a:r>
            <a:r>
              <a:rPr lang="ja-JP" altLang="en-US" sz="2000" dirty="0" smtClean="0">
                <a:latin typeface="HG丸ｺﾞｼｯｸM-PRO" panose="020F0600000000000000" pitchFamily="50" charset="-128"/>
                <a:ea typeface="HG丸ｺﾞｼｯｸM-PRO" panose="020F0600000000000000" pitchFamily="50" charset="-128"/>
              </a:rPr>
              <a:t>（</a:t>
            </a:r>
            <a:r>
              <a:rPr lang="en-US" altLang="ja-JP" sz="2000" dirty="0" smtClean="0">
                <a:latin typeface="HG丸ｺﾞｼｯｸM-PRO" panose="020F0600000000000000" pitchFamily="50" charset="-128"/>
                <a:ea typeface="HG丸ｺﾞｼｯｸM-PRO" panose="020F0600000000000000" pitchFamily="50" charset="-128"/>
              </a:rPr>
              <a:t>47</a:t>
            </a:r>
            <a:r>
              <a:rPr lang="ja-JP" altLang="en-US" sz="2000" dirty="0" smtClean="0">
                <a:latin typeface="HG丸ｺﾞｼｯｸM-PRO" panose="020F0600000000000000" pitchFamily="50" charset="-128"/>
                <a:ea typeface="HG丸ｺﾞｼｯｸM-PRO" panose="020F0600000000000000" pitchFamily="50" charset="-128"/>
              </a:rPr>
              <a:t>）</a:t>
            </a:r>
            <a:r>
              <a:rPr lang="ja-JP" altLang="en-US" sz="2800" dirty="0">
                <a:latin typeface="HG丸ｺﾞｼｯｸM-PRO" panose="020F0600000000000000" pitchFamily="50" charset="-128"/>
                <a:ea typeface="HG丸ｺﾞｼｯｸM-PRO" panose="020F0600000000000000" pitchFamily="50" charset="-128"/>
              </a:rPr>
              <a:t>が意識を失い、救急車で</a:t>
            </a:r>
            <a:r>
              <a:rPr lang="ja-JP" altLang="en-US" sz="2800" dirty="0" smtClean="0">
                <a:latin typeface="HG丸ｺﾞｼｯｸM-PRO" panose="020F0600000000000000" pitchFamily="50" charset="-128"/>
                <a:ea typeface="HG丸ｺﾞｼｯｸM-PRO" panose="020F0600000000000000" pitchFamily="50" charset="-128"/>
              </a:rPr>
              <a:t>運ばれた。</a:t>
            </a:r>
            <a:endParaRPr lang="en-US" altLang="ja-JP" sz="2800" dirty="0" smtClean="0">
              <a:latin typeface="HG丸ｺﾞｼｯｸM-PRO" panose="020F0600000000000000" pitchFamily="50" charset="-128"/>
              <a:ea typeface="HG丸ｺﾞｼｯｸM-PRO" panose="020F0600000000000000" pitchFamily="50" charset="-128"/>
            </a:endParaRPr>
          </a:p>
          <a:p>
            <a:endParaRPr lang="ja-JP" altLang="en-US" sz="1600" dirty="0">
              <a:latin typeface="HG丸ｺﾞｼｯｸM-PRO" panose="020F0600000000000000" pitchFamily="50" charset="-128"/>
              <a:ea typeface="HG丸ｺﾞｼｯｸM-PRO" panose="020F0600000000000000" pitchFamily="50" charset="-128"/>
            </a:endParaRPr>
          </a:p>
          <a:p>
            <a:r>
              <a:rPr lang="ja-JP" altLang="en-US" sz="2400" dirty="0" smtClean="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　</a:t>
            </a:r>
            <a:r>
              <a:rPr lang="ja-JP" altLang="en-US" sz="2800" dirty="0">
                <a:latin typeface="HG丸ｺﾞｼｯｸM-PRO" panose="020F0600000000000000" pitchFamily="50" charset="-128"/>
                <a:ea typeface="HG丸ｺﾞｼｯｸM-PRO" panose="020F0600000000000000" pitchFamily="50" charset="-128"/>
              </a:rPr>
              <a:t>警察の</a:t>
            </a:r>
            <a:r>
              <a:rPr lang="ja-JP" altLang="en-US" sz="2800" dirty="0" smtClean="0">
                <a:latin typeface="HG丸ｺﾞｼｯｸM-PRO" panose="020F0600000000000000" pitchFamily="50" charset="-128"/>
                <a:ea typeface="HG丸ｺﾞｼｯｸM-PRO" panose="020F0600000000000000" pitchFamily="50" charset="-128"/>
              </a:rPr>
              <a:t>調べでは、</a:t>
            </a:r>
            <a:r>
              <a:rPr lang="ja-JP" altLang="en-US" sz="2800" dirty="0">
                <a:latin typeface="HG丸ｺﾞｼｯｸM-PRO" panose="020F0600000000000000" pitchFamily="50" charset="-128"/>
                <a:ea typeface="HG丸ｺﾞｼｯｸM-PRO" panose="020F0600000000000000" pitchFamily="50" charset="-128"/>
              </a:rPr>
              <a:t>男性の長男</a:t>
            </a:r>
            <a:r>
              <a:rPr lang="ja-JP" altLang="en-US" sz="2000" dirty="0" smtClean="0">
                <a:latin typeface="HG丸ｺﾞｼｯｸM-PRO" panose="020F0600000000000000" pitchFamily="50" charset="-128"/>
                <a:ea typeface="HG丸ｺﾞｼｯｸM-PRO" panose="020F0600000000000000" pitchFamily="50" charset="-128"/>
              </a:rPr>
              <a:t>（</a:t>
            </a:r>
            <a:r>
              <a:rPr lang="en-US" altLang="ja-JP" sz="2000" dirty="0" smtClean="0">
                <a:latin typeface="HG丸ｺﾞｼｯｸM-PRO" panose="020F0600000000000000" pitchFamily="50" charset="-128"/>
                <a:ea typeface="HG丸ｺﾞｼｯｸM-PRO" panose="020F0600000000000000" pitchFamily="50" charset="-128"/>
              </a:rPr>
              <a:t>19</a:t>
            </a:r>
            <a:r>
              <a:rPr lang="ja-JP" altLang="en-US" sz="2000" dirty="0" smtClean="0">
                <a:latin typeface="HG丸ｺﾞｼｯｸM-PRO" panose="020F0600000000000000" pitchFamily="50" charset="-128"/>
                <a:ea typeface="HG丸ｺﾞｼｯｸM-PRO" panose="020F0600000000000000" pitchFamily="50" charset="-128"/>
              </a:rPr>
              <a:t>）</a:t>
            </a:r>
            <a:r>
              <a:rPr lang="ja-JP" altLang="en-US" sz="2800" dirty="0" smtClean="0">
                <a:latin typeface="HG丸ｺﾞｼｯｸM-PRO" panose="020F0600000000000000" pitchFamily="50" charset="-128"/>
                <a:ea typeface="HG丸ｺﾞｼｯｸM-PRO" panose="020F0600000000000000" pitchFamily="50" charset="-128"/>
              </a:rPr>
              <a:t>が</a:t>
            </a:r>
            <a:r>
              <a:rPr lang="ja-JP" altLang="en-US" sz="2800" b="1" dirty="0" smtClean="0">
                <a:solidFill>
                  <a:srgbClr val="FF0000"/>
                </a:solidFill>
                <a:latin typeface="HG丸ｺﾞｼｯｸM-PRO" panose="020F0600000000000000" pitchFamily="50" charset="-128"/>
                <a:ea typeface="HG丸ｺﾞｼｯｸM-PRO" panose="020F0600000000000000" pitchFamily="50" charset="-128"/>
              </a:rPr>
              <a:t>危険ドラッグﾞ</a:t>
            </a:r>
            <a:r>
              <a:rPr lang="ja-JP" altLang="en-US" sz="2800" dirty="0" smtClean="0">
                <a:latin typeface="HG丸ｺﾞｼｯｸM-PRO" panose="020F0600000000000000" pitchFamily="50" charset="-128"/>
                <a:ea typeface="HG丸ｺﾞｼｯｸM-PRO" panose="020F0600000000000000" pitchFamily="50" charset="-128"/>
              </a:rPr>
              <a:t>を</a:t>
            </a:r>
            <a:r>
              <a:rPr lang="ja-JP" altLang="en-US" sz="2800" dirty="0">
                <a:solidFill>
                  <a:srgbClr val="0000FF"/>
                </a:solidFill>
                <a:latin typeface="HG丸ｺﾞｼｯｸM-PRO" panose="020F0600000000000000" pitchFamily="50" charset="-128"/>
                <a:ea typeface="HG丸ｺﾞｼｯｸM-PRO" panose="020F0600000000000000" pitchFamily="50" charset="-128"/>
              </a:rPr>
              <a:t>たばこの葉と混ぜて</a:t>
            </a:r>
            <a:r>
              <a:rPr lang="ja-JP" altLang="en-US" sz="2800" dirty="0">
                <a:latin typeface="HG丸ｺﾞｼｯｸM-PRO" panose="020F0600000000000000" pitchFamily="50" charset="-128"/>
                <a:ea typeface="HG丸ｺﾞｼｯｸM-PRO" panose="020F0600000000000000" pitchFamily="50" charset="-128"/>
              </a:rPr>
              <a:t>吸っていて、灰皿に残っていた吸い殻を父親である会社員が知らずに</a:t>
            </a:r>
            <a:r>
              <a:rPr lang="ja-JP" altLang="en-US" sz="2800" dirty="0" smtClean="0">
                <a:latin typeface="HG丸ｺﾞｼｯｸM-PRO" panose="020F0600000000000000" pitchFamily="50" charset="-128"/>
                <a:ea typeface="HG丸ｺﾞｼｯｸM-PRO" panose="020F0600000000000000" pitchFamily="50" charset="-128"/>
              </a:rPr>
              <a:t>吸った模様。</a:t>
            </a:r>
            <a:endParaRPr lang="en-US" altLang="ja-JP" sz="2800" dirty="0" smtClean="0">
              <a:latin typeface="HG丸ｺﾞｼｯｸM-PRO" panose="020F0600000000000000" pitchFamily="50" charset="-128"/>
              <a:ea typeface="HG丸ｺﾞｼｯｸM-PRO" panose="020F0600000000000000" pitchFamily="50" charset="-128"/>
            </a:endParaRPr>
          </a:p>
          <a:p>
            <a:endParaRPr lang="ja-JP" altLang="en-US" sz="1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長男</a:t>
            </a:r>
            <a:r>
              <a:rPr lang="ja-JP" altLang="en-US" sz="2400" dirty="0" smtClean="0">
                <a:latin typeface="HG丸ｺﾞｼｯｸM-PRO" panose="020F0600000000000000" pitchFamily="50" charset="-128"/>
                <a:ea typeface="HG丸ｺﾞｼｯｸM-PRO" panose="020F0600000000000000" pitchFamily="50" charset="-128"/>
              </a:rPr>
              <a:t>は</a:t>
            </a:r>
            <a:r>
              <a:rPr lang="ja-JP" altLang="en-US" sz="2400" b="1"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医薬品医療機器等法（旧薬事法）違反</a:t>
            </a:r>
            <a:r>
              <a:rPr lang="ja-JP" altLang="en-US" sz="2400" dirty="0">
                <a:latin typeface="HG丸ｺﾞｼｯｸM-PRO" panose="020F0600000000000000" pitchFamily="50" charset="-128"/>
                <a:ea typeface="HG丸ｺﾞｼｯｸM-PRO" panose="020F0600000000000000" pitchFamily="50" charset="-128"/>
              </a:rPr>
              <a:t>の疑いで書類送検され、取り調べに対し、「中学生</a:t>
            </a:r>
            <a:r>
              <a:rPr lang="ja-JP" altLang="en-US" sz="2400" dirty="0" smtClean="0">
                <a:latin typeface="HG丸ｺﾞｼｯｸM-PRO" panose="020F0600000000000000" pitchFamily="50" charset="-128"/>
                <a:ea typeface="HG丸ｺﾞｼｯｸM-PRO" panose="020F0600000000000000" pitchFamily="50" charset="-128"/>
              </a:rPr>
              <a:t>の頃から</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危険ドラッグ</a:t>
            </a:r>
            <a:r>
              <a:rPr lang="ja-JP" altLang="en-US" sz="2400" dirty="0">
                <a:latin typeface="HG丸ｺﾞｼｯｸM-PRO" panose="020F0600000000000000" pitchFamily="50" charset="-128"/>
                <a:ea typeface="HG丸ｺﾞｼｯｸM-PRO" panose="020F0600000000000000" pitchFamily="50" charset="-128"/>
              </a:rPr>
              <a:t>を吸っていた」と</a:t>
            </a:r>
            <a:r>
              <a:rPr lang="ja-JP" altLang="en-US" sz="2400" dirty="0" smtClean="0">
                <a:latin typeface="HG丸ｺﾞｼｯｸM-PRO" panose="020F0600000000000000" pitchFamily="50" charset="-128"/>
                <a:ea typeface="HG丸ｺﾞｼｯｸM-PRO" panose="020F0600000000000000" pitchFamily="50" charset="-128"/>
              </a:rPr>
              <a:t>供述。</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931230" y="130628"/>
            <a:ext cx="4027714" cy="461665"/>
          </a:xfrm>
          <a:prstGeom prst="rect">
            <a:avLst/>
          </a:prstGeom>
          <a:noFill/>
          <a:ln w="19050">
            <a:solidFill>
              <a:srgbClr val="0000FF"/>
            </a:solidFill>
          </a:ln>
        </p:spPr>
        <p:txBody>
          <a:bodyPr wrap="square" rtlCol="0">
            <a:spAutoFit/>
          </a:bodyPr>
          <a:lstStyle/>
          <a:p>
            <a:pPr algn="ctr"/>
            <a:r>
              <a:rPr lang="ja-JP" altLang="en-US" sz="24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危険</a:t>
            </a:r>
            <a:r>
              <a:rPr lang="ja-JP" altLang="en-US" sz="24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ドラッグによる事件 </a:t>
            </a:r>
            <a:r>
              <a:rPr lang="en-US" altLang="ja-JP" sz="2400" b="1"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1</a:t>
            </a:r>
            <a:endParaRPr kumimoji="1" lang="ja-JP" altLang="en-US" sz="2400" b="1"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12"/>
          </p:nvPr>
        </p:nvSpPr>
        <p:spPr/>
        <p:txBody>
          <a:bodyPr/>
          <a:lstStyle/>
          <a:p>
            <a:fld id="{B181CFBC-6512-40EA-B4CC-E83E400DC1CD}" type="slidenum">
              <a:rPr kumimoji="1" lang="ja-JP" altLang="en-US" smtClean="0"/>
              <a:t>8</a:t>
            </a:fld>
            <a:endParaRPr kumimoji="1" lang="ja-JP" altLang="en-US"/>
          </a:p>
        </p:txBody>
      </p:sp>
    </p:spTree>
    <p:extLst>
      <p:ext uri="{BB962C8B-B14F-4D97-AF65-F5344CB8AC3E}">
        <p14:creationId xmlns:p14="http://schemas.microsoft.com/office/powerpoint/2010/main" val="736768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iyasuda\Documents\脱法ドラッグ\2014千葉検体\DSC027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46" y="286603"/>
            <a:ext cx="8611737" cy="645880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96766" y="147234"/>
            <a:ext cx="8204793" cy="646331"/>
          </a:xfrm>
          <a:prstGeom prst="rect">
            <a:avLst/>
          </a:prstGeom>
          <a:solidFill>
            <a:schemeClr val="bg1"/>
          </a:solidFill>
          <a:ln w="57150">
            <a:solidFill>
              <a:srgbClr val="0000FF"/>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3600" b="1" i="1" spc="50" dirty="0" smtClean="0">
                <a:ln w="11430"/>
                <a:solidFill>
                  <a:srgbClr val="0000FF"/>
                </a:solidFill>
                <a:effectLst>
                  <a:outerShdw blurRad="76200" dist="50800" dir="5400000" algn="tl" rotWithShape="0">
                    <a:srgbClr val="000000">
                      <a:alpha val="65000"/>
                    </a:srgbClr>
                  </a:outerShdw>
                </a:effectLst>
                <a:latin typeface="AR P悠々ゴシック体E" panose="020B0600010101010101" pitchFamily="50" charset="-128"/>
                <a:ea typeface="AR P悠々ゴシック体E" panose="020B0600010101010101" pitchFamily="50" charset="-128"/>
              </a:rPr>
              <a:t>危険ドラッグ（危険ハーブ系薬物）</a:t>
            </a:r>
            <a:endParaRPr lang="ja-JP" altLang="en-US" sz="3600" b="1" i="1" spc="50" dirty="0">
              <a:ln w="11430"/>
              <a:solidFill>
                <a:srgbClr val="0000FF"/>
              </a:solidFill>
              <a:effectLst>
                <a:outerShdw blurRad="76200" dist="50800" dir="5400000" algn="tl" rotWithShape="0">
                  <a:srgbClr val="000000">
                    <a:alpha val="65000"/>
                  </a:srgbClr>
                </a:outerShdw>
              </a:effectLst>
              <a:latin typeface="AR P悠々ゴシック体E" panose="020B0600010101010101" pitchFamily="50" charset="-128"/>
              <a:ea typeface="AR P悠々ゴシック体E" panose="020B0600010101010101" pitchFamily="50" charset="-128"/>
            </a:endParaRPr>
          </a:p>
        </p:txBody>
      </p:sp>
      <p:sp>
        <p:nvSpPr>
          <p:cNvPr id="5" name="テキスト ボックス 4"/>
          <p:cNvSpPr txBox="1"/>
          <p:nvPr/>
        </p:nvSpPr>
        <p:spPr>
          <a:xfrm>
            <a:off x="3726243" y="6007381"/>
            <a:ext cx="5256584" cy="584775"/>
          </a:xfrm>
          <a:prstGeom prst="rect">
            <a:avLst/>
          </a:prstGeom>
          <a:solidFill>
            <a:schemeClr val="bg1"/>
          </a:solidFill>
          <a:ln w="38100">
            <a:solidFill>
              <a:srgbClr val="FF0000"/>
            </a:solidFill>
          </a:ln>
        </p:spPr>
        <p:txBody>
          <a:bodyPr wrap="square" rtlCol="0">
            <a:spAutoFit/>
          </a:bodyPr>
          <a:lstStyle/>
          <a:p>
            <a:pPr algn="ctr"/>
            <a:r>
              <a:rPr lang="ja-JP" altLang="en-US" sz="32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合成</a:t>
            </a:r>
            <a:r>
              <a:rPr lang="ja-JP" altLang="en-US" sz="3200"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カンナビノイドを含有</a:t>
            </a:r>
            <a:endParaRPr lang="ja-JP" altLang="en-US" sz="3200" dirty="0">
              <a:solidFill>
                <a:prstClr val="black"/>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p:txBody>
          <a:bodyPr/>
          <a:lstStyle/>
          <a:p>
            <a:fld id="{B181CFBC-6512-40EA-B4CC-E83E400DC1CD}" type="slidenum">
              <a:rPr kumimoji="1" lang="ja-JP" altLang="en-US" smtClean="0"/>
              <a:t>9</a:t>
            </a:fld>
            <a:endParaRPr kumimoji="1" lang="ja-JP" altLang="en-US"/>
          </a:p>
        </p:txBody>
      </p:sp>
    </p:spTree>
    <p:extLst>
      <p:ext uri="{BB962C8B-B14F-4D97-AF65-F5344CB8AC3E}">
        <p14:creationId xmlns:p14="http://schemas.microsoft.com/office/powerpoint/2010/main" val="17405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1563</TotalTime>
  <Words>1869</Words>
  <Application>Microsoft Office PowerPoint</Application>
  <PresentationFormat>画面に合わせる (4:3)</PresentationFormat>
  <Paragraphs>527</Paragraphs>
  <Slides>63</Slides>
  <Notes>11</Notes>
  <HiddenSlides>0</HiddenSlides>
  <MMClips>0</MMClips>
  <ScaleCrop>false</ScaleCrop>
  <HeadingPairs>
    <vt:vector size="8" baseType="variant">
      <vt:variant>
        <vt:lpstr>使用されているフォント</vt:lpstr>
      </vt:variant>
      <vt:variant>
        <vt:i4>9</vt:i4>
      </vt:variant>
      <vt:variant>
        <vt:lpstr>テーマ</vt:lpstr>
      </vt:variant>
      <vt:variant>
        <vt:i4>6</vt:i4>
      </vt:variant>
      <vt:variant>
        <vt:lpstr>埋め込まれた OLE サーバー</vt:lpstr>
      </vt:variant>
      <vt:variant>
        <vt:i4>1</vt:i4>
      </vt:variant>
      <vt:variant>
        <vt:lpstr>スライド タイトル</vt:lpstr>
      </vt:variant>
      <vt:variant>
        <vt:i4>63</vt:i4>
      </vt:variant>
    </vt:vector>
  </HeadingPairs>
  <TitlesOfParts>
    <vt:vector size="79" baseType="lpstr">
      <vt:lpstr>AR P悠々ゴシック体E</vt:lpstr>
      <vt:lpstr>HGPｺﾞｼｯｸE</vt:lpstr>
      <vt:lpstr>HG丸ｺﾞｼｯｸM-PRO</vt:lpstr>
      <vt:lpstr>HG正楷書体-PRO</vt:lpstr>
      <vt:lpstr>ＭＳ Ｐゴシック</vt:lpstr>
      <vt:lpstr>Arial</vt:lpstr>
      <vt:lpstr>Calibri</vt:lpstr>
      <vt:lpstr>Times</vt:lpstr>
      <vt:lpstr>Times New Roman</vt:lpstr>
      <vt:lpstr>Office ​​テーマ</vt:lpstr>
      <vt:lpstr>1_Office ​​テーマ</vt:lpstr>
      <vt:lpstr>2_Office ​​テーマ</vt:lpstr>
      <vt:lpstr>標準デザイン</vt:lpstr>
      <vt:lpstr>4_Office ​​テーマ</vt:lpstr>
      <vt:lpstr>6_Office ​​テーマ</vt:lpstr>
      <vt:lpstr>CS ChemDraw Drawing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iyasuda</dc:creator>
  <cp:lastModifiedBy>豊見雅文</cp:lastModifiedBy>
  <cp:revision>42</cp:revision>
  <dcterms:created xsi:type="dcterms:W3CDTF">2015-01-02T03:11:02Z</dcterms:created>
  <dcterms:modified xsi:type="dcterms:W3CDTF">2015-02-07T23:21:35Z</dcterms:modified>
</cp:coreProperties>
</file>