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74" r:id="rId4"/>
    <p:sldId id="276" r:id="rId5"/>
    <p:sldId id="258" r:id="rId6"/>
    <p:sldId id="259" r:id="rId7"/>
    <p:sldId id="260" r:id="rId8"/>
    <p:sldId id="261" r:id="rId9"/>
    <p:sldId id="267" r:id="rId10"/>
    <p:sldId id="262" r:id="rId11"/>
    <p:sldId id="264" r:id="rId12"/>
    <p:sldId id="265" r:id="rId13"/>
    <p:sldId id="283" r:id="rId14"/>
    <p:sldId id="291" r:id="rId15"/>
    <p:sldId id="294" r:id="rId16"/>
    <p:sldId id="272" r:id="rId17"/>
    <p:sldId id="270" r:id="rId18"/>
    <p:sldId id="263" r:id="rId19"/>
    <p:sldId id="277" r:id="rId20"/>
    <p:sldId id="280" r:id="rId21"/>
    <p:sldId id="281" r:id="rId22"/>
    <p:sldId id="282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5176" autoAdjust="0"/>
  </p:normalViewPr>
  <p:slideViewPr>
    <p:cSldViewPr snapToGrid="0">
      <p:cViewPr varScale="1">
        <p:scale>
          <a:sx n="84" d="100"/>
          <a:sy n="84" d="100"/>
        </p:scale>
        <p:origin x="1040" y="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CE51B-5E36-4AFA-9C65-A5D1EF06C194}" type="datetimeFigureOut">
              <a:rPr kumimoji="1" lang="ja-JP" altLang="en-US" smtClean="0"/>
              <a:t>2020/8/22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6B7B1F-0DE4-471A-AF86-2A3BEA9EB7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2217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xt.go.jp/a_menu/kenko/hoken/1370005.htm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mext.go.jp/a_menu/kenko/hoken/1385781.htm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ef.okayama.jp/site/528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中学校・高等学校で使っているスライドです。ほとんどが文科省のサイトにあるスライドです。</a:t>
            </a:r>
            <a:endParaRPr kumimoji="1" lang="en-US" altLang="ja-JP" dirty="0"/>
          </a:p>
          <a:p>
            <a:r>
              <a:rPr lang="en-US" altLang="ja-JP" dirty="0">
                <a:hlinkClick r:id="rId3"/>
              </a:rPr>
              <a:t>https://www.mext.go.jp/a_menu/kenko/hoken/1370005.htm</a:t>
            </a:r>
            <a:br>
              <a:rPr kumimoji="1" lang="en-US" altLang="ja-JP" dirty="0"/>
            </a:br>
            <a:r>
              <a:rPr lang="en-US" altLang="ja-JP" dirty="0">
                <a:hlinkClick r:id="rId4"/>
              </a:rPr>
              <a:t>https://www.mext.go.jp/a_menu/kenko/hoken/1385781.htm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B7B1F-0DE4-471A-AF86-2A3BEA9EB781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3396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岡山県の動画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B7B1F-0DE4-471A-AF86-2A3BEA9EB781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6905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岡山県のパンフレット</a:t>
            </a:r>
            <a:endParaRPr kumimoji="1" lang="en-US" altLang="ja-JP" dirty="0"/>
          </a:p>
          <a:p>
            <a:r>
              <a:rPr lang="en-US" altLang="ja-JP" dirty="0">
                <a:hlinkClick r:id="rId3"/>
              </a:rPr>
              <a:t>https://www.pref.okayama.jp/site/528/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B7B1F-0DE4-471A-AF86-2A3BEA9EB781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60298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近藤誠理論や、温熱療法、免疫細胞療法、水素風呂などのニセ医療に騙されないように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B7B1F-0DE4-471A-AF86-2A3BEA9EB781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0728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B7B1F-0DE4-471A-AF86-2A3BEA9EB781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908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こういう疑問、願いに答えが出せるような</a:t>
            </a:r>
            <a:r>
              <a:rPr kumimoji="1" lang="en-US" altLang="ja-JP" dirty="0"/>
              <a:t>1</a:t>
            </a:r>
            <a:r>
              <a:rPr kumimoji="1" lang="ja-JP" altLang="en-US" dirty="0"/>
              <a:t>時間にしましょう。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B7B1F-0DE4-471A-AF86-2A3BEA9EB781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8895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体の中で転移を起こすことがあっても、がんは他の人に感染することは無い。</a:t>
            </a:r>
            <a:endParaRPr kumimoji="1" lang="en-US" altLang="ja-JP" dirty="0"/>
          </a:p>
          <a:p>
            <a:r>
              <a:rPr kumimoji="1" lang="ja-JP" altLang="en-US" dirty="0"/>
              <a:t>（後で出てくる、ウイルス等の感染との区別）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B7B1F-0DE4-471A-AF86-2A3BEA9EB781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1433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B7B1F-0DE4-471A-AF86-2A3BEA9EB781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5033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感染　ヘリコバクターピロリによる胃がん、</a:t>
            </a:r>
            <a:r>
              <a:rPr kumimoji="1" lang="en-US" altLang="ja-JP" dirty="0"/>
              <a:t>B</a:t>
            </a:r>
            <a:r>
              <a:rPr kumimoji="1" lang="ja-JP" altLang="en-US" dirty="0"/>
              <a:t>型</a:t>
            </a:r>
            <a:r>
              <a:rPr kumimoji="1" lang="en-US" altLang="ja-JP" dirty="0"/>
              <a:t>C</a:t>
            </a:r>
            <a:r>
              <a:rPr kumimoji="1" lang="ja-JP" altLang="en-US" dirty="0"/>
              <a:t>型肝炎ウィルスによる肝がん</a:t>
            </a:r>
            <a:endParaRPr kumimoji="1" lang="en-US" altLang="ja-JP" dirty="0"/>
          </a:p>
          <a:p>
            <a:r>
              <a:rPr kumimoji="1" lang="ja-JP" altLang="en-US" dirty="0"/>
              <a:t>女性の場合は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B7B1F-0DE4-471A-AF86-2A3BEA9EB781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1028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HPV</a:t>
            </a:r>
            <a:r>
              <a:rPr kumimoji="1" lang="ja-JP" altLang="en-US" dirty="0"/>
              <a:t>による子宮頸がん</a:t>
            </a:r>
            <a:br>
              <a:rPr kumimoji="1" lang="en-US" altLang="ja-JP" dirty="0"/>
            </a:b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性交渉経験がある約</a:t>
            </a:r>
            <a:r>
              <a:rPr kumimoji="1" lang="en-US" altLang="ja-JP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</a:t>
            </a: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％の女性が</a:t>
            </a:r>
            <a:r>
              <a:rPr kumimoji="1" lang="en-US" altLang="ja-JP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</a:t>
            </a: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歳までに一度は感染する</a:t>
            </a:r>
            <a:br>
              <a:rPr kumimoji="1" lang="en-US" altLang="ja-JP" dirty="0"/>
            </a:br>
            <a:r>
              <a:rPr kumimoji="1" lang="ja-JP" altLang="en-US" dirty="0"/>
              <a:t>ピロリ菌　</a:t>
            </a:r>
            <a:r>
              <a:rPr kumimoji="1" lang="en-US" altLang="ja-JP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</a:t>
            </a: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歳代以上の方の</a:t>
            </a:r>
            <a:r>
              <a:rPr kumimoji="1" lang="en-US" altLang="ja-JP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</a:t>
            </a: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％以上が感染している</a:t>
            </a:r>
            <a:br>
              <a:rPr kumimoji="1" lang="en-US" altLang="ja-JP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原因不明のがんも多い</a:t>
            </a:r>
            <a:endParaRPr kumimoji="1" lang="en-US" altLang="ja-JP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B7B1F-0DE4-471A-AF86-2A3BEA9EB781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9878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61988" y="1393825"/>
            <a:ext cx="6689725" cy="37639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b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B7B1F-0DE4-471A-AF86-2A3BEA9EB781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4872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61988" y="1393825"/>
            <a:ext cx="6689725" cy="37639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94973">
              <a:defRPr/>
            </a:pPr>
            <a:r>
              <a:rPr lang="ja-JP" altLang="en-US" sz="1400" dirty="0"/>
              <a:t>女優アンジェリーナ・ジョリーさんの乳房切除で注目 遺伝性乳がん</a:t>
            </a:r>
            <a:endParaRPr kumimoji="1" lang="ja-JP" altLang="en-US" b="0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B7B1F-0DE4-471A-AF86-2A3BEA9EB781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9446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61988" y="1393825"/>
            <a:ext cx="6689725" cy="37639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94973">
              <a:defRPr/>
            </a:pPr>
            <a:r>
              <a:rPr lang="ja-JP" altLang="en-US" sz="1400" dirty="0"/>
              <a:t>女優アンジェリーナ・ジョリーさんの乳房切除で注目 遺伝性乳がん</a:t>
            </a:r>
            <a:endParaRPr kumimoji="1" lang="ja-JP" altLang="en-US" b="0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B7B1F-0DE4-471A-AF86-2A3BEA9EB781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726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kumimoji="1"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kumimoji="1"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021545-DA49-4899-BE29-C7FEAE8164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6000" dirty="0"/>
              <a:t>“がん”のおはなし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2FFA5AE-7444-4005-ABB9-3AB7A8D2A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5112" y="4292600"/>
            <a:ext cx="8689976" cy="2236019"/>
          </a:xfrm>
        </p:spPr>
        <p:txBody>
          <a:bodyPr>
            <a:normAutofit/>
          </a:bodyPr>
          <a:lstStyle/>
          <a:p>
            <a:endParaRPr kumimoji="1" lang="en-US" altLang="ja-JP" sz="1200" dirty="0"/>
          </a:p>
          <a:p>
            <a:r>
              <a:rPr kumimoji="1" lang="ja-JP" altLang="en-US" sz="3200" dirty="0"/>
              <a:t>学校薬剤師</a:t>
            </a:r>
            <a:endParaRPr kumimoji="1" lang="en-US" altLang="ja-JP" sz="3200" dirty="0"/>
          </a:p>
          <a:p>
            <a:r>
              <a:rPr kumimoji="1" lang="ja-JP" altLang="en-US" sz="3200" dirty="0"/>
              <a:t>豊見　雅文</a:t>
            </a:r>
            <a:endParaRPr kumimoji="1" lang="en-US" altLang="ja-JP" sz="3200" dirty="0"/>
          </a:p>
          <a:p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68901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D65C495-16CA-44EC-AF3A-19CFFFA8347E}"/>
              </a:ext>
            </a:extLst>
          </p:cNvPr>
          <p:cNvSpPr txBox="1"/>
          <p:nvPr/>
        </p:nvSpPr>
        <p:spPr>
          <a:xfrm>
            <a:off x="2351584" y="2292791"/>
            <a:ext cx="7488832" cy="2272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ctr">
              <a:lnSpc>
                <a:spcPts val="8500"/>
              </a:lnSpc>
              <a:defRPr sz="6500" b="1">
                <a:solidFill>
                  <a:srgbClr val="017275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がんの原因は</a:t>
            </a:r>
            <a:b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何だろう</a:t>
            </a:r>
            <a:endParaRPr lang="en-US" altLang="ja-JP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764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47A2D5C1-968F-4637-9F07-0742934E8393}"/>
              </a:ext>
            </a:extLst>
          </p:cNvPr>
          <p:cNvSpPr/>
          <p:nvPr/>
        </p:nvSpPr>
        <p:spPr>
          <a:xfrm>
            <a:off x="2341060" y="67852"/>
            <a:ext cx="7493000" cy="10795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5400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がんの原因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34D50D4-AED5-4DFB-B391-161654CE8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41" y="1957059"/>
            <a:ext cx="11007437" cy="462133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4CB4465-2232-4E3A-A41A-A34287E90F40}"/>
              </a:ext>
            </a:extLst>
          </p:cNvPr>
          <p:cNvSpPr txBox="1"/>
          <p:nvPr/>
        </p:nvSpPr>
        <p:spPr>
          <a:xfrm>
            <a:off x="2520710" y="1196752"/>
            <a:ext cx="4102579" cy="630110"/>
          </a:xfrm>
          <a:prstGeom prst="roundRect">
            <a:avLst>
              <a:gd name="adj" fmla="val 50000"/>
            </a:avLst>
          </a:prstGeom>
          <a:solidFill>
            <a:srgbClr val="075D11"/>
          </a:solidFill>
          <a:ln>
            <a:noFill/>
          </a:ln>
        </p:spPr>
        <p:txBody>
          <a:bodyPr wrap="square" lIns="0" tIns="0" rIns="0" rtlCol="0" anchor="ctr">
            <a:noAutofit/>
          </a:bodyPr>
          <a:lstStyle/>
          <a:p>
            <a:pPr algn="ctr"/>
            <a:r>
              <a:rPr kumimoji="1" lang="ja-JP" altLang="en-US" sz="3600" b="1" spc="300" dirty="0">
                <a:solidFill>
                  <a:schemeClr val="bg1"/>
                </a:solidFill>
                <a:latin typeface="+mn-ea"/>
                <a:cs typeface="メイリオ" panose="020B0604030504040204" pitchFamily="50" charset="-128"/>
              </a:rPr>
              <a:t>男性</a:t>
            </a:r>
            <a:r>
              <a:rPr kumimoji="1" lang="ja-JP" altLang="en-US" sz="3000" b="1" spc="300" dirty="0">
                <a:solidFill>
                  <a:schemeClr val="bg1"/>
                </a:solidFill>
                <a:latin typeface="+mn-ea"/>
                <a:cs typeface="メイリオ" panose="020B0604030504040204" pitchFamily="50" charset="-128"/>
              </a:rPr>
              <a:t>の場合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4BE83D-BDBA-4CED-8FD3-67F4ECECC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3200" y="1762745"/>
            <a:ext cx="8325852" cy="451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1B5E4755-C530-48E1-B655-BC32EE378AAD}"/>
              </a:ext>
            </a:extLst>
          </p:cNvPr>
          <p:cNvCxnSpPr/>
          <p:nvPr/>
        </p:nvCxnSpPr>
        <p:spPr>
          <a:xfrm>
            <a:off x="467544" y="2348880"/>
            <a:ext cx="1670092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FD7E17D-8729-40EB-85B5-694054EC4EA1}"/>
              </a:ext>
            </a:extLst>
          </p:cNvPr>
          <p:cNvSpPr txBox="1"/>
          <p:nvPr/>
        </p:nvSpPr>
        <p:spPr>
          <a:xfrm>
            <a:off x="467544" y="6442502"/>
            <a:ext cx="86104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出典：国立がん研究センターがん情報サービス</a:t>
            </a:r>
          </a:p>
          <a:p>
            <a:pPr algn="r"/>
            <a:r>
              <a:rPr lang="en-US" altLang="ja-JP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※Inoue, M. et al.: Ann </a:t>
            </a:r>
            <a:r>
              <a:rPr lang="en-US" altLang="ja-JP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Oncol</a:t>
            </a:r>
            <a:r>
              <a:rPr lang="en-US" altLang="ja-JP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2012; 23(5): 1362-9</a:t>
            </a:r>
            <a:r>
              <a:rPr lang="ja-JP" altLang="en-US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を基に国立がん研究センターがん情報サービスが作成（より一部改変）</a:t>
            </a:r>
            <a:endParaRPr kumimoji="1" lang="ja-JP" altLang="en-US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4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73615925-FB58-4612-9DC5-86E68FBFE139}"/>
              </a:ext>
            </a:extLst>
          </p:cNvPr>
          <p:cNvSpPr/>
          <p:nvPr/>
        </p:nvSpPr>
        <p:spPr>
          <a:xfrm>
            <a:off x="2298702" y="72190"/>
            <a:ext cx="7493000" cy="10795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5400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がんの原因</a:t>
            </a:r>
          </a:p>
        </p:txBody>
      </p:sp>
      <p:pic>
        <p:nvPicPr>
          <p:cNvPr id="3" name="Picture 2" descr="C:\Users\nakamura\Desktop\17015_要因_女性-01.png">
            <a:extLst>
              <a:ext uri="{FF2B5EF4-FFF2-40B4-BE49-F238E27FC236}">
                <a16:creationId xmlns:a16="http://schemas.microsoft.com/office/drawing/2014/main" id="{24F67AD4-B883-46CB-85CB-716DD0E51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925" y="1530626"/>
            <a:ext cx="6439738" cy="480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F16D738-1F6E-477C-9720-5A24D28151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63" y="1893949"/>
            <a:ext cx="11131895" cy="461404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00158F7-7C68-4478-A581-4B4D038C4DB1}"/>
              </a:ext>
            </a:extLst>
          </p:cNvPr>
          <p:cNvSpPr txBox="1"/>
          <p:nvPr/>
        </p:nvSpPr>
        <p:spPr>
          <a:xfrm>
            <a:off x="2520710" y="1196752"/>
            <a:ext cx="4216974" cy="630110"/>
          </a:xfrm>
          <a:prstGeom prst="roundRect">
            <a:avLst>
              <a:gd name="adj" fmla="val 50000"/>
            </a:avLst>
          </a:prstGeom>
          <a:solidFill>
            <a:srgbClr val="0CA41E"/>
          </a:solidFill>
          <a:ln>
            <a:noFill/>
          </a:ln>
        </p:spPr>
        <p:txBody>
          <a:bodyPr wrap="square" lIns="0" tIns="0" rIns="0" bIns="46800" rtlCol="0" anchor="ctr">
            <a:noAutofit/>
          </a:bodyPr>
          <a:lstStyle/>
          <a:p>
            <a:pPr algn="ctr"/>
            <a:r>
              <a:rPr kumimoji="1" lang="ja-JP" altLang="en-US" sz="3600" b="1" spc="300" dirty="0">
                <a:solidFill>
                  <a:schemeClr val="bg1"/>
                </a:solidFill>
                <a:latin typeface="+mn-ea"/>
                <a:cs typeface="メイリオ" panose="020B0604030504040204" pitchFamily="50" charset="-128"/>
              </a:rPr>
              <a:t>女性</a:t>
            </a:r>
            <a:r>
              <a:rPr kumimoji="1" lang="ja-JP" altLang="en-US" sz="3000" b="1" spc="300" dirty="0">
                <a:solidFill>
                  <a:schemeClr val="bg1"/>
                </a:solidFill>
                <a:latin typeface="+mn-ea"/>
                <a:cs typeface="メイリオ" panose="020B0604030504040204" pitchFamily="50" charset="-128"/>
              </a:rPr>
              <a:t>の場合</a:t>
            </a: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52E62E6F-35DD-4588-BC02-98CC53DE5BEF}"/>
              </a:ext>
            </a:extLst>
          </p:cNvPr>
          <p:cNvCxnSpPr/>
          <p:nvPr/>
        </p:nvCxnSpPr>
        <p:spPr>
          <a:xfrm>
            <a:off x="504163" y="2267862"/>
            <a:ext cx="2262426" cy="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A4FCC77-2578-40A0-8F09-8C5BBE147BFC}"/>
              </a:ext>
            </a:extLst>
          </p:cNvPr>
          <p:cNvSpPr txBox="1"/>
          <p:nvPr/>
        </p:nvSpPr>
        <p:spPr>
          <a:xfrm>
            <a:off x="-2223271" y="6442502"/>
            <a:ext cx="1166429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出典：国立がん研究センターがん情報サービス</a:t>
            </a:r>
          </a:p>
          <a:p>
            <a:pPr algn="r"/>
            <a:r>
              <a:rPr lang="en-US" altLang="ja-JP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※Inoue, M. et al.: Ann </a:t>
            </a:r>
            <a:r>
              <a:rPr lang="en-US" altLang="ja-JP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Oncol</a:t>
            </a:r>
            <a:r>
              <a:rPr lang="en-US" altLang="ja-JP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2012; 23(5): 1362-9</a:t>
            </a:r>
            <a:r>
              <a:rPr lang="ja-JP" altLang="en-US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を基に国立がん研究センターがん情報サービスが作成（より一部改変）</a:t>
            </a:r>
            <a:endParaRPr kumimoji="1" lang="ja-JP" altLang="en-US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490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47A2D5C1-968F-4637-9F07-0742934E8393}"/>
              </a:ext>
            </a:extLst>
          </p:cNvPr>
          <p:cNvSpPr/>
          <p:nvPr/>
        </p:nvSpPr>
        <p:spPr>
          <a:xfrm>
            <a:off x="3476625" y="971551"/>
            <a:ext cx="5619750" cy="809625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50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がんの原因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2705990-1A8F-4465-852D-93F6846E8423}"/>
              </a:ext>
            </a:extLst>
          </p:cNvPr>
          <p:cNvGrpSpPr/>
          <p:nvPr/>
        </p:nvGrpSpPr>
        <p:grpSpPr>
          <a:xfrm>
            <a:off x="5337173" y="3124171"/>
            <a:ext cx="2186904" cy="2186903"/>
            <a:chOff x="3677860" y="1707463"/>
            <a:chExt cx="2915872" cy="2915870"/>
          </a:xfrm>
        </p:grpSpPr>
        <p:sp>
          <p:nvSpPr>
            <p:cNvPr id="4" name="円/楕円 19">
              <a:extLst>
                <a:ext uri="{FF2B5EF4-FFF2-40B4-BE49-F238E27FC236}">
                  <a16:creationId xmlns:a16="http://schemas.microsoft.com/office/drawing/2014/main" id="{A31208DE-FE98-4CB9-BB9B-0A16206AB34F}"/>
                </a:ext>
              </a:extLst>
            </p:cNvPr>
            <p:cNvSpPr/>
            <p:nvPr/>
          </p:nvSpPr>
          <p:spPr>
            <a:xfrm>
              <a:off x="3677860" y="1707463"/>
              <a:ext cx="2915872" cy="2915870"/>
            </a:xfrm>
            <a:prstGeom prst="ellipse">
              <a:avLst/>
            </a:prstGeom>
            <a:solidFill>
              <a:srgbClr val="FFE18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j-ea"/>
                <a:ea typeface="+mj-ea"/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7A3424A3-E147-4019-A236-88414E2F1A2F}"/>
                </a:ext>
              </a:extLst>
            </p:cNvPr>
            <p:cNvSpPr txBox="1"/>
            <p:nvPr/>
          </p:nvSpPr>
          <p:spPr>
            <a:xfrm>
              <a:off x="4017120" y="2863273"/>
              <a:ext cx="231607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algn="ctr">
                <a:defRPr sz="4400" b="1"/>
              </a:lvl1pPr>
            </a:lstStyle>
            <a:p>
              <a:r>
                <a:rPr lang="ja-JP" altLang="en-US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生活習慣</a:t>
              </a: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1FFEED-9A53-41DC-82EE-0021E8CB3914}"/>
              </a:ext>
            </a:extLst>
          </p:cNvPr>
          <p:cNvGrpSpPr/>
          <p:nvPr/>
        </p:nvGrpSpPr>
        <p:grpSpPr>
          <a:xfrm>
            <a:off x="3213599" y="3135503"/>
            <a:ext cx="2186904" cy="2186903"/>
            <a:chOff x="774398" y="1722573"/>
            <a:chExt cx="2915872" cy="2915870"/>
          </a:xfrm>
        </p:grpSpPr>
        <p:sp>
          <p:nvSpPr>
            <p:cNvPr id="7" name="円/楕円 23">
              <a:extLst>
                <a:ext uri="{FF2B5EF4-FFF2-40B4-BE49-F238E27FC236}">
                  <a16:creationId xmlns:a16="http://schemas.microsoft.com/office/drawing/2014/main" id="{7A244B25-5C8C-44A7-81B5-6148E2E5379C}"/>
                </a:ext>
              </a:extLst>
            </p:cNvPr>
            <p:cNvSpPr/>
            <p:nvPr/>
          </p:nvSpPr>
          <p:spPr>
            <a:xfrm>
              <a:off x="774398" y="1722573"/>
              <a:ext cx="2915872" cy="2915870"/>
            </a:xfrm>
            <a:prstGeom prst="ellipse">
              <a:avLst/>
            </a:prstGeom>
            <a:solidFill>
              <a:srgbClr val="FFE18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j-ea"/>
                <a:ea typeface="+mj-ea"/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30F96E3-4F3C-42EF-8244-40AD6C5E22D8}"/>
                </a:ext>
              </a:extLst>
            </p:cNvPr>
            <p:cNvSpPr txBox="1"/>
            <p:nvPr/>
          </p:nvSpPr>
          <p:spPr>
            <a:xfrm>
              <a:off x="870667" y="2598523"/>
              <a:ext cx="2723331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algn="ctr">
                <a:defRPr sz="4400" b="1"/>
              </a:lvl1pPr>
            </a:lstStyle>
            <a:p>
              <a:r>
                <a:rPr lang="ja-JP" altLang="en-US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細菌・</a:t>
              </a:r>
              <a:endParaRPr lang="en-US" altLang="ja-JP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  <a:p>
              <a:r>
                <a:rPr lang="ja-JP" altLang="en-US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ウイルス</a:t>
              </a:r>
            </a:p>
          </p:txBody>
        </p: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7026ECC-2911-4264-BB9E-5D34433EBD19}"/>
              </a:ext>
            </a:extLst>
          </p:cNvPr>
          <p:cNvSpPr txBox="1"/>
          <p:nvPr/>
        </p:nvSpPr>
        <p:spPr>
          <a:xfrm>
            <a:off x="3222903" y="1959351"/>
            <a:ext cx="57109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わかっている原因は</a:t>
            </a:r>
            <a:endParaRPr lang="en-US" altLang="ja-JP" sz="3000" b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algn="ctr"/>
            <a:r>
              <a:rPr lang="ja-JP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大きく３つにわけられる</a:t>
            </a: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48D8C16A-F033-4B5D-9411-47D2CFF4E4AD}"/>
              </a:ext>
            </a:extLst>
          </p:cNvPr>
          <p:cNvGrpSpPr/>
          <p:nvPr/>
        </p:nvGrpSpPr>
        <p:grpSpPr>
          <a:xfrm>
            <a:off x="7447324" y="3124171"/>
            <a:ext cx="2186904" cy="2186903"/>
            <a:chOff x="3677860" y="1707463"/>
            <a:chExt cx="2915872" cy="2915870"/>
          </a:xfrm>
        </p:grpSpPr>
        <p:sp>
          <p:nvSpPr>
            <p:cNvPr id="11" name="円/楕円 17">
              <a:extLst>
                <a:ext uri="{FF2B5EF4-FFF2-40B4-BE49-F238E27FC236}">
                  <a16:creationId xmlns:a16="http://schemas.microsoft.com/office/drawing/2014/main" id="{EBDDBC12-F14D-41D2-8A0B-C1300120D450}"/>
                </a:ext>
              </a:extLst>
            </p:cNvPr>
            <p:cNvSpPr/>
            <p:nvPr/>
          </p:nvSpPr>
          <p:spPr>
            <a:xfrm>
              <a:off x="3677860" y="1707463"/>
              <a:ext cx="2915872" cy="2915870"/>
            </a:xfrm>
            <a:prstGeom prst="ellipse">
              <a:avLst/>
            </a:prstGeom>
            <a:solidFill>
              <a:srgbClr val="FFE18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j-ea"/>
                <a:ea typeface="+mj-ea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2B7AE5B8-147D-47A1-BDEB-EF4FD042F801}"/>
                </a:ext>
              </a:extLst>
            </p:cNvPr>
            <p:cNvSpPr txBox="1"/>
            <p:nvPr/>
          </p:nvSpPr>
          <p:spPr>
            <a:xfrm>
              <a:off x="4017120" y="2629499"/>
              <a:ext cx="2316075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algn="ctr">
                <a:defRPr sz="4400" b="1"/>
              </a:lvl1pPr>
            </a:lstStyle>
            <a:p>
              <a:r>
                <a:rPr lang="ja-JP" altLang="en-US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遺伝的</a:t>
              </a:r>
              <a:endParaRPr lang="en-US" altLang="ja-JP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  <a:p>
              <a:r>
                <a:rPr lang="ja-JP" altLang="en-US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原因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354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47A2D5C1-968F-4637-9F07-0742934E8393}"/>
              </a:ext>
            </a:extLst>
          </p:cNvPr>
          <p:cNvSpPr/>
          <p:nvPr/>
        </p:nvSpPr>
        <p:spPr>
          <a:xfrm>
            <a:off x="3476625" y="971551"/>
            <a:ext cx="5619750" cy="809625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50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今、できること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8E6C449-B4E3-4DC5-B77F-98BCD03CD29B}"/>
              </a:ext>
            </a:extLst>
          </p:cNvPr>
          <p:cNvGrpSpPr/>
          <p:nvPr/>
        </p:nvGrpSpPr>
        <p:grpSpPr>
          <a:xfrm>
            <a:off x="5341985" y="3133637"/>
            <a:ext cx="2186904" cy="2186903"/>
            <a:chOff x="3677860" y="1707463"/>
            <a:chExt cx="2915872" cy="2915870"/>
          </a:xfrm>
        </p:grpSpPr>
        <p:sp>
          <p:nvSpPr>
            <p:cNvPr id="4" name="円/楕円 14">
              <a:extLst>
                <a:ext uri="{FF2B5EF4-FFF2-40B4-BE49-F238E27FC236}">
                  <a16:creationId xmlns:a16="http://schemas.microsoft.com/office/drawing/2014/main" id="{8E4229A3-24D8-40A6-911E-52ED3FA922AD}"/>
                </a:ext>
              </a:extLst>
            </p:cNvPr>
            <p:cNvSpPr/>
            <p:nvPr/>
          </p:nvSpPr>
          <p:spPr>
            <a:xfrm>
              <a:off x="3677860" y="1707463"/>
              <a:ext cx="2915872" cy="2915870"/>
            </a:xfrm>
            <a:prstGeom prst="ellipse">
              <a:avLst/>
            </a:prstGeom>
            <a:solidFill>
              <a:srgbClr val="FFE18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j-ea"/>
                <a:ea typeface="+mj-ea"/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AE75572E-D284-4EA6-80F7-FBDCCC9FEB2C}"/>
                </a:ext>
              </a:extLst>
            </p:cNvPr>
            <p:cNvSpPr txBox="1"/>
            <p:nvPr/>
          </p:nvSpPr>
          <p:spPr>
            <a:xfrm>
              <a:off x="4017120" y="2863273"/>
              <a:ext cx="231607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algn="ctr">
                <a:defRPr sz="4400" b="1"/>
              </a:lvl1pPr>
            </a:lstStyle>
            <a:p>
              <a:r>
                <a:rPr lang="ja-JP" altLang="en-US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生活習慣</a:t>
              </a: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0623294B-E9F8-434E-9470-38CAE7F11F88}"/>
              </a:ext>
            </a:extLst>
          </p:cNvPr>
          <p:cNvGrpSpPr/>
          <p:nvPr/>
        </p:nvGrpSpPr>
        <p:grpSpPr>
          <a:xfrm>
            <a:off x="3218411" y="3144969"/>
            <a:ext cx="2186904" cy="2186903"/>
            <a:chOff x="774398" y="1722573"/>
            <a:chExt cx="2915872" cy="2915870"/>
          </a:xfrm>
        </p:grpSpPr>
        <p:sp>
          <p:nvSpPr>
            <p:cNvPr id="7" name="円/楕円 24">
              <a:extLst>
                <a:ext uri="{FF2B5EF4-FFF2-40B4-BE49-F238E27FC236}">
                  <a16:creationId xmlns:a16="http://schemas.microsoft.com/office/drawing/2014/main" id="{95013E1A-8704-4C3B-A896-933092BBE975}"/>
                </a:ext>
              </a:extLst>
            </p:cNvPr>
            <p:cNvSpPr/>
            <p:nvPr/>
          </p:nvSpPr>
          <p:spPr>
            <a:xfrm>
              <a:off x="774398" y="1722573"/>
              <a:ext cx="2915872" cy="2915870"/>
            </a:xfrm>
            <a:prstGeom prst="ellipse">
              <a:avLst/>
            </a:prstGeom>
            <a:solidFill>
              <a:srgbClr val="FFE18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j-ea"/>
                <a:ea typeface="+mj-ea"/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6BAF7579-35CF-4CC4-9CF3-7546BCFC5E0F}"/>
                </a:ext>
              </a:extLst>
            </p:cNvPr>
            <p:cNvSpPr txBox="1"/>
            <p:nvPr/>
          </p:nvSpPr>
          <p:spPr>
            <a:xfrm>
              <a:off x="870667" y="2598523"/>
              <a:ext cx="2723331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algn="ctr">
                <a:defRPr sz="4400" b="1"/>
              </a:lvl1pPr>
            </a:lstStyle>
            <a:p>
              <a:r>
                <a:rPr lang="ja-JP" altLang="en-US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細菌・</a:t>
              </a:r>
              <a:endParaRPr lang="en-US" altLang="ja-JP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  <a:p>
              <a:r>
                <a:rPr lang="ja-JP" altLang="en-US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ウイルス</a:t>
              </a:r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62601857-FBBC-4D1B-8309-9098ED854699}"/>
              </a:ext>
            </a:extLst>
          </p:cNvPr>
          <p:cNvGrpSpPr/>
          <p:nvPr/>
        </p:nvGrpSpPr>
        <p:grpSpPr>
          <a:xfrm>
            <a:off x="7452136" y="3133637"/>
            <a:ext cx="2186904" cy="2186903"/>
            <a:chOff x="3677860" y="1707463"/>
            <a:chExt cx="2915872" cy="2915870"/>
          </a:xfrm>
        </p:grpSpPr>
        <p:sp>
          <p:nvSpPr>
            <p:cNvPr id="10" name="円/楕円 27">
              <a:extLst>
                <a:ext uri="{FF2B5EF4-FFF2-40B4-BE49-F238E27FC236}">
                  <a16:creationId xmlns:a16="http://schemas.microsoft.com/office/drawing/2014/main" id="{E852F901-B492-4F42-A505-3BE3FB3427BF}"/>
                </a:ext>
              </a:extLst>
            </p:cNvPr>
            <p:cNvSpPr/>
            <p:nvPr/>
          </p:nvSpPr>
          <p:spPr>
            <a:xfrm>
              <a:off x="3677860" y="1707463"/>
              <a:ext cx="2915872" cy="2915870"/>
            </a:xfrm>
            <a:prstGeom prst="ellipse">
              <a:avLst/>
            </a:prstGeom>
            <a:solidFill>
              <a:srgbClr val="FFE18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33FE4202-0184-474A-AFA9-3B3F7D02ACA7}"/>
                </a:ext>
              </a:extLst>
            </p:cNvPr>
            <p:cNvSpPr txBox="1"/>
            <p:nvPr/>
          </p:nvSpPr>
          <p:spPr>
            <a:xfrm>
              <a:off x="4017120" y="2629499"/>
              <a:ext cx="2316075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algn="ctr">
                <a:defRPr sz="4400" b="1"/>
              </a:lvl1pPr>
            </a:lstStyle>
            <a:p>
              <a:r>
                <a:rPr lang="ja-JP" altLang="en-US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遺伝的</a:t>
              </a:r>
              <a:endParaRPr lang="en-US" altLang="ja-JP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  <a:p>
              <a:r>
                <a:rPr lang="ja-JP" altLang="en-US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原因</a:t>
              </a:r>
            </a:p>
          </p:txBody>
        </p:sp>
      </p:grpSp>
      <p:sp>
        <p:nvSpPr>
          <p:cNvPr id="12" name="円/楕円 1">
            <a:extLst>
              <a:ext uri="{FF2B5EF4-FFF2-40B4-BE49-F238E27FC236}">
                <a16:creationId xmlns:a16="http://schemas.microsoft.com/office/drawing/2014/main" id="{DF8D9787-1B60-477A-9939-0530F41571B5}"/>
              </a:ext>
            </a:extLst>
          </p:cNvPr>
          <p:cNvSpPr/>
          <p:nvPr/>
        </p:nvSpPr>
        <p:spPr>
          <a:xfrm>
            <a:off x="5327069" y="3140115"/>
            <a:ext cx="2198235" cy="2198235"/>
          </a:xfrm>
          <a:prstGeom prst="ellipse">
            <a:avLst/>
          </a:prstGeom>
          <a:noFill/>
          <a:ln w="76200" cap="sq">
            <a:solidFill>
              <a:srgbClr val="FF0000"/>
            </a:solidFill>
            <a:prstDash val="sysDash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">
            <a:extLst>
              <a:ext uri="{FF2B5EF4-FFF2-40B4-BE49-F238E27FC236}">
                <a16:creationId xmlns:a16="http://schemas.microsoft.com/office/drawing/2014/main" id="{BA480839-A9C2-4B96-9972-D77048F216F9}"/>
              </a:ext>
            </a:extLst>
          </p:cNvPr>
          <p:cNvSpPr/>
          <p:nvPr/>
        </p:nvSpPr>
        <p:spPr>
          <a:xfrm>
            <a:off x="3201474" y="3133637"/>
            <a:ext cx="2198235" cy="2198235"/>
          </a:xfrm>
          <a:prstGeom prst="ellipse">
            <a:avLst/>
          </a:prstGeom>
          <a:noFill/>
          <a:ln w="76200" cap="sq">
            <a:solidFill>
              <a:srgbClr val="FF0000"/>
            </a:solidFill>
            <a:prstDash val="sysDash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58BDF9B-5F0D-4EC4-868B-B6309B7778B2}"/>
              </a:ext>
            </a:extLst>
          </p:cNvPr>
          <p:cNvSpPr txBox="1"/>
          <p:nvPr/>
        </p:nvSpPr>
        <p:spPr>
          <a:xfrm>
            <a:off x="3746684" y="2069107"/>
            <a:ext cx="5079632" cy="1216880"/>
          </a:xfrm>
          <a:custGeom>
            <a:avLst/>
            <a:gdLst>
              <a:gd name="connsiteX0" fmla="*/ 0 w 6772842"/>
              <a:gd name="connsiteY0" fmla="*/ 0 h 1083720"/>
              <a:gd name="connsiteX1" fmla="*/ 3950825 w 6772842"/>
              <a:gd name="connsiteY1" fmla="*/ 0 h 1083720"/>
              <a:gd name="connsiteX2" fmla="*/ 3950825 w 6772842"/>
              <a:gd name="connsiteY2" fmla="*/ 0 h 1083720"/>
              <a:gd name="connsiteX3" fmla="*/ 5644035 w 6772842"/>
              <a:gd name="connsiteY3" fmla="*/ 0 h 1083720"/>
              <a:gd name="connsiteX4" fmla="*/ 6772842 w 6772842"/>
              <a:gd name="connsiteY4" fmla="*/ 0 h 1083720"/>
              <a:gd name="connsiteX5" fmla="*/ 6772842 w 6772842"/>
              <a:gd name="connsiteY5" fmla="*/ 632170 h 1083720"/>
              <a:gd name="connsiteX6" fmla="*/ 6772842 w 6772842"/>
              <a:gd name="connsiteY6" fmla="*/ 632170 h 1083720"/>
              <a:gd name="connsiteX7" fmla="*/ 6772842 w 6772842"/>
              <a:gd name="connsiteY7" fmla="*/ 903100 h 1083720"/>
              <a:gd name="connsiteX8" fmla="*/ 6772842 w 6772842"/>
              <a:gd name="connsiteY8" fmla="*/ 1083720 h 1083720"/>
              <a:gd name="connsiteX9" fmla="*/ 5644035 w 6772842"/>
              <a:gd name="connsiteY9" fmla="*/ 1083720 h 1083720"/>
              <a:gd name="connsiteX10" fmla="*/ 3887002 w 6772842"/>
              <a:gd name="connsiteY10" fmla="*/ 1441532 h 1083720"/>
              <a:gd name="connsiteX11" fmla="*/ 3950825 w 6772842"/>
              <a:gd name="connsiteY11" fmla="*/ 1083720 h 1083720"/>
              <a:gd name="connsiteX12" fmla="*/ 0 w 6772842"/>
              <a:gd name="connsiteY12" fmla="*/ 1083720 h 1083720"/>
              <a:gd name="connsiteX13" fmla="*/ 0 w 6772842"/>
              <a:gd name="connsiteY13" fmla="*/ 903100 h 1083720"/>
              <a:gd name="connsiteX14" fmla="*/ 0 w 6772842"/>
              <a:gd name="connsiteY14" fmla="*/ 632170 h 1083720"/>
              <a:gd name="connsiteX15" fmla="*/ 0 w 6772842"/>
              <a:gd name="connsiteY15" fmla="*/ 632170 h 1083720"/>
              <a:gd name="connsiteX16" fmla="*/ 0 w 6772842"/>
              <a:gd name="connsiteY16" fmla="*/ 0 h 1083720"/>
              <a:gd name="connsiteX0" fmla="*/ 0 w 6772842"/>
              <a:gd name="connsiteY0" fmla="*/ 0 h 1441532"/>
              <a:gd name="connsiteX1" fmla="*/ 3950825 w 6772842"/>
              <a:gd name="connsiteY1" fmla="*/ 0 h 1441532"/>
              <a:gd name="connsiteX2" fmla="*/ 3950825 w 6772842"/>
              <a:gd name="connsiteY2" fmla="*/ 0 h 1441532"/>
              <a:gd name="connsiteX3" fmla="*/ 5644035 w 6772842"/>
              <a:gd name="connsiteY3" fmla="*/ 0 h 1441532"/>
              <a:gd name="connsiteX4" fmla="*/ 6772842 w 6772842"/>
              <a:gd name="connsiteY4" fmla="*/ 0 h 1441532"/>
              <a:gd name="connsiteX5" fmla="*/ 6772842 w 6772842"/>
              <a:gd name="connsiteY5" fmla="*/ 632170 h 1441532"/>
              <a:gd name="connsiteX6" fmla="*/ 6772842 w 6772842"/>
              <a:gd name="connsiteY6" fmla="*/ 632170 h 1441532"/>
              <a:gd name="connsiteX7" fmla="*/ 6772842 w 6772842"/>
              <a:gd name="connsiteY7" fmla="*/ 903100 h 1441532"/>
              <a:gd name="connsiteX8" fmla="*/ 6772842 w 6772842"/>
              <a:gd name="connsiteY8" fmla="*/ 1083720 h 1441532"/>
              <a:gd name="connsiteX9" fmla="*/ 4786785 w 6772842"/>
              <a:gd name="connsiteY9" fmla="*/ 1074195 h 1441532"/>
              <a:gd name="connsiteX10" fmla="*/ 3887002 w 6772842"/>
              <a:gd name="connsiteY10" fmla="*/ 1441532 h 1441532"/>
              <a:gd name="connsiteX11" fmla="*/ 3950825 w 6772842"/>
              <a:gd name="connsiteY11" fmla="*/ 1083720 h 1441532"/>
              <a:gd name="connsiteX12" fmla="*/ 0 w 6772842"/>
              <a:gd name="connsiteY12" fmla="*/ 1083720 h 1441532"/>
              <a:gd name="connsiteX13" fmla="*/ 0 w 6772842"/>
              <a:gd name="connsiteY13" fmla="*/ 903100 h 1441532"/>
              <a:gd name="connsiteX14" fmla="*/ 0 w 6772842"/>
              <a:gd name="connsiteY14" fmla="*/ 632170 h 1441532"/>
              <a:gd name="connsiteX15" fmla="*/ 0 w 6772842"/>
              <a:gd name="connsiteY15" fmla="*/ 632170 h 1441532"/>
              <a:gd name="connsiteX16" fmla="*/ 0 w 6772842"/>
              <a:gd name="connsiteY16" fmla="*/ 0 h 1441532"/>
              <a:gd name="connsiteX0" fmla="*/ 0 w 6772842"/>
              <a:gd name="connsiteY0" fmla="*/ 0 h 1441532"/>
              <a:gd name="connsiteX1" fmla="*/ 3950825 w 6772842"/>
              <a:gd name="connsiteY1" fmla="*/ 0 h 1441532"/>
              <a:gd name="connsiteX2" fmla="*/ 3950825 w 6772842"/>
              <a:gd name="connsiteY2" fmla="*/ 0 h 1441532"/>
              <a:gd name="connsiteX3" fmla="*/ 5644035 w 6772842"/>
              <a:gd name="connsiteY3" fmla="*/ 0 h 1441532"/>
              <a:gd name="connsiteX4" fmla="*/ 6772842 w 6772842"/>
              <a:gd name="connsiteY4" fmla="*/ 0 h 1441532"/>
              <a:gd name="connsiteX5" fmla="*/ 6772842 w 6772842"/>
              <a:gd name="connsiteY5" fmla="*/ 632170 h 1441532"/>
              <a:gd name="connsiteX6" fmla="*/ 6772842 w 6772842"/>
              <a:gd name="connsiteY6" fmla="*/ 632170 h 1441532"/>
              <a:gd name="connsiteX7" fmla="*/ 6772842 w 6772842"/>
              <a:gd name="connsiteY7" fmla="*/ 903100 h 1441532"/>
              <a:gd name="connsiteX8" fmla="*/ 6772842 w 6772842"/>
              <a:gd name="connsiteY8" fmla="*/ 1083720 h 1441532"/>
              <a:gd name="connsiteX9" fmla="*/ 4805835 w 6772842"/>
              <a:gd name="connsiteY9" fmla="*/ 1083720 h 1441532"/>
              <a:gd name="connsiteX10" fmla="*/ 3887002 w 6772842"/>
              <a:gd name="connsiteY10" fmla="*/ 1441532 h 1441532"/>
              <a:gd name="connsiteX11" fmla="*/ 3950825 w 6772842"/>
              <a:gd name="connsiteY11" fmla="*/ 1083720 h 1441532"/>
              <a:gd name="connsiteX12" fmla="*/ 0 w 6772842"/>
              <a:gd name="connsiteY12" fmla="*/ 1083720 h 1441532"/>
              <a:gd name="connsiteX13" fmla="*/ 0 w 6772842"/>
              <a:gd name="connsiteY13" fmla="*/ 903100 h 1441532"/>
              <a:gd name="connsiteX14" fmla="*/ 0 w 6772842"/>
              <a:gd name="connsiteY14" fmla="*/ 632170 h 1441532"/>
              <a:gd name="connsiteX15" fmla="*/ 0 w 6772842"/>
              <a:gd name="connsiteY15" fmla="*/ 632170 h 1441532"/>
              <a:gd name="connsiteX16" fmla="*/ 0 w 6772842"/>
              <a:gd name="connsiteY16" fmla="*/ 0 h 1441532"/>
              <a:gd name="connsiteX0" fmla="*/ 0 w 6772842"/>
              <a:gd name="connsiteY0" fmla="*/ 0 h 1622507"/>
              <a:gd name="connsiteX1" fmla="*/ 3950825 w 6772842"/>
              <a:gd name="connsiteY1" fmla="*/ 0 h 1622507"/>
              <a:gd name="connsiteX2" fmla="*/ 3950825 w 6772842"/>
              <a:gd name="connsiteY2" fmla="*/ 0 h 1622507"/>
              <a:gd name="connsiteX3" fmla="*/ 5644035 w 6772842"/>
              <a:gd name="connsiteY3" fmla="*/ 0 h 1622507"/>
              <a:gd name="connsiteX4" fmla="*/ 6772842 w 6772842"/>
              <a:gd name="connsiteY4" fmla="*/ 0 h 1622507"/>
              <a:gd name="connsiteX5" fmla="*/ 6772842 w 6772842"/>
              <a:gd name="connsiteY5" fmla="*/ 632170 h 1622507"/>
              <a:gd name="connsiteX6" fmla="*/ 6772842 w 6772842"/>
              <a:gd name="connsiteY6" fmla="*/ 632170 h 1622507"/>
              <a:gd name="connsiteX7" fmla="*/ 6772842 w 6772842"/>
              <a:gd name="connsiteY7" fmla="*/ 903100 h 1622507"/>
              <a:gd name="connsiteX8" fmla="*/ 6772842 w 6772842"/>
              <a:gd name="connsiteY8" fmla="*/ 1083720 h 1622507"/>
              <a:gd name="connsiteX9" fmla="*/ 4805835 w 6772842"/>
              <a:gd name="connsiteY9" fmla="*/ 1083720 h 1622507"/>
              <a:gd name="connsiteX10" fmla="*/ 4001302 w 6772842"/>
              <a:gd name="connsiteY10" fmla="*/ 1622507 h 1622507"/>
              <a:gd name="connsiteX11" fmla="*/ 3950825 w 6772842"/>
              <a:gd name="connsiteY11" fmla="*/ 1083720 h 1622507"/>
              <a:gd name="connsiteX12" fmla="*/ 0 w 6772842"/>
              <a:gd name="connsiteY12" fmla="*/ 1083720 h 1622507"/>
              <a:gd name="connsiteX13" fmla="*/ 0 w 6772842"/>
              <a:gd name="connsiteY13" fmla="*/ 903100 h 1622507"/>
              <a:gd name="connsiteX14" fmla="*/ 0 w 6772842"/>
              <a:gd name="connsiteY14" fmla="*/ 632170 h 1622507"/>
              <a:gd name="connsiteX15" fmla="*/ 0 w 6772842"/>
              <a:gd name="connsiteY15" fmla="*/ 632170 h 1622507"/>
              <a:gd name="connsiteX16" fmla="*/ 0 w 6772842"/>
              <a:gd name="connsiteY16" fmla="*/ 0 h 1622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772842" h="1622507">
                <a:moveTo>
                  <a:pt x="0" y="0"/>
                </a:moveTo>
                <a:lnTo>
                  <a:pt x="3950825" y="0"/>
                </a:lnTo>
                <a:lnTo>
                  <a:pt x="3950825" y="0"/>
                </a:lnTo>
                <a:lnTo>
                  <a:pt x="5644035" y="0"/>
                </a:lnTo>
                <a:lnTo>
                  <a:pt x="6772842" y="0"/>
                </a:lnTo>
                <a:lnTo>
                  <a:pt x="6772842" y="632170"/>
                </a:lnTo>
                <a:lnTo>
                  <a:pt x="6772842" y="632170"/>
                </a:lnTo>
                <a:lnTo>
                  <a:pt x="6772842" y="903100"/>
                </a:lnTo>
                <a:lnTo>
                  <a:pt x="6772842" y="1083720"/>
                </a:lnTo>
                <a:lnTo>
                  <a:pt x="4805835" y="1083720"/>
                </a:lnTo>
                <a:lnTo>
                  <a:pt x="4001302" y="1622507"/>
                </a:lnTo>
                <a:lnTo>
                  <a:pt x="3950825" y="1083720"/>
                </a:lnTo>
                <a:lnTo>
                  <a:pt x="0" y="1083720"/>
                </a:lnTo>
                <a:lnTo>
                  <a:pt x="0" y="903100"/>
                </a:lnTo>
                <a:lnTo>
                  <a:pt x="0" y="632170"/>
                </a:lnTo>
                <a:lnTo>
                  <a:pt x="0" y="63217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FF99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35000" tIns="108000" rtlCol="0" anchor="t" anchorCtr="0">
            <a:noAutofit/>
          </a:bodyPr>
          <a:lstStyle>
            <a:defPPr>
              <a:defRPr lang="ja-JP"/>
            </a:defPPr>
            <a:lvl1pPr algn="ctr">
              <a:defRPr sz="4400" b="1"/>
            </a:lvl1pPr>
          </a:lstStyle>
          <a:p>
            <a:r>
              <a:rPr lang="ja-JP" altLang="en-US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喫煙・受動喫煙・飲酒・食</a:t>
            </a:r>
            <a:r>
              <a:rPr lang="ja-JP" altLang="en-US" sz="2100" spc="-225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事</a:t>
            </a:r>
            <a:r>
              <a:rPr lang="ja-JP" altLang="en-US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（野菜不足、脂肪のとりすぎなど）・運動不足</a:t>
            </a:r>
          </a:p>
        </p:txBody>
      </p:sp>
      <p:sp>
        <p:nvSpPr>
          <p:cNvPr id="18" name="吹き出し: 四角形 17">
            <a:extLst>
              <a:ext uri="{FF2B5EF4-FFF2-40B4-BE49-F238E27FC236}">
                <a16:creationId xmlns:a16="http://schemas.microsoft.com/office/drawing/2014/main" id="{7C764368-FBD1-4CC8-9B3C-43111DF75210}"/>
              </a:ext>
            </a:extLst>
          </p:cNvPr>
          <p:cNvSpPr/>
          <p:nvPr/>
        </p:nvSpPr>
        <p:spPr>
          <a:xfrm>
            <a:off x="1960420" y="3010317"/>
            <a:ext cx="2776591" cy="498652"/>
          </a:xfrm>
          <a:prstGeom prst="wedgeRectCallout">
            <a:avLst>
              <a:gd name="adj1" fmla="val -4361"/>
              <a:gd name="adj2" fmla="val 106313"/>
            </a:avLst>
          </a:prstGeom>
          <a:solidFill>
            <a:schemeClr val="bg1"/>
          </a:solidFill>
          <a:ln w="4762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ワクチン・除菌など</a:t>
            </a:r>
          </a:p>
        </p:txBody>
      </p:sp>
      <p:sp>
        <p:nvSpPr>
          <p:cNvPr id="17" name="円/楕円 1">
            <a:extLst>
              <a:ext uri="{FF2B5EF4-FFF2-40B4-BE49-F238E27FC236}">
                <a16:creationId xmlns:a16="http://schemas.microsoft.com/office/drawing/2014/main" id="{0212D050-4657-4998-B35C-CFE2ABD5D967}"/>
              </a:ext>
            </a:extLst>
          </p:cNvPr>
          <p:cNvSpPr/>
          <p:nvPr/>
        </p:nvSpPr>
        <p:spPr>
          <a:xfrm>
            <a:off x="7452137" y="3127971"/>
            <a:ext cx="2198235" cy="2198235"/>
          </a:xfrm>
          <a:prstGeom prst="ellipse">
            <a:avLst/>
          </a:prstGeom>
          <a:noFill/>
          <a:ln w="76200" cap="sq">
            <a:solidFill>
              <a:srgbClr val="FF0000"/>
            </a:solidFill>
            <a:prstDash val="sysDash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j-ea"/>
              <a:ea typeface="+mj-ea"/>
            </a:endParaRPr>
          </a:p>
        </p:txBody>
      </p:sp>
      <p:sp>
        <p:nvSpPr>
          <p:cNvPr id="20" name="吹き出し: 四角形 19">
            <a:extLst>
              <a:ext uri="{FF2B5EF4-FFF2-40B4-BE49-F238E27FC236}">
                <a16:creationId xmlns:a16="http://schemas.microsoft.com/office/drawing/2014/main" id="{CAD0B7CE-14FF-4B0C-A5EA-89867A10D5EC}"/>
              </a:ext>
            </a:extLst>
          </p:cNvPr>
          <p:cNvSpPr/>
          <p:nvPr/>
        </p:nvSpPr>
        <p:spPr>
          <a:xfrm rot="5400000">
            <a:off x="8181056" y="3067435"/>
            <a:ext cx="3775509" cy="539049"/>
          </a:xfrm>
          <a:prstGeom prst="wedgeRectCallout">
            <a:avLst>
              <a:gd name="adj1" fmla="val -6961"/>
              <a:gd name="adj2" fmla="val 194622"/>
            </a:avLst>
          </a:prstGeom>
          <a:solidFill>
            <a:schemeClr val="bg1"/>
          </a:solidFill>
          <a:ln w="4762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早期発見　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br>
              <a:rPr lang="en-US" altLang="ja-JP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がん検診</a:t>
            </a:r>
          </a:p>
        </p:txBody>
      </p:sp>
    </p:spTree>
    <p:extLst>
      <p:ext uri="{BB962C8B-B14F-4D97-AF65-F5344CB8AC3E}">
        <p14:creationId xmlns:p14="http://schemas.microsoft.com/office/powerpoint/2010/main" val="4018137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8" grpId="0" animBg="1"/>
      <p:bldP spid="17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47A2D5C1-968F-4637-9F07-0742934E8393}"/>
              </a:ext>
            </a:extLst>
          </p:cNvPr>
          <p:cNvSpPr/>
          <p:nvPr/>
        </p:nvSpPr>
        <p:spPr>
          <a:xfrm>
            <a:off x="3476625" y="971551"/>
            <a:ext cx="5619750" cy="809625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50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今、できること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8E6C449-B4E3-4DC5-B77F-98BCD03CD29B}"/>
              </a:ext>
            </a:extLst>
          </p:cNvPr>
          <p:cNvGrpSpPr/>
          <p:nvPr/>
        </p:nvGrpSpPr>
        <p:grpSpPr>
          <a:xfrm>
            <a:off x="5341985" y="2714937"/>
            <a:ext cx="2186904" cy="2186903"/>
            <a:chOff x="3677860" y="1707463"/>
            <a:chExt cx="2915872" cy="2915870"/>
          </a:xfrm>
        </p:grpSpPr>
        <p:sp>
          <p:nvSpPr>
            <p:cNvPr id="4" name="円/楕円 14">
              <a:extLst>
                <a:ext uri="{FF2B5EF4-FFF2-40B4-BE49-F238E27FC236}">
                  <a16:creationId xmlns:a16="http://schemas.microsoft.com/office/drawing/2014/main" id="{8E4229A3-24D8-40A6-911E-52ED3FA922AD}"/>
                </a:ext>
              </a:extLst>
            </p:cNvPr>
            <p:cNvSpPr/>
            <p:nvPr/>
          </p:nvSpPr>
          <p:spPr>
            <a:xfrm>
              <a:off x="3677860" y="1707463"/>
              <a:ext cx="2915872" cy="2915870"/>
            </a:xfrm>
            <a:prstGeom prst="ellipse">
              <a:avLst/>
            </a:prstGeom>
            <a:solidFill>
              <a:srgbClr val="FFE18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j-ea"/>
                <a:ea typeface="+mj-ea"/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AE75572E-D284-4EA6-80F7-FBDCCC9FEB2C}"/>
                </a:ext>
              </a:extLst>
            </p:cNvPr>
            <p:cNvSpPr txBox="1"/>
            <p:nvPr/>
          </p:nvSpPr>
          <p:spPr>
            <a:xfrm>
              <a:off x="4017120" y="2863273"/>
              <a:ext cx="231607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algn="ctr">
                <a:defRPr sz="4400" b="1"/>
              </a:lvl1pPr>
            </a:lstStyle>
            <a:p>
              <a:r>
                <a:rPr lang="ja-JP" altLang="en-US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生活習慣</a:t>
              </a: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0623294B-E9F8-434E-9470-38CAE7F11F88}"/>
              </a:ext>
            </a:extLst>
          </p:cNvPr>
          <p:cNvGrpSpPr/>
          <p:nvPr/>
        </p:nvGrpSpPr>
        <p:grpSpPr>
          <a:xfrm>
            <a:off x="3218411" y="2726270"/>
            <a:ext cx="2186904" cy="2186903"/>
            <a:chOff x="774398" y="1722573"/>
            <a:chExt cx="2915872" cy="2915870"/>
          </a:xfrm>
        </p:grpSpPr>
        <p:sp>
          <p:nvSpPr>
            <p:cNvPr id="7" name="円/楕円 24">
              <a:extLst>
                <a:ext uri="{FF2B5EF4-FFF2-40B4-BE49-F238E27FC236}">
                  <a16:creationId xmlns:a16="http://schemas.microsoft.com/office/drawing/2014/main" id="{95013E1A-8704-4C3B-A896-933092BBE975}"/>
                </a:ext>
              </a:extLst>
            </p:cNvPr>
            <p:cNvSpPr/>
            <p:nvPr/>
          </p:nvSpPr>
          <p:spPr>
            <a:xfrm>
              <a:off x="774398" y="1722573"/>
              <a:ext cx="2915872" cy="2915870"/>
            </a:xfrm>
            <a:prstGeom prst="ellipse">
              <a:avLst/>
            </a:prstGeom>
            <a:solidFill>
              <a:srgbClr val="FFE18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j-ea"/>
                <a:ea typeface="+mj-ea"/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6BAF7579-35CF-4CC4-9CF3-7546BCFC5E0F}"/>
                </a:ext>
              </a:extLst>
            </p:cNvPr>
            <p:cNvSpPr txBox="1"/>
            <p:nvPr/>
          </p:nvSpPr>
          <p:spPr>
            <a:xfrm>
              <a:off x="870667" y="2598523"/>
              <a:ext cx="2723331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algn="ctr">
                <a:defRPr sz="4400" b="1"/>
              </a:lvl1pPr>
            </a:lstStyle>
            <a:p>
              <a:r>
                <a:rPr lang="ja-JP" altLang="en-US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細菌・</a:t>
              </a:r>
              <a:endParaRPr lang="en-US" altLang="ja-JP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  <a:p>
              <a:r>
                <a:rPr lang="ja-JP" altLang="en-US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ウイルス</a:t>
              </a:r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62601857-FBBC-4D1B-8309-9098ED854699}"/>
              </a:ext>
            </a:extLst>
          </p:cNvPr>
          <p:cNvGrpSpPr/>
          <p:nvPr/>
        </p:nvGrpSpPr>
        <p:grpSpPr>
          <a:xfrm>
            <a:off x="7452136" y="2714937"/>
            <a:ext cx="2186904" cy="2186903"/>
            <a:chOff x="3677860" y="1707463"/>
            <a:chExt cx="2915872" cy="2915870"/>
          </a:xfrm>
        </p:grpSpPr>
        <p:sp>
          <p:nvSpPr>
            <p:cNvPr id="10" name="円/楕円 27">
              <a:extLst>
                <a:ext uri="{FF2B5EF4-FFF2-40B4-BE49-F238E27FC236}">
                  <a16:creationId xmlns:a16="http://schemas.microsoft.com/office/drawing/2014/main" id="{E852F901-B492-4F42-A505-3BE3FB3427BF}"/>
                </a:ext>
              </a:extLst>
            </p:cNvPr>
            <p:cNvSpPr/>
            <p:nvPr/>
          </p:nvSpPr>
          <p:spPr>
            <a:xfrm>
              <a:off x="3677860" y="1707463"/>
              <a:ext cx="2915872" cy="2915870"/>
            </a:xfrm>
            <a:prstGeom prst="ellipse">
              <a:avLst/>
            </a:prstGeom>
            <a:solidFill>
              <a:srgbClr val="FFE18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j-ea"/>
                <a:ea typeface="+mj-ea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33FE4202-0184-474A-AFA9-3B3F7D02ACA7}"/>
                </a:ext>
              </a:extLst>
            </p:cNvPr>
            <p:cNvSpPr txBox="1"/>
            <p:nvPr/>
          </p:nvSpPr>
          <p:spPr>
            <a:xfrm>
              <a:off x="4017120" y="2629499"/>
              <a:ext cx="2316075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algn="ctr">
                <a:defRPr sz="4400" b="1"/>
              </a:lvl1pPr>
            </a:lstStyle>
            <a:p>
              <a:r>
                <a:rPr lang="ja-JP" altLang="en-US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遺伝的</a:t>
              </a:r>
              <a:endParaRPr lang="en-US" altLang="ja-JP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  <a:p>
              <a:r>
                <a:rPr lang="ja-JP" altLang="en-US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原因</a:t>
              </a:r>
            </a:p>
          </p:txBody>
        </p:sp>
      </p:grpSp>
      <p:sp>
        <p:nvSpPr>
          <p:cNvPr id="12" name="円/楕円 1">
            <a:extLst>
              <a:ext uri="{FF2B5EF4-FFF2-40B4-BE49-F238E27FC236}">
                <a16:creationId xmlns:a16="http://schemas.microsoft.com/office/drawing/2014/main" id="{DF8D9787-1B60-477A-9939-0530F41571B5}"/>
              </a:ext>
            </a:extLst>
          </p:cNvPr>
          <p:cNvSpPr/>
          <p:nvPr/>
        </p:nvSpPr>
        <p:spPr>
          <a:xfrm>
            <a:off x="5327069" y="2721416"/>
            <a:ext cx="2198235" cy="2198235"/>
          </a:xfrm>
          <a:prstGeom prst="ellipse">
            <a:avLst/>
          </a:prstGeom>
          <a:noFill/>
          <a:ln w="76200" cap="sq">
            <a:solidFill>
              <a:srgbClr val="FF0000"/>
            </a:solidFill>
            <a:prstDash val="sysDash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">
            <a:extLst>
              <a:ext uri="{FF2B5EF4-FFF2-40B4-BE49-F238E27FC236}">
                <a16:creationId xmlns:a16="http://schemas.microsoft.com/office/drawing/2014/main" id="{BA480839-A9C2-4B96-9972-D77048F216F9}"/>
              </a:ext>
            </a:extLst>
          </p:cNvPr>
          <p:cNvSpPr/>
          <p:nvPr/>
        </p:nvSpPr>
        <p:spPr>
          <a:xfrm>
            <a:off x="3201474" y="2714937"/>
            <a:ext cx="2198235" cy="2198235"/>
          </a:xfrm>
          <a:prstGeom prst="ellipse">
            <a:avLst/>
          </a:prstGeom>
          <a:noFill/>
          <a:ln w="76200" cap="sq">
            <a:solidFill>
              <a:srgbClr val="FF0000"/>
            </a:solidFill>
            <a:prstDash val="sysDash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58BDF9B-5F0D-4EC4-868B-B6309B7778B2}"/>
              </a:ext>
            </a:extLst>
          </p:cNvPr>
          <p:cNvSpPr txBox="1"/>
          <p:nvPr/>
        </p:nvSpPr>
        <p:spPr>
          <a:xfrm>
            <a:off x="3746684" y="1650407"/>
            <a:ext cx="5079632" cy="1216880"/>
          </a:xfrm>
          <a:custGeom>
            <a:avLst/>
            <a:gdLst>
              <a:gd name="connsiteX0" fmla="*/ 0 w 6772842"/>
              <a:gd name="connsiteY0" fmla="*/ 0 h 1083720"/>
              <a:gd name="connsiteX1" fmla="*/ 3950825 w 6772842"/>
              <a:gd name="connsiteY1" fmla="*/ 0 h 1083720"/>
              <a:gd name="connsiteX2" fmla="*/ 3950825 w 6772842"/>
              <a:gd name="connsiteY2" fmla="*/ 0 h 1083720"/>
              <a:gd name="connsiteX3" fmla="*/ 5644035 w 6772842"/>
              <a:gd name="connsiteY3" fmla="*/ 0 h 1083720"/>
              <a:gd name="connsiteX4" fmla="*/ 6772842 w 6772842"/>
              <a:gd name="connsiteY4" fmla="*/ 0 h 1083720"/>
              <a:gd name="connsiteX5" fmla="*/ 6772842 w 6772842"/>
              <a:gd name="connsiteY5" fmla="*/ 632170 h 1083720"/>
              <a:gd name="connsiteX6" fmla="*/ 6772842 w 6772842"/>
              <a:gd name="connsiteY6" fmla="*/ 632170 h 1083720"/>
              <a:gd name="connsiteX7" fmla="*/ 6772842 w 6772842"/>
              <a:gd name="connsiteY7" fmla="*/ 903100 h 1083720"/>
              <a:gd name="connsiteX8" fmla="*/ 6772842 w 6772842"/>
              <a:gd name="connsiteY8" fmla="*/ 1083720 h 1083720"/>
              <a:gd name="connsiteX9" fmla="*/ 5644035 w 6772842"/>
              <a:gd name="connsiteY9" fmla="*/ 1083720 h 1083720"/>
              <a:gd name="connsiteX10" fmla="*/ 3887002 w 6772842"/>
              <a:gd name="connsiteY10" fmla="*/ 1441532 h 1083720"/>
              <a:gd name="connsiteX11" fmla="*/ 3950825 w 6772842"/>
              <a:gd name="connsiteY11" fmla="*/ 1083720 h 1083720"/>
              <a:gd name="connsiteX12" fmla="*/ 0 w 6772842"/>
              <a:gd name="connsiteY12" fmla="*/ 1083720 h 1083720"/>
              <a:gd name="connsiteX13" fmla="*/ 0 w 6772842"/>
              <a:gd name="connsiteY13" fmla="*/ 903100 h 1083720"/>
              <a:gd name="connsiteX14" fmla="*/ 0 w 6772842"/>
              <a:gd name="connsiteY14" fmla="*/ 632170 h 1083720"/>
              <a:gd name="connsiteX15" fmla="*/ 0 w 6772842"/>
              <a:gd name="connsiteY15" fmla="*/ 632170 h 1083720"/>
              <a:gd name="connsiteX16" fmla="*/ 0 w 6772842"/>
              <a:gd name="connsiteY16" fmla="*/ 0 h 1083720"/>
              <a:gd name="connsiteX0" fmla="*/ 0 w 6772842"/>
              <a:gd name="connsiteY0" fmla="*/ 0 h 1441532"/>
              <a:gd name="connsiteX1" fmla="*/ 3950825 w 6772842"/>
              <a:gd name="connsiteY1" fmla="*/ 0 h 1441532"/>
              <a:gd name="connsiteX2" fmla="*/ 3950825 w 6772842"/>
              <a:gd name="connsiteY2" fmla="*/ 0 h 1441532"/>
              <a:gd name="connsiteX3" fmla="*/ 5644035 w 6772842"/>
              <a:gd name="connsiteY3" fmla="*/ 0 h 1441532"/>
              <a:gd name="connsiteX4" fmla="*/ 6772842 w 6772842"/>
              <a:gd name="connsiteY4" fmla="*/ 0 h 1441532"/>
              <a:gd name="connsiteX5" fmla="*/ 6772842 w 6772842"/>
              <a:gd name="connsiteY5" fmla="*/ 632170 h 1441532"/>
              <a:gd name="connsiteX6" fmla="*/ 6772842 w 6772842"/>
              <a:gd name="connsiteY6" fmla="*/ 632170 h 1441532"/>
              <a:gd name="connsiteX7" fmla="*/ 6772842 w 6772842"/>
              <a:gd name="connsiteY7" fmla="*/ 903100 h 1441532"/>
              <a:gd name="connsiteX8" fmla="*/ 6772842 w 6772842"/>
              <a:gd name="connsiteY8" fmla="*/ 1083720 h 1441532"/>
              <a:gd name="connsiteX9" fmla="*/ 4786785 w 6772842"/>
              <a:gd name="connsiteY9" fmla="*/ 1074195 h 1441532"/>
              <a:gd name="connsiteX10" fmla="*/ 3887002 w 6772842"/>
              <a:gd name="connsiteY10" fmla="*/ 1441532 h 1441532"/>
              <a:gd name="connsiteX11" fmla="*/ 3950825 w 6772842"/>
              <a:gd name="connsiteY11" fmla="*/ 1083720 h 1441532"/>
              <a:gd name="connsiteX12" fmla="*/ 0 w 6772842"/>
              <a:gd name="connsiteY12" fmla="*/ 1083720 h 1441532"/>
              <a:gd name="connsiteX13" fmla="*/ 0 w 6772842"/>
              <a:gd name="connsiteY13" fmla="*/ 903100 h 1441532"/>
              <a:gd name="connsiteX14" fmla="*/ 0 w 6772842"/>
              <a:gd name="connsiteY14" fmla="*/ 632170 h 1441532"/>
              <a:gd name="connsiteX15" fmla="*/ 0 w 6772842"/>
              <a:gd name="connsiteY15" fmla="*/ 632170 h 1441532"/>
              <a:gd name="connsiteX16" fmla="*/ 0 w 6772842"/>
              <a:gd name="connsiteY16" fmla="*/ 0 h 1441532"/>
              <a:gd name="connsiteX0" fmla="*/ 0 w 6772842"/>
              <a:gd name="connsiteY0" fmla="*/ 0 h 1441532"/>
              <a:gd name="connsiteX1" fmla="*/ 3950825 w 6772842"/>
              <a:gd name="connsiteY1" fmla="*/ 0 h 1441532"/>
              <a:gd name="connsiteX2" fmla="*/ 3950825 w 6772842"/>
              <a:gd name="connsiteY2" fmla="*/ 0 h 1441532"/>
              <a:gd name="connsiteX3" fmla="*/ 5644035 w 6772842"/>
              <a:gd name="connsiteY3" fmla="*/ 0 h 1441532"/>
              <a:gd name="connsiteX4" fmla="*/ 6772842 w 6772842"/>
              <a:gd name="connsiteY4" fmla="*/ 0 h 1441532"/>
              <a:gd name="connsiteX5" fmla="*/ 6772842 w 6772842"/>
              <a:gd name="connsiteY5" fmla="*/ 632170 h 1441532"/>
              <a:gd name="connsiteX6" fmla="*/ 6772842 w 6772842"/>
              <a:gd name="connsiteY6" fmla="*/ 632170 h 1441532"/>
              <a:gd name="connsiteX7" fmla="*/ 6772842 w 6772842"/>
              <a:gd name="connsiteY7" fmla="*/ 903100 h 1441532"/>
              <a:gd name="connsiteX8" fmla="*/ 6772842 w 6772842"/>
              <a:gd name="connsiteY8" fmla="*/ 1083720 h 1441532"/>
              <a:gd name="connsiteX9" fmla="*/ 4805835 w 6772842"/>
              <a:gd name="connsiteY9" fmla="*/ 1083720 h 1441532"/>
              <a:gd name="connsiteX10" fmla="*/ 3887002 w 6772842"/>
              <a:gd name="connsiteY10" fmla="*/ 1441532 h 1441532"/>
              <a:gd name="connsiteX11" fmla="*/ 3950825 w 6772842"/>
              <a:gd name="connsiteY11" fmla="*/ 1083720 h 1441532"/>
              <a:gd name="connsiteX12" fmla="*/ 0 w 6772842"/>
              <a:gd name="connsiteY12" fmla="*/ 1083720 h 1441532"/>
              <a:gd name="connsiteX13" fmla="*/ 0 w 6772842"/>
              <a:gd name="connsiteY13" fmla="*/ 903100 h 1441532"/>
              <a:gd name="connsiteX14" fmla="*/ 0 w 6772842"/>
              <a:gd name="connsiteY14" fmla="*/ 632170 h 1441532"/>
              <a:gd name="connsiteX15" fmla="*/ 0 w 6772842"/>
              <a:gd name="connsiteY15" fmla="*/ 632170 h 1441532"/>
              <a:gd name="connsiteX16" fmla="*/ 0 w 6772842"/>
              <a:gd name="connsiteY16" fmla="*/ 0 h 1441532"/>
              <a:gd name="connsiteX0" fmla="*/ 0 w 6772842"/>
              <a:gd name="connsiteY0" fmla="*/ 0 h 1622507"/>
              <a:gd name="connsiteX1" fmla="*/ 3950825 w 6772842"/>
              <a:gd name="connsiteY1" fmla="*/ 0 h 1622507"/>
              <a:gd name="connsiteX2" fmla="*/ 3950825 w 6772842"/>
              <a:gd name="connsiteY2" fmla="*/ 0 h 1622507"/>
              <a:gd name="connsiteX3" fmla="*/ 5644035 w 6772842"/>
              <a:gd name="connsiteY3" fmla="*/ 0 h 1622507"/>
              <a:gd name="connsiteX4" fmla="*/ 6772842 w 6772842"/>
              <a:gd name="connsiteY4" fmla="*/ 0 h 1622507"/>
              <a:gd name="connsiteX5" fmla="*/ 6772842 w 6772842"/>
              <a:gd name="connsiteY5" fmla="*/ 632170 h 1622507"/>
              <a:gd name="connsiteX6" fmla="*/ 6772842 w 6772842"/>
              <a:gd name="connsiteY6" fmla="*/ 632170 h 1622507"/>
              <a:gd name="connsiteX7" fmla="*/ 6772842 w 6772842"/>
              <a:gd name="connsiteY7" fmla="*/ 903100 h 1622507"/>
              <a:gd name="connsiteX8" fmla="*/ 6772842 w 6772842"/>
              <a:gd name="connsiteY8" fmla="*/ 1083720 h 1622507"/>
              <a:gd name="connsiteX9" fmla="*/ 4805835 w 6772842"/>
              <a:gd name="connsiteY9" fmla="*/ 1083720 h 1622507"/>
              <a:gd name="connsiteX10" fmla="*/ 4001302 w 6772842"/>
              <a:gd name="connsiteY10" fmla="*/ 1622507 h 1622507"/>
              <a:gd name="connsiteX11" fmla="*/ 3950825 w 6772842"/>
              <a:gd name="connsiteY11" fmla="*/ 1083720 h 1622507"/>
              <a:gd name="connsiteX12" fmla="*/ 0 w 6772842"/>
              <a:gd name="connsiteY12" fmla="*/ 1083720 h 1622507"/>
              <a:gd name="connsiteX13" fmla="*/ 0 w 6772842"/>
              <a:gd name="connsiteY13" fmla="*/ 903100 h 1622507"/>
              <a:gd name="connsiteX14" fmla="*/ 0 w 6772842"/>
              <a:gd name="connsiteY14" fmla="*/ 632170 h 1622507"/>
              <a:gd name="connsiteX15" fmla="*/ 0 w 6772842"/>
              <a:gd name="connsiteY15" fmla="*/ 632170 h 1622507"/>
              <a:gd name="connsiteX16" fmla="*/ 0 w 6772842"/>
              <a:gd name="connsiteY16" fmla="*/ 0 h 1622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772842" h="1622507">
                <a:moveTo>
                  <a:pt x="0" y="0"/>
                </a:moveTo>
                <a:lnTo>
                  <a:pt x="3950825" y="0"/>
                </a:lnTo>
                <a:lnTo>
                  <a:pt x="3950825" y="0"/>
                </a:lnTo>
                <a:lnTo>
                  <a:pt x="5644035" y="0"/>
                </a:lnTo>
                <a:lnTo>
                  <a:pt x="6772842" y="0"/>
                </a:lnTo>
                <a:lnTo>
                  <a:pt x="6772842" y="632170"/>
                </a:lnTo>
                <a:lnTo>
                  <a:pt x="6772842" y="632170"/>
                </a:lnTo>
                <a:lnTo>
                  <a:pt x="6772842" y="903100"/>
                </a:lnTo>
                <a:lnTo>
                  <a:pt x="6772842" y="1083720"/>
                </a:lnTo>
                <a:lnTo>
                  <a:pt x="4805835" y="1083720"/>
                </a:lnTo>
                <a:lnTo>
                  <a:pt x="4001302" y="1622507"/>
                </a:lnTo>
                <a:lnTo>
                  <a:pt x="3950825" y="1083720"/>
                </a:lnTo>
                <a:lnTo>
                  <a:pt x="0" y="1083720"/>
                </a:lnTo>
                <a:lnTo>
                  <a:pt x="0" y="903100"/>
                </a:lnTo>
                <a:lnTo>
                  <a:pt x="0" y="632170"/>
                </a:lnTo>
                <a:lnTo>
                  <a:pt x="0" y="63217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FF99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35000" tIns="108000" rtlCol="0" anchor="t" anchorCtr="0">
            <a:noAutofit/>
          </a:bodyPr>
          <a:lstStyle>
            <a:defPPr>
              <a:defRPr lang="ja-JP"/>
            </a:defPPr>
            <a:lvl1pPr algn="ctr">
              <a:defRPr sz="4400" b="1"/>
            </a:lvl1pPr>
          </a:lstStyle>
          <a:p>
            <a:r>
              <a:rPr lang="ja-JP" altLang="en-US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喫煙・受動喫煙・飲酒・食</a:t>
            </a:r>
            <a:r>
              <a:rPr lang="ja-JP" altLang="en-US" sz="2100" spc="-225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事</a:t>
            </a:r>
            <a:r>
              <a:rPr lang="ja-JP" altLang="en-US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（野菜不足、脂肪のとりすぎなど）・運動不足</a:t>
            </a:r>
          </a:p>
        </p:txBody>
      </p:sp>
      <p:sp>
        <p:nvSpPr>
          <p:cNvPr id="18" name="吹き出し: 四角形 17">
            <a:extLst>
              <a:ext uri="{FF2B5EF4-FFF2-40B4-BE49-F238E27FC236}">
                <a16:creationId xmlns:a16="http://schemas.microsoft.com/office/drawing/2014/main" id="{7C764368-FBD1-4CC8-9B3C-43111DF75210}"/>
              </a:ext>
            </a:extLst>
          </p:cNvPr>
          <p:cNvSpPr/>
          <p:nvPr/>
        </p:nvSpPr>
        <p:spPr>
          <a:xfrm>
            <a:off x="1960420" y="2591618"/>
            <a:ext cx="2776591" cy="498652"/>
          </a:xfrm>
          <a:prstGeom prst="wedgeRectCallout">
            <a:avLst>
              <a:gd name="adj1" fmla="val -4361"/>
              <a:gd name="adj2" fmla="val 106313"/>
            </a:avLst>
          </a:prstGeom>
          <a:solidFill>
            <a:schemeClr val="bg1"/>
          </a:solidFill>
          <a:ln w="4762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ワクチン・除菌など</a:t>
            </a:r>
          </a:p>
        </p:txBody>
      </p:sp>
      <p:sp>
        <p:nvSpPr>
          <p:cNvPr id="17" name="円/楕円 1">
            <a:extLst>
              <a:ext uri="{FF2B5EF4-FFF2-40B4-BE49-F238E27FC236}">
                <a16:creationId xmlns:a16="http://schemas.microsoft.com/office/drawing/2014/main" id="{0212D050-4657-4998-B35C-CFE2ABD5D967}"/>
              </a:ext>
            </a:extLst>
          </p:cNvPr>
          <p:cNvSpPr/>
          <p:nvPr/>
        </p:nvSpPr>
        <p:spPr>
          <a:xfrm>
            <a:off x="7452137" y="2709271"/>
            <a:ext cx="2198235" cy="2198235"/>
          </a:xfrm>
          <a:prstGeom prst="ellipse">
            <a:avLst/>
          </a:prstGeom>
          <a:noFill/>
          <a:ln w="76200" cap="sq">
            <a:solidFill>
              <a:srgbClr val="FF0000"/>
            </a:solidFill>
            <a:prstDash val="sysDash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吹き出し: 四角形 19">
            <a:extLst>
              <a:ext uri="{FF2B5EF4-FFF2-40B4-BE49-F238E27FC236}">
                <a16:creationId xmlns:a16="http://schemas.microsoft.com/office/drawing/2014/main" id="{CAD0B7CE-14FF-4B0C-A5EA-89867A10D5EC}"/>
              </a:ext>
            </a:extLst>
          </p:cNvPr>
          <p:cNvSpPr/>
          <p:nvPr/>
        </p:nvSpPr>
        <p:spPr>
          <a:xfrm rot="5400000">
            <a:off x="8181056" y="2648736"/>
            <a:ext cx="3775509" cy="539049"/>
          </a:xfrm>
          <a:prstGeom prst="wedgeRectCallout">
            <a:avLst>
              <a:gd name="adj1" fmla="val -6961"/>
              <a:gd name="adj2" fmla="val 194622"/>
            </a:avLst>
          </a:prstGeom>
          <a:solidFill>
            <a:schemeClr val="bg1"/>
          </a:solidFill>
          <a:ln w="4762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早期発見　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br>
              <a:rPr lang="en-US" altLang="ja-JP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がん検診</a:t>
            </a:r>
          </a:p>
        </p:txBody>
      </p:sp>
      <p:sp>
        <p:nvSpPr>
          <p:cNvPr id="19" name="角丸四角形 16">
            <a:extLst>
              <a:ext uri="{FF2B5EF4-FFF2-40B4-BE49-F238E27FC236}">
                <a16:creationId xmlns:a16="http://schemas.microsoft.com/office/drawing/2014/main" id="{6C49BDD1-FEDA-4619-90C5-8BF91CA6AFAD}"/>
              </a:ext>
            </a:extLst>
          </p:cNvPr>
          <p:cNvSpPr/>
          <p:nvPr/>
        </p:nvSpPr>
        <p:spPr>
          <a:xfrm>
            <a:off x="3201474" y="5212614"/>
            <a:ext cx="6369767" cy="1130188"/>
          </a:xfrm>
          <a:prstGeom prst="roundRect">
            <a:avLst>
              <a:gd name="adj" fmla="val 19624"/>
            </a:avLst>
          </a:prstGeom>
          <a:solidFill>
            <a:srgbClr val="FF9900"/>
          </a:solidFill>
          <a:ln w="7620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tIns="81000" rtlCol="0" anchor="ctr"/>
          <a:lstStyle/>
          <a:p>
            <a:pPr algn="ctr"/>
            <a:r>
              <a:rPr lang="ja-JP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メイリオ" panose="020B0604030504040204" pitchFamily="50" charset="-128"/>
              </a:rPr>
              <a:t>今、自分にできることを</a:t>
            </a:r>
            <a:endParaRPr lang="en-US" altLang="ja-JP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メイリオ" panose="020B0604030504040204" pitchFamily="50" charset="-128"/>
            </a:endParaRPr>
          </a:p>
          <a:p>
            <a:pPr algn="ctr"/>
            <a:r>
              <a:rPr lang="ja-JP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メイリオ" panose="020B0604030504040204" pitchFamily="50" charset="-128"/>
              </a:rPr>
              <a:t>心がけることが大切</a:t>
            </a:r>
          </a:p>
        </p:txBody>
      </p:sp>
    </p:spTree>
    <p:extLst>
      <p:ext uri="{BB962C8B-B14F-4D97-AF65-F5344CB8AC3E}">
        <p14:creationId xmlns:p14="http://schemas.microsoft.com/office/powerpoint/2010/main" val="692946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7E607C4-A0A1-44FA-981D-EA3B81396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「若い命を守る」～知ってなくそう！子宮頸がん～">
            <a:hlinkClick r:id="" action="ppaction://media"/>
            <a:extLst>
              <a:ext uri="{FF2B5EF4-FFF2-40B4-BE49-F238E27FC236}">
                <a16:creationId xmlns:a16="http://schemas.microsoft.com/office/drawing/2014/main" id="{F7C110C3-E1B2-44AA-A34A-54E834492E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97526-B9D9-4257-B6A9-9D7988974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8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CA5B1CB-3E44-4E21-8FA0-20D83D339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811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47A2D5C1-968F-4637-9F07-0742934E8393}"/>
              </a:ext>
            </a:extLst>
          </p:cNvPr>
          <p:cNvSpPr/>
          <p:nvPr/>
        </p:nvSpPr>
        <p:spPr>
          <a:xfrm>
            <a:off x="337625" y="152399"/>
            <a:ext cx="11535507" cy="167640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5400" dirty="0"/>
              <a:t>子宮頸がんワクチン（</a:t>
            </a:r>
            <a:r>
              <a:rPr kumimoji="1" lang="en-US" altLang="ja-JP" sz="5400" dirty="0"/>
              <a:t>HPV</a:t>
            </a:r>
            <a:r>
              <a:rPr kumimoji="1" lang="ja-JP" altLang="en-US" sz="5400" dirty="0"/>
              <a:t>ワクチン）</a:t>
            </a:r>
            <a:br>
              <a:rPr kumimoji="1" lang="en-US" altLang="ja-JP" sz="5400" dirty="0"/>
            </a:br>
            <a:r>
              <a:rPr kumimoji="1" lang="ja-JP" altLang="en-US" sz="5400" dirty="0"/>
              <a:t>日本での経緯</a:t>
            </a:r>
            <a:endParaRPr kumimoji="1" lang="ja-JP" altLang="en-US" sz="5400" dirty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D123DCC-A815-41FA-B6CF-565779DB1AFC}"/>
              </a:ext>
            </a:extLst>
          </p:cNvPr>
          <p:cNvSpPr txBox="1"/>
          <p:nvPr/>
        </p:nvSpPr>
        <p:spPr>
          <a:xfrm>
            <a:off x="548640" y="2250831"/>
            <a:ext cx="111937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+mj-ea"/>
                <a:ea typeface="+mj-ea"/>
              </a:rPr>
              <a:t>２００６年　</a:t>
            </a:r>
            <a:r>
              <a:rPr kumimoji="1" lang="en-US" altLang="ja-JP" sz="2400" dirty="0">
                <a:latin typeface="+mj-ea"/>
                <a:ea typeface="+mj-ea"/>
              </a:rPr>
              <a:t>ZARD</a:t>
            </a:r>
            <a:r>
              <a:rPr kumimoji="1" lang="ja-JP" altLang="en-US" sz="2400" dirty="0">
                <a:latin typeface="+mj-ea"/>
                <a:ea typeface="+mj-ea"/>
              </a:rPr>
              <a:t>（坂井泉水）子宮頸がんが肺に転移、死去</a:t>
            </a:r>
            <a:br>
              <a:rPr kumimoji="1" lang="en-US" altLang="ja-JP" sz="2400" dirty="0">
                <a:latin typeface="+mj-ea"/>
                <a:ea typeface="+mj-ea"/>
              </a:rPr>
            </a:br>
            <a:endParaRPr kumimoji="1" lang="en-US" altLang="ja-JP" sz="2400" dirty="0">
              <a:latin typeface="+mj-ea"/>
              <a:ea typeface="+mj-ea"/>
            </a:endParaRPr>
          </a:p>
          <a:p>
            <a:r>
              <a:rPr kumimoji="1" lang="ja-JP" altLang="en-US" sz="2400" dirty="0">
                <a:latin typeface="+mj-ea"/>
                <a:ea typeface="+mj-ea"/>
              </a:rPr>
              <a:t>２００９年　サーバリックス発売、２０１１年ガーダシル発売</a:t>
            </a:r>
            <a:br>
              <a:rPr kumimoji="1" lang="en-US" altLang="ja-JP" sz="2400" dirty="0">
                <a:latin typeface="+mj-ea"/>
                <a:ea typeface="+mj-ea"/>
              </a:rPr>
            </a:br>
            <a:r>
              <a:rPr kumimoji="1" lang="ja-JP" altLang="en-US" sz="2400" dirty="0">
                <a:latin typeface="+mj-ea"/>
                <a:ea typeface="+mj-ea"/>
              </a:rPr>
              <a:t>　　　　　　　初回から１</a:t>
            </a:r>
            <a:r>
              <a:rPr kumimoji="1" lang="en-US" altLang="ja-JP" sz="2400" dirty="0">
                <a:latin typeface="+mj-ea"/>
                <a:ea typeface="+mj-ea"/>
              </a:rPr>
              <a:t>-</a:t>
            </a:r>
            <a:r>
              <a:rPr kumimoji="1" lang="ja-JP" altLang="en-US" sz="2400" dirty="0">
                <a:latin typeface="+mj-ea"/>
                <a:ea typeface="+mj-ea"/>
              </a:rPr>
              <a:t>２ヶ月後に２回目、６ヶ月後に３回目接種</a:t>
            </a:r>
            <a:endParaRPr kumimoji="1" lang="en-US" altLang="ja-JP" sz="2400" dirty="0">
              <a:latin typeface="+mj-ea"/>
              <a:ea typeface="+mj-ea"/>
            </a:endParaRPr>
          </a:p>
          <a:p>
            <a:br>
              <a:rPr kumimoji="1" lang="en-US" altLang="ja-JP" sz="2400" dirty="0">
                <a:latin typeface="+mj-ea"/>
                <a:ea typeface="+mj-ea"/>
              </a:rPr>
            </a:br>
            <a:r>
              <a:rPr kumimoji="1" lang="ja-JP" altLang="en-US" sz="2400" dirty="0">
                <a:latin typeface="+mj-ea"/>
                <a:ea typeface="+mj-ea"/>
              </a:rPr>
              <a:t>２０１０年　公費助成対象となる。（２０１３年定期接種）</a:t>
            </a:r>
            <a:endParaRPr kumimoji="1" lang="en-US" altLang="ja-JP" sz="2400" dirty="0">
              <a:latin typeface="+mj-ea"/>
              <a:ea typeface="+mj-ea"/>
            </a:endParaRPr>
          </a:p>
          <a:p>
            <a:r>
              <a:rPr kumimoji="1" lang="ja-JP" altLang="en-US" sz="2400" dirty="0">
                <a:latin typeface="+mj-ea"/>
                <a:ea typeface="+mj-ea"/>
              </a:rPr>
              <a:t>　　　　　　　（小学校６年～高校１年相当　３回無料で接種）</a:t>
            </a:r>
            <a:endParaRPr kumimoji="1" lang="en-US" altLang="ja-JP" sz="2400" dirty="0">
              <a:latin typeface="+mj-ea"/>
              <a:ea typeface="+mj-ea"/>
            </a:endParaRPr>
          </a:p>
          <a:p>
            <a:endParaRPr kumimoji="1" lang="en-US" altLang="ja-JP" sz="2400" dirty="0">
              <a:latin typeface="+mj-ea"/>
              <a:ea typeface="+mj-ea"/>
            </a:endParaRPr>
          </a:p>
          <a:p>
            <a:r>
              <a:rPr kumimoji="1" lang="ja-JP" altLang="en-US" sz="2400" dirty="0">
                <a:latin typeface="+mj-ea"/>
                <a:ea typeface="+mj-ea"/>
              </a:rPr>
              <a:t>２０１３年６月　少女の慢性疼痛などの症状がワクチンの副反応と報道され　　</a:t>
            </a:r>
            <a:endParaRPr kumimoji="1" lang="en-US" altLang="ja-JP" sz="2400" dirty="0">
              <a:latin typeface="+mj-ea"/>
              <a:ea typeface="+mj-ea"/>
            </a:endParaRPr>
          </a:p>
          <a:p>
            <a:r>
              <a:rPr kumimoji="1" lang="ja-JP" altLang="en-US" sz="2400" dirty="0">
                <a:latin typeface="+mj-ea"/>
                <a:ea typeface="+mj-ea"/>
              </a:rPr>
              <a:t>　　　　　　　　　積極的推奨を中止、現在もそのまま。</a:t>
            </a:r>
            <a:endParaRPr kumimoji="1" lang="en-US" altLang="ja-JP" sz="2400" dirty="0">
              <a:latin typeface="+mj-ea"/>
              <a:ea typeface="+mj-ea"/>
            </a:endParaRPr>
          </a:p>
          <a:p>
            <a:endParaRPr kumimoji="1" lang="en-US" altLang="ja-JP" sz="2400" dirty="0">
              <a:latin typeface="+mj-ea"/>
              <a:ea typeface="+mj-ea"/>
            </a:endParaRPr>
          </a:p>
          <a:p>
            <a:r>
              <a:rPr kumimoji="1" lang="ja-JP" altLang="en-US" sz="2400" dirty="0">
                <a:latin typeface="+mj-ea"/>
                <a:ea typeface="+mj-ea"/>
              </a:rPr>
              <a:t>２０２０年７月　シルガード９が承認された。定期接種はこれから。</a:t>
            </a:r>
          </a:p>
        </p:txBody>
      </p:sp>
    </p:spTree>
    <p:extLst>
      <p:ext uri="{BB962C8B-B14F-4D97-AF65-F5344CB8AC3E}">
        <p14:creationId xmlns:p14="http://schemas.microsoft.com/office/powerpoint/2010/main" val="242370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47A2D5C1-968F-4637-9F07-0742934E8393}"/>
              </a:ext>
            </a:extLst>
          </p:cNvPr>
          <p:cNvSpPr/>
          <p:nvPr/>
        </p:nvSpPr>
        <p:spPr>
          <a:xfrm>
            <a:off x="2603500" y="152400"/>
            <a:ext cx="7493000" cy="10795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5400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がんの治療法</a:t>
            </a:r>
          </a:p>
        </p:txBody>
      </p:sp>
      <p:sp>
        <p:nvSpPr>
          <p:cNvPr id="23" name="円/楕円 16">
            <a:extLst>
              <a:ext uri="{FF2B5EF4-FFF2-40B4-BE49-F238E27FC236}">
                <a16:creationId xmlns:a16="http://schemas.microsoft.com/office/drawing/2014/main" id="{3FE379D4-14B5-484C-9BC0-062AF4271DB0}"/>
              </a:ext>
            </a:extLst>
          </p:cNvPr>
          <p:cNvSpPr/>
          <p:nvPr/>
        </p:nvSpPr>
        <p:spPr>
          <a:xfrm>
            <a:off x="3627115" y="2602191"/>
            <a:ext cx="2711728" cy="2631977"/>
          </a:xfrm>
          <a:prstGeom prst="ellipse">
            <a:avLst/>
          </a:prstGeom>
          <a:solidFill>
            <a:srgbClr val="81C9FF">
              <a:alpha val="46667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algn="ctr"/>
            <a:r>
              <a:rPr lang="ja-JP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放射線</a:t>
            </a:r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F6D6E0E1-8373-4E1C-9D4B-C884508634F8}"/>
              </a:ext>
            </a:extLst>
          </p:cNvPr>
          <p:cNvGrpSpPr/>
          <p:nvPr/>
        </p:nvGrpSpPr>
        <p:grpSpPr>
          <a:xfrm>
            <a:off x="6309790" y="2635866"/>
            <a:ext cx="2711728" cy="2631977"/>
            <a:chOff x="4530147" y="2458883"/>
            <a:chExt cx="2711728" cy="2631977"/>
          </a:xfrm>
        </p:grpSpPr>
        <p:sp>
          <p:nvSpPr>
            <p:cNvPr id="25" name="円/楕円 17">
              <a:extLst>
                <a:ext uri="{FF2B5EF4-FFF2-40B4-BE49-F238E27FC236}">
                  <a16:creationId xmlns:a16="http://schemas.microsoft.com/office/drawing/2014/main" id="{A09FFC62-AA8C-4731-A64E-9EF9679F8C71}"/>
                </a:ext>
              </a:extLst>
            </p:cNvPr>
            <p:cNvSpPr/>
            <p:nvPr/>
          </p:nvSpPr>
          <p:spPr>
            <a:xfrm>
              <a:off x="4530147" y="2458883"/>
              <a:ext cx="2711728" cy="2631977"/>
            </a:xfrm>
            <a:prstGeom prst="ellipse">
              <a:avLst/>
            </a:prstGeom>
            <a:solidFill>
              <a:srgbClr val="81C9FF">
                <a:alpha val="46667"/>
              </a:srgb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0" rIns="0" rtlCol="0" anchor="ctr"/>
            <a:lstStyle/>
            <a:p>
              <a:pPr algn="ctr"/>
              <a:r>
                <a:rPr lang="ja-JP" altLang="en-US" sz="4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化学</a:t>
              </a:r>
              <a:endParaRPr lang="en-US" altLang="ja-JP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endParaRPr lang="en-US" altLang="ja-JP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E878C749-C228-47F6-A4E5-A790D5B54FA2}"/>
                </a:ext>
              </a:extLst>
            </p:cNvPr>
            <p:cNvSpPr/>
            <p:nvPr/>
          </p:nvSpPr>
          <p:spPr>
            <a:xfrm>
              <a:off x="4640951" y="3940627"/>
              <a:ext cx="244169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（抗がん剤などの</a:t>
              </a:r>
              <a:br>
                <a:rPr lang="en-US" altLang="ja-JP" sz="2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</a:br>
              <a:r>
                <a:rPr lang="ja-JP" altLang="en-US" sz="2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薬）</a:t>
              </a:r>
            </a:p>
          </p:txBody>
        </p:sp>
      </p:grp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7C0AC9E2-BD2B-4300-8140-6368E7BC3368}"/>
              </a:ext>
            </a:extLst>
          </p:cNvPr>
          <p:cNvSpPr txBox="1"/>
          <p:nvPr/>
        </p:nvSpPr>
        <p:spPr>
          <a:xfrm>
            <a:off x="1249680" y="5389289"/>
            <a:ext cx="10685886" cy="1256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538163" indent="-538163">
              <a:defRPr sz="4000" b="1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pPr>
              <a:lnSpc>
                <a:spcPts val="4500"/>
              </a:lnSpc>
            </a:pPr>
            <a:r>
              <a:rPr lang="ja-JP" altLang="en-US" spc="-100" dirty="0"/>
              <a:t>●がんの種類や状態などにより選ぶ</a:t>
            </a:r>
            <a:endParaRPr lang="en-US" altLang="ja-JP" spc="-100" dirty="0"/>
          </a:p>
          <a:p>
            <a:pPr>
              <a:lnSpc>
                <a:spcPts val="4500"/>
              </a:lnSpc>
            </a:pPr>
            <a:r>
              <a:rPr lang="ja-JP" altLang="en-US" spc="-100" dirty="0"/>
              <a:t>●いくつかの治療法を組み合わせることもある</a:t>
            </a:r>
          </a:p>
        </p:txBody>
      </p:sp>
      <p:sp>
        <p:nvSpPr>
          <p:cNvPr id="29" name="円/楕円 15">
            <a:extLst>
              <a:ext uri="{FF2B5EF4-FFF2-40B4-BE49-F238E27FC236}">
                <a16:creationId xmlns:a16="http://schemas.microsoft.com/office/drawing/2014/main" id="{5C676431-129E-447E-A298-FC43C185C991}"/>
              </a:ext>
            </a:extLst>
          </p:cNvPr>
          <p:cNvSpPr/>
          <p:nvPr/>
        </p:nvSpPr>
        <p:spPr>
          <a:xfrm>
            <a:off x="5005614" y="1364187"/>
            <a:ext cx="2711728" cy="2631977"/>
          </a:xfrm>
          <a:prstGeom prst="ellipse">
            <a:avLst/>
          </a:prstGeom>
          <a:solidFill>
            <a:srgbClr val="81C9FF">
              <a:alpha val="46667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rtlCol="0" anchor="ctr"/>
          <a:lstStyle/>
          <a:p>
            <a:pPr algn="ctr"/>
            <a:r>
              <a:rPr lang="ja-JP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手術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989CE71-D6A6-4E30-8206-7CD826162D7B}"/>
              </a:ext>
            </a:extLst>
          </p:cNvPr>
          <p:cNvSpPr txBox="1"/>
          <p:nvPr/>
        </p:nvSpPr>
        <p:spPr>
          <a:xfrm>
            <a:off x="2876909" y="1344707"/>
            <a:ext cx="6948929" cy="824351"/>
          </a:xfrm>
          <a:prstGeom prst="roundRect">
            <a:avLst/>
          </a:prstGeom>
          <a:solidFill>
            <a:srgbClr val="0070C0">
              <a:alpha val="90000"/>
            </a:srgbClr>
          </a:solidFill>
        </p:spPr>
        <p:txBody>
          <a:bodyPr wrap="square" tIns="180000" rtlCol="0" anchor="ctr" anchorCtr="0">
            <a:noAutofit/>
          </a:bodyPr>
          <a:lstStyle/>
          <a:p>
            <a:pPr algn="ctr"/>
            <a:r>
              <a:rPr kumimoji="1" lang="ja-JP" altLang="en-US" sz="48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治療法は</a:t>
            </a:r>
            <a:r>
              <a:rPr lang="ja-JP" altLang="en-US" sz="48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主に</a:t>
            </a:r>
            <a:r>
              <a:rPr lang="en-US" altLang="ja-JP" sz="48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lang="ja-JP" altLang="en-US" sz="48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</a:t>
            </a:r>
            <a:endParaRPr kumimoji="1" lang="ja-JP" altLang="en-US" sz="48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0917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/>
      <p:bldP spid="29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円/楕円 27">
            <a:extLst>
              <a:ext uri="{FF2B5EF4-FFF2-40B4-BE49-F238E27FC236}">
                <a16:creationId xmlns:a16="http://schemas.microsoft.com/office/drawing/2014/main" id="{C20C8B66-8ED0-454A-BF1B-63B84DD2E6E1}"/>
              </a:ext>
            </a:extLst>
          </p:cNvPr>
          <p:cNvSpPr/>
          <p:nvPr/>
        </p:nvSpPr>
        <p:spPr>
          <a:xfrm>
            <a:off x="1146762" y="411019"/>
            <a:ext cx="5106649" cy="188835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がんって</a:t>
            </a:r>
            <a:endParaRPr lang="en-US" altLang="ja-JP" sz="28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どんな病気なの？</a:t>
            </a:r>
            <a:endParaRPr lang="en-US" altLang="ja-JP" sz="28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円/楕円 34">
            <a:extLst>
              <a:ext uri="{FF2B5EF4-FFF2-40B4-BE49-F238E27FC236}">
                <a16:creationId xmlns:a16="http://schemas.microsoft.com/office/drawing/2014/main" id="{97ACD966-8D83-4BFE-854D-E443F2A0238F}"/>
              </a:ext>
            </a:extLst>
          </p:cNvPr>
          <p:cNvSpPr/>
          <p:nvPr/>
        </p:nvSpPr>
        <p:spPr>
          <a:xfrm>
            <a:off x="7273280" y="5339308"/>
            <a:ext cx="3275488" cy="151911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tlCol="0" anchor="ctr"/>
          <a:lstStyle/>
          <a:p>
            <a:pPr algn="ctr"/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がんは自分に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関係ない</a:t>
            </a:r>
          </a:p>
        </p:txBody>
      </p:sp>
      <p:sp>
        <p:nvSpPr>
          <p:cNvPr id="6" name="円/楕円 35">
            <a:extLst>
              <a:ext uri="{FF2B5EF4-FFF2-40B4-BE49-F238E27FC236}">
                <a16:creationId xmlns:a16="http://schemas.microsoft.com/office/drawing/2014/main" id="{C23F2E59-88A4-4A3A-9E9E-6D23876C7AAB}"/>
              </a:ext>
            </a:extLst>
          </p:cNvPr>
          <p:cNvSpPr/>
          <p:nvPr/>
        </p:nvSpPr>
        <p:spPr>
          <a:xfrm>
            <a:off x="2027449" y="5090392"/>
            <a:ext cx="3885413" cy="173316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家の人が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がんになったら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いやだ</a:t>
            </a:r>
          </a:p>
        </p:txBody>
      </p:sp>
      <p:sp>
        <p:nvSpPr>
          <p:cNvPr id="7" name="円/楕円 36">
            <a:extLst>
              <a:ext uri="{FF2B5EF4-FFF2-40B4-BE49-F238E27FC236}">
                <a16:creationId xmlns:a16="http://schemas.microsoft.com/office/drawing/2014/main" id="{D79DA163-18B9-4EE2-B4A7-9B06834D7D2D}"/>
              </a:ext>
            </a:extLst>
          </p:cNvPr>
          <p:cNvSpPr/>
          <p:nvPr/>
        </p:nvSpPr>
        <p:spPr>
          <a:xfrm>
            <a:off x="3848063" y="3800133"/>
            <a:ext cx="3885413" cy="159423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親せきにがんの人が</a:t>
            </a:r>
            <a:endParaRPr lang="en-US" altLang="ja-JP" sz="20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いると自分もがんに</a:t>
            </a:r>
            <a:endParaRPr lang="en-US" altLang="ja-JP" sz="20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なりやすいの？</a:t>
            </a:r>
          </a:p>
        </p:txBody>
      </p:sp>
      <p:sp>
        <p:nvSpPr>
          <p:cNvPr id="8" name="円/楕円 37">
            <a:extLst>
              <a:ext uri="{FF2B5EF4-FFF2-40B4-BE49-F238E27FC236}">
                <a16:creationId xmlns:a16="http://schemas.microsoft.com/office/drawing/2014/main" id="{DA5A7406-2171-403A-902E-C2B510389D5B}"/>
              </a:ext>
            </a:extLst>
          </p:cNvPr>
          <p:cNvSpPr/>
          <p:nvPr/>
        </p:nvSpPr>
        <p:spPr>
          <a:xfrm>
            <a:off x="6770892" y="2667814"/>
            <a:ext cx="3256017" cy="163434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若くてもがんに</a:t>
            </a:r>
            <a:br>
              <a:rPr lang="en-US" altLang="ja-JP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なる人が</a:t>
            </a:r>
            <a:endParaRPr lang="en-US" altLang="ja-JP" sz="20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いるの？</a:t>
            </a:r>
            <a:endParaRPr lang="en-US" altLang="ja-JP" sz="20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円/楕円 38">
            <a:extLst>
              <a:ext uri="{FF2B5EF4-FFF2-40B4-BE49-F238E27FC236}">
                <a16:creationId xmlns:a16="http://schemas.microsoft.com/office/drawing/2014/main" id="{42DAF978-D10B-4945-B2DA-79CA5EB6168C}"/>
              </a:ext>
            </a:extLst>
          </p:cNvPr>
          <p:cNvSpPr/>
          <p:nvPr/>
        </p:nvSpPr>
        <p:spPr>
          <a:xfrm>
            <a:off x="6295528" y="103017"/>
            <a:ext cx="4291912" cy="176363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自分は</a:t>
            </a:r>
            <a:endParaRPr lang="en-US" altLang="ja-JP" sz="28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将来がんになる</a:t>
            </a:r>
            <a:endParaRPr lang="en-US" altLang="ja-JP" sz="28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可能性はあるの？</a:t>
            </a:r>
          </a:p>
        </p:txBody>
      </p:sp>
      <p:sp>
        <p:nvSpPr>
          <p:cNvPr id="10" name="円/楕円 40">
            <a:extLst>
              <a:ext uri="{FF2B5EF4-FFF2-40B4-BE49-F238E27FC236}">
                <a16:creationId xmlns:a16="http://schemas.microsoft.com/office/drawing/2014/main" id="{AB7B94EE-4B70-4B46-854B-EC744EC8E101}"/>
              </a:ext>
            </a:extLst>
          </p:cNvPr>
          <p:cNvSpPr/>
          <p:nvPr/>
        </p:nvSpPr>
        <p:spPr>
          <a:xfrm>
            <a:off x="7731222" y="3864992"/>
            <a:ext cx="3372242" cy="189415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自分は絶対</a:t>
            </a:r>
            <a:endParaRPr lang="en-US" altLang="ja-JP" sz="28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がんに</a:t>
            </a:r>
            <a:endParaRPr lang="en-US" altLang="ja-JP" sz="28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なりたくない</a:t>
            </a:r>
          </a:p>
        </p:txBody>
      </p:sp>
      <p:sp>
        <p:nvSpPr>
          <p:cNvPr id="11" name="円/楕円 41">
            <a:extLst>
              <a:ext uri="{FF2B5EF4-FFF2-40B4-BE49-F238E27FC236}">
                <a16:creationId xmlns:a16="http://schemas.microsoft.com/office/drawing/2014/main" id="{45F93CBB-860B-45E9-9D41-BCF01B52FA86}"/>
              </a:ext>
            </a:extLst>
          </p:cNvPr>
          <p:cNvSpPr/>
          <p:nvPr/>
        </p:nvSpPr>
        <p:spPr>
          <a:xfrm>
            <a:off x="4157898" y="1439701"/>
            <a:ext cx="3885413" cy="180584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何人に</a:t>
            </a:r>
            <a:r>
              <a:rPr lang="en-US" altLang="ja-JP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人が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がんになるの？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C67621EF-7895-4CB6-8235-FEBD1034B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736" y="5157192"/>
            <a:ext cx="3015322" cy="1737937"/>
          </a:xfrm>
          <a:prstGeom prst="rect">
            <a:avLst/>
          </a:prstGeom>
        </p:spPr>
      </p:pic>
      <p:sp>
        <p:nvSpPr>
          <p:cNvPr id="13" name="円/楕円 43">
            <a:extLst>
              <a:ext uri="{FF2B5EF4-FFF2-40B4-BE49-F238E27FC236}">
                <a16:creationId xmlns:a16="http://schemas.microsoft.com/office/drawing/2014/main" id="{B8C9C017-990B-45D0-A4F2-7A10A42A717E}"/>
              </a:ext>
            </a:extLst>
          </p:cNvPr>
          <p:cNvSpPr/>
          <p:nvPr/>
        </p:nvSpPr>
        <p:spPr>
          <a:xfrm>
            <a:off x="8353400" y="1649681"/>
            <a:ext cx="2664296" cy="139102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がんを防ぐ</a:t>
            </a:r>
            <a:br>
              <a:rPr lang="en-US" altLang="ja-JP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方法って</a:t>
            </a:r>
            <a:endParaRPr lang="en-US" altLang="ja-JP" sz="20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あるの？</a:t>
            </a:r>
            <a:endParaRPr lang="en-US" altLang="ja-JP" sz="20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円/楕円 44">
            <a:extLst>
              <a:ext uri="{FF2B5EF4-FFF2-40B4-BE49-F238E27FC236}">
                <a16:creationId xmlns:a16="http://schemas.microsoft.com/office/drawing/2014/main" id="{26E29D33-A0CF-4522-B4EC-AF952B358EAF}"/>
              </a:ext>
            </a:extLst>
          </p:cNvPr>
          <p:cNvSpPr/>
          <p:nvPr/>
        </p:nvSpPr>
        <p:spPr>
          <a:xfrm>
            <a:off x="1931140" y="2410041"/>
            <a:ext cx="3537894" cy="193974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0" anchor="ctr"/>
          <a:lstStyle/>
          <a:p>
            <a:pPr algn="ctr"/>
            <a:r>
              <a:rPr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年をとったら</a:t>
            </a:r>
            <a:endParaRPr lang="en-US" altLang="ja-JP" sz="28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誰でもがんになるの？</a:t>
            </a:r>
            <a:endParaRPr lang="en-US" altLang="ja-JP" sz="28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9593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DCA63E1-4939-4F07-86A5-5DA0D1BA8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974" y="319770"/>
            <a:ext cx="8340051" cy="621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358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0BF0F96-3DFA-4C65-BAA4-07023A9C6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73" y="1130968"/>
            <a:ext cx="11548653" cy="522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67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060828D-55C4-4191-9B82-E3495193326D}"/>
              </a:ext>
            </a:extLst>
          </p:cNvPr>
          <p:cNvSpPr txBox="1"/>
          <p:nvPr/>
        </p:nvSpPr>
        <p:spPr>
          <a:xfrm>
            <a:off x="1042219" y="1130709"/>
            <a:ext cx="10933471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ja-JP" altLang="en-US" sz="2800" dirty="0">
                <a:latin typeface="+mn-ea"/>
              </a:rPr>
              <a:t>日本人の２人に１人ががんになる。</a:t>
            </a:r>
            <a:endParaRPr lang="en-US" altLang="ja-JP" sz="2800" dirty="0">
              <a:latin typeface="+mn-ea"/>
            </a:endParaRPr>
          </a:p>
          <a:p>
            <a:pPr marL="342900" indent="-342900">
              <a:buFont typeface="+mj-lt"/>
              <a:buAutoNum type="arabicPeriod"/>
            </a:pPr>
            <a:r>
              <a:rPr lang="ja-JP" altLang="en-US" sz="2800" dirty="0">
                <a:latin typeface="+mn-ea"/>
              </a:rPr>
              <a:t>日本人の３人に１人ががんで亡くなる。</a:t>
            </a:r>
          </a:p>
          <a:p>
            <a:pPr marL="342900" indent="-342900">
              <a:buFont typeface="+mj-lt"/>
              <a:buAutoNum type="arabicPeriod"/>
            </a:pPr>
            <a:r>
              <a:rPr kumimoji="1" lang="ja-JP" altLang="en-US" sz="2800" dirty="0">
                <a:latin typeface="+mn-ea"/>
              </a:rPr>
              <a:t>がんは誰もがなり得る病気。</a:t>
            </a:r>
            <a:endParaRPr kumimoji="1" lang="en-US" altLang="ja-JP" sz="2800" dirty="0">
              <a:latin typeface="+mn-ea"/>
            </a:endParaRPr>
          </a:p>
          <a:p>
            <a:pPr marL="342900" indent="-342900">
              <a:buFont typeface="+mj-lt"/>
              <a:buAutoNum type="arabicPeriod"/>
            </a:pPr>
            <a:r>
              <a:rPr kumimoji="1" lang="ja-JP" altLang="en-US" sz="2800" dirty="0">
                <a:latin typeface="+mn-ea"/>
              </a:rPr>
              <a:t>異常な細胞のかたまりの中で悪性のものをがんという。</a:t>
            </a:r>
            <a:endParaRPr kumimoji="1" lang="en-US" altLang="ja-JP" sz="2800" dirty="0">
              <a:latin typeface="+mn-ea"/>
            </a:endParaRPr>
          </a:p>
          <a:p>
            <a:pPr marL="342900" indent="-342900">
              <a:buFont typeface="+mj-lt"/>
              <a:buAutoNum type="arabicPeriod"/>
            </a:pPr>
            <a:r>
              <a:rPr kumimoji="1" lang="ja-JP" altLang="en-US" sz="2800" dirty="0">
                <a:latin typeface="+mn-ea"/>
              </a:rPr>
              <a:t>がんの原因には生活習慣やウイルスなどがある。</a:t>
            </a:r>
            <a:endParaRPr kumimoji="1" lang="en-US" altLang="ja-JP" sz="2800" dirty="0">
              <a:latin typeface="+mn-ea"/>
            </a:endParaRPr>
          </a:p>
          <a:p>
            <a:pPr marL="342900" indent="-342900">
              <a:buFont typeface="+mj-lt"/>
              <a:buAutoNum type="arabicPeriod"/>
            </a:pPr>
            <a:r>
              <a:rPr kumimoji="1" lang="ja-JP" altLang="en-US" sz="2800" dirty="0">
                <a:latin typeface="+mn-ea"/>
              </a:rPr>
              <a:t>まず、健康的な生活をおくろう。</a:t>
            </a:r>
            <a:endParaRPr kumimoji="1" lang="en-US" altLang="ja-JP" sz="2800" dirty="0">
              <a:latin typeface="+mn-ea"/>
            </a:endParaRPr>
          </a:p>
          <a:p>
            <a:pPr marL="342900" indent="-342900">
              <a:buFont typeface="+mj-lt"/>
              <a:buAutoNum type="arabicPeriod"/>
            </a:pPr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原因</a:t>
            </a:r>
            <a:r>
              <a:rPr kumimoji="1" lang="ja-JP" altLang="en-US" sz="28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がわからないがんもある。</a:t>
            </a:r>
            <a:endParaRPr kumimoji="1" lang="en-US" altLang="ja-JP" sz="2800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+mj-lt"/>
              <a:buAutoNum type="arabicPeriod"/>
            </a:pPr>
            <a:r>
              <a:rPr kumimoji="1" lang="ja-JP" altLang="en-US" sz="28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早く見つかれば治りやすい。検診を受けよう。</a:t>
            </a:r>
            <a:endParaRPr kumimoji="1" lang="en-US" altLang="ja-JP" sz="2800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+mj-lt"/>
              <a:buAutoNum type="arabicPeriod"/>
            </a:pPr>
            <a:r>
              <a:rPr kumimoji="1" lang="ja-JP" altLang="en-US" sz="28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感染を防ごう。</a:t>
            </a:r>
            <a:endParaRPr kumimoji="1" lang="en-US" altLang="ja-JP" sz="2800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+mj-lt"/>
              <a:buAutoNum type="arabicPeriod"/>
            </a:pPr>
            <a:r>
              <a:rPr kumimoji="1" lang="ja-JP" altLang="en-US" sz="28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治療法は主に手術・放射線・化学療法の３つある。</a:t>
            </a:r>
            <a:endParaRPr kumimoji="1" lang="en-US" altLang="ja-JP" sz="2800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+mj-lt"/>
              <a:buAutoNum type="arabicPeriod"/>
            </a:pPr>
            <a:r>
              <a:rPr kumimoji="1" lang="ja-JP" altLang="en-US" sz="28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標準治療が一番大事。相談して考えて選ぼう。</a:t>
            </a:r>
            <a:endParaRPr kumimoji="1" lang="en-US" altLang="ja-JP" sz="2800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+mj-lt"/>
              <a:buAutoNum type="arabicPeriod"/>
            </a:pPr>
            <a:r>
              <a:rPr kumimoji="1" lang="ja-JP" altLang="en-US" sz="28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生活の質を保つこと。緩和ケアも大事。</a:t>
            </a:r>
            <a:endParaRPr kumimoji="1" lang="en-US" altLang="ja-JP" sz="2800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+mj-lt"/>
              <a:buAutoNum type="arabicPeriod"/>
            </a:pPr>
            <a:r>
              <a:rPr kumimoji="1" lang="ja-JP" altLang="en-US" sz="28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家族や周囲の支えが大切。</a:t>
            </a:r>
            <a:endParaRPr kumimoji="1" lang="en-US" altLang="ja-JP" sz="2800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endParaRPr kumimoji="1" lang="ja-JP" altLang="en-US" sz="2800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+mj-lt"/>
              <a:buAutoNum type="arabicPeriod"/>
            </a:pPr>
            <a:endParaRPr kumimoji="1" lang="ja-JP" altLang="en-US" sz="2800" dirty="0"/>
          </a:p>
          <a:p>
            <a:pPr marL="342900" indent="-342900">
              <a:buFont typeface="+mj-lt"/>
              <a:buAutoNum type="arabicPeriod"/>
            </a:pPr>
            <a:endParaRPr kumimoji="1" lang="en-US" altLang="ja-JP" sz="24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0A87C83-AA16-4E82-8238-E933BDF0F670}"/>
              </a:ext>
            </a:extLst>
          </p:cNvPr>
          <p:cNvSpPr txBox="1"/>
          <p:nvPr/>
        </p:nvSpPr>
        <p:spPr>
          <a:xfrm>
            <a:off x="2949677" y="255639"/>
            <a:ext cx="25635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dirty="0"/>
              <a:t>復習です</a:t>
            </a:r>
          </a:p>
        </p:txBody>
      </p:sp>
    </p:spTree>
    <p:extLst>
      <p:ext uri="{BB962C8B-B14F-4D97-AF65-F5344CB8AC3E}">
        <p14:creationId xmlns:p14="http://schemas.microsoft.com/office/powerpoint/2010/main" val="206217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47A2D5C1-968F-4637-9F07-0742934E8393}"/>
              </a:ext>
            </a:extLst>
          </p:cNvPr>
          <p:cNvSpPr/>
          <p:nvPr/>
        </p:nvSpPr>
        <p:spPr>
          <a:xfrm>
            <a:off x="2603500" y="152400"/>
            <a:ext cx="7493000" cy="10795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5400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がんになる人の割合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E6A37C9-9622-49EB-B09F-76DDF2619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959" y="1772816"/>
            <a:ext cx="4279625" cy="244550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CE9BD386-AAC9-4C1C-936F-CB1CB6CBA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959" y="1772816"/>
            <a:ext cx="4279625" cy="2445501"/>
          </a:xfrm>
          <a:prstGeom prst="rect">
            <a:avLst/>
          </a:prstGeom>
        </p:spPr>
      </p:pic>
      <p:sp>
        <p:nvSpPr>
          <p:cNvPr id="15" name="角丸四角形吹き出し 15">
            <a:extLst>
              <a:ext uri="{FF2B5EF4-FFF2-40B4-BE49-F238E27FC236}">
                <a16:creationId xmlns:a16="http://schemas.microsoft.com/office/drawing/2014/main" id="{6903F6A9-6C8F-4438-A1E3-43052360D0E5}"/>
              </a:ext>
            </a:extLst>
          </p:cNvPr>
          <p:cNvSpPr/>
          <p:nvPr/>
        </p:nvSpPr>
        <p:spPr>
          <a:xfrm>
            <a:off x="3391413" y="4082348"/>
            <a:ext cx="5806539" cy="1923155"/>
          </a:xfrm>
          <a:custGeom>
            <a:avLst/>
            <a:gdLst>
              <a:gd name="connsiteX0" fmla="*/ 0 w 5806539"/>
              <a:gd name="connsiteY0" fmla="*/ 208989 h 1253910"/>
              <a:gd name="connsiteX1" fmla="*/ 208989 w 5806539"/>
              <a:gd name="connsiteY1" fmla="*/ 0 h 1253910"/>
              <a:gd name="connsiteX2" fmla="*/ 967757 w 5806539"/>
              <a:gd name="connsiteY2" fmla="*/ 0 h 1253910"/>
              <a:gd name="connsiteX3" fmla="*/ 2866340 w 5806539"/>
              <a:gd name="connsiteY3" fmla="*/ -708434 h 1253910"/>
              <a:gd name="connsiteX4" fmla="*/ 2419391 w 5806539"/>
              <a:gd name="connsiteY4" fmla="*/ 0 h 1253910"/>
              <a:gd name="connsiteX5" fmla="*/ 5597550 w 5806539"/>
              <a:gd name="connsiteY5" fmla="*/ 0 h 1253910"/>
              <a:gd name="connsiteX6" fmla="*/ 5806539 w 5806539"/>
              <a:gd name="connsiteY6" fmla="*/ 208989 h 1253910"/>
              <a:gd name="connsiteX7" fmla="*/ 5806539 w 5806539"/>
              <a:gd name="connsiteY7" fmla="*/ 208985 h 1253910"/>
              <a:gd name="connsiteX8" fmla="*/ 5806539 w 5806539"/>
              <a:gd name="connsiteY8" fmla="*/ 208985 h 1253910"/>
              <a:gd name="connsiteX9" fmla="*/ 5806539 w 5806539"/>
              <a:gd name="connsiteY9" fmla="*/ 522463 h 1253910"/>
              <a:gd name="connsiteX10" fmla="*/ 5806539 w 5806539"/>
              <a:gd name="connsiteY10" fmla="*/ 1044921 h 1253910"/>
              <a:gd name="connsiteX11" fmla="*/ 5597550 w 5806539"/>
              <a:gd name="connsiteY11" fmla="*/ 1253910 h 1253910"/>
              <a:gd name="connsiteX12" fmla="*/ 2419391 w 5806539"/>
              <a:gd name="connsiteY12" fmla="*/ 1253910 h 1253910"/>
              <a:gd name="connsiteX13" fmla="*/ 967757 w 5806539"/>
              <a:gd name="connsiteY13" fmla="*/ 1253910 h 1253910"/>
              <a:gd name="connsiteX14" fmla="*/ 967757 w 5806539"/>
              <a:gd name="connsiteY14" fmla="*/ 1253910 h 1253910"/>
              <a:gd name="connsiteX15" fmla="*/ 208989 w 5806539"/>
              <a:gd name="connsiteY15" fmla="*/ 1253910 h 1253910"/>
              <a:gd name="connsiteX16" fmla="*/ 0 w 5806539"/>
              <a:gd name="connsiteY16" fmla="*/ 1044921 h 1253910"/>
              <a:gd name="connsiteX17" fmla="*/ 0 w 5806539"/>
              <a:gd name="connsiteY17" fmla="*/ 522463 h 1253910"/>
              <a:gd name="connsiteX18" fmla="*/ 0 w 5806539"/>
              <a:gd name="connsiteY18" fmla="*/ 208985 h 1253910"/>
              <a:gd name="connsiteX19" fmla="*/ 0 w 5806539"/>
              <a:gd name="connsiteY19" fmla="*/ 208985 h 1253910"/>
              <a:gd name="connsiteX20" fmla="*/ 0 w 5806539"/>
              <a:gd name="connsiteY20" fmla="*/ 208989 h 1253910"/>
              <a:gd name="connsiteX0" fmla="*/ 0 w 5806539"/>
              <a:gd name="connsiteY0" fmla="*/ 917423 h 1962344"/>
              <a:gd name="connsiteX1" fmla="*/ 208989 w 5806539"/>
              <a:gd name="connsiteY1" fmla="*/ 708434 h 1962344"/>
              <a:gd name="connsiteX2" fmla="*/ 967757 w 5806539"/>
              <a:gd name="connsiteY2" fmla="*/ 708434 h 1962344"/>
              <a:gd name="connsiteX3" fmla="*/ 2866340 w 5806539"/>
              <a:gd name="connsiteY3" fmla="*/ 0 h 1962344"/>
              <a:gd name="connsiteX4" fmla="*/ 3281539 w 5806539"/>
              <a:gd name="connsiteY4" fmla="*/ 734560 h 1962344"/>
              <a:gd name="connsiteX5" fmla="*/ 5597550 w 5806539"/>
              <a:gd name="connsiteY5" fmla="*/ 708434 h 1962344"/>
              <a:gd name="connsiteX6" fmla="*/ 5806539 w 5806539"/>
              <a:gd name="connsiteY6" fmla="*/ 917423 h 1962344"/>
              <a:gd name="connsiteX7" fmla="*/ 5806539 w 5806539"/>
              <a:gd name="connsiteY7" fmla="*/ 917419 h 1962344"/>
              <a:gd name="connsiteX8" fmla="*/ 5806539 w 5806539"/>
              <a:gd name="connsiteY8" fmla="*/ 917419 h 1962344"/>
              <a:gd name="connsiteX9" fmla="*/ 5806539 w 5806539"/>
              <a:gd name="connsiteY9" fmla="*/ 1230897 h 1962344"/>
              <a:gd name="connsiteX10" fmla="*/ 5806539 w 5806539"/>
              <a:gd name="connsiteY10" fmla="*/ 1753355 h 1962344"/>
              <a:gd name="connsiteX11" fmla="*/ 5597550 w 5806539"/>
              <a:gd name="connsiteY11" fmla="*/ 1962344 h 1962344"/>
              <a:gd name="connsiteX12" fmla="*/ 2419391 w 5806539"/>
              <a:gd name="connsiteY12" fmla="*/ 1962344 h 1962344"/>
              <a:gd name="connsiteX13" fmla="*/ 967757 w 5806539"/>
              <a:gd name="connsiteY13" fmla="*/ 1962344 h 1962344"/>
              <a:gd name="connsiteX14" fmla="*/ 967757 w 5806539"/>
              <a:gd name="connsiteY14" fmla="*/ 1962344 h 1962344"/>
              <a:gd name="connsiteX15" fmla="*/ 208989 w 5806539"/>
              <a:gd name="connsiteY15" fmla="*/ 1962344 h 1962344"/>
              <a:gd name="connsiteX16" fmla="*/ 0 w 5806539"/>
              <a:gd name="connsiteY16" fmla="*/ 1753355 h 1962344"/>
              <a:gd name="connsiteX17" fmla="*/ 0 w 5806539"/>
              <a:gd name="connsiteY17" fmla="*/ 1230897 h 1962344"/>
              <a:gd name="connsiteX18" fmla="*/ 0 w 5806539"/>
              <a:gd name="connsiteY18" fmla="*/ 917419 h 1962344"/>
              <a:gd name="connsiteX19" fmla="*/ 0 w 5806539"/>
              <a:gd name="connsiteY19" fmla="*/ 917419 h 1962344"/>
              <a:gd name="connsiteX20" fmla="*/ 0 w 5806539"/>
              <a:gd name="connsiteY20" fmla="*/ 917423 h 1962344"/>
              <a:gd name="connsiteX0" fmla="*/ 0 w 5806539"/>
              <a:gd name="connsiteY0" fmla="*/ 917423 h 1962344"/>
              <a:gd name="connsiteX1" fmla="*/ 208989 w 5806539"/>
              <a:gd name="connsiteY1" fmla="*/ 708434 h 1962344"/>
              <a:gd name="connsiteX2" fmla="*/ 2496111 w 5806539"/>
              <a:gd name="connsiteY2" fmla="*/ 669245 h 1962344"/>
              <a:gd name="connsiteX3" fmla="*/ 2866340 w 5806539"/>
              <a:gd name="connsiteY3" fmla="*/ 0 h 1962344"/>
              <a:gd name="connsiteX4" fmla="*/ 3281539 w 5806539"/>
              <a:gd name="connsiteY4" fmla="*/ 734560 h 1962344"/>
              <a:gd name="connsiteX5" fmla="*/ 5597550 w 5806539"/>
              <a:gd name="connsiteY5" fmla="*/ 708434 h 1962344"/>
              <a:gd name="connsiteX6" fmla="*/ 5806539 w 5806539"/>
              <a:gd name="connsiteY6" fmla="*/ 917423 h 1962344"/>
              <a:gd name="connsiteX7" fmla="*/ 5806539 w 5806539"/>
              <a:gd name="connsiteY7" fmla="*/ 917419 h 1962344"/>
              <a:gd name="connsiteX8" fmla="*/ 5806539 w 5806539"/>
              <a:gd name="connsiteY8" fmla="*/ 917419 h 1962344"/>
              <a:gd name="connsiteX9" fmla="*/ 5806539 w 5806539"/>
              <a:gd name="connsiteY9" fmla="*/ 1230897 h 1962344"/>
              <a:gd name="connsiteX10" fmla="*/ 5806539 w 5806539"/>
              <a:gd name="connsiteY10" fmla="*/ 1753355 h 1962344"/>
              <a:gd name="connsiteX11" fmla="*/ 5597550 w 5806539"/>
              <a:gd name="connsiteY11" fmla="*/ 1962344 h 1962344"/>
              <a:gd name="connsiteX12" fmla="*/ 2419391 w 5806539"/>
              <a:gd name="connsiteY12" fmla="*/ 1962344 h 1962344"/>
              <a:gd name="connsiteX13" fmla="*/ 967757 w 5806539"/>
              <a:gd name="connsiteY13" fmla="*/ 1962344 h 1962344"/>
              <a:gd name="connsiteX14" fmla="*/ 967757 w 5806539"/>
              <a:gd name="connsiteY14" fmla="*/ 1962344 h 1962344"/>
              <a:gd name="connsiteX15" fmla="*/ 208989 w 5806539"/>
              <a:gd name="connsiteY15" fmla="*/ 1962344 h 1962344"/>
              <a:gd name="connsiteX16" fmla="*/ 0 w 5806539"/>
              <a:gd name="connsiteY16" fmla="*/ 1753355 h 1962344"/>
              <a:gd name="connsiteX17" fmla="*/ 0 w 5806539"/>
              <a:gd name="connsiteY17" fmla="*/ 1230897 h 1962344"/>
              <a:gd name="connsiteX18" fmla="*/ 0 w 5806539"/>
              <a:gd name="connsiteY18" fmla="*/ 917419 h 1962344"/>
              <a:gd name="connsiteX19" fmla="*/ 0 w 5806539"/>
              <a:gd name="connsiteY19" fmla="*/ 917419 h 1962344"/>
              <a:gd name="connsiteX20" fmla="*/ 0 w 5806539"/>
              <a:gd name="connsiteY20" fmla="*/ 917423 h 1962344"/>
              <a:gd name="connsiteX0" fmla="*/ 0 w 5806539"/>
              <a:gd name="connsiteY0" fmla="*/ 917423 h 1962344"/>
              <a:gd name="connsiteX1" fmla="*/ 208989 w 5806539"/>
              <a:gd name="connsiteY1" fmla="*/ 708434 h 1962344"/>
              <a:gd name="connsiteX2" fmla="*/ 2496111 w 5806539"/>
              <a:gd name="connsiteY2" fmla="*/ 695371 h 1962344"/>
              <a:gd name="connsiteX3" fmla="*/ 2866340 w 5806539"/>
              <a:gd name="connsiteY3" fmla="*/ 0 h 1962344"/>
              <a:gd name="connsiteX4" fmla="*/ 3281539 w 5806539"/>
              <a:gd name="connsiteY4" fmla="*/ 734560 h 1962344"/>
              <a:gd name="connsiteX5" fmla="*/ 5597550 w 5806539"/>
              <a:gd name="connsiteY5" fmla="*/ 708434 h 1962344"/>
              <a:gd name="connsiteX6" fmla="*/ 5806539 w 5806539"/>
              <a:gd name="connsiteY6" fmla="*/ 917423 h 1962344"/>
              <a:gd name="connsiteX7" fmla="*/ 5806539 w 5806539"/>
              <a:gd name="connsiteY7" fmla="*/ 917419 h 1962344"/>
              <a:gd name="connsiteX8" fmla="*/ 5806539 w 5806539"/>
              <a:gd name="connsiteY8" fmla="*/ 917419 h 1962344"/>
              <a:gd name="connsiteX9" fmla="*/ 5806539 w 5806539"/>
              <a:gd name="connsiteY9" fmla="*/ 1230897 h 1962344"/>
              <a:gd name="connsiteX10" fmla="*/ 5806539 w 5806539"/>
              <a:gd name="connsiteY10" fmla="*/ 1753355 h 1962344"/>
              <a:gd name="connsiteX11" fmla="*/ 5597550 w 5806539"/>
              <a:gd name="connsiteY11" fmla="*/ 1962344 h 1962344"/>
              <a:gd name="connsiteX12" fmla="*/ 2419391 w 5806539"/>
              <a:gd name="connsiteY12" fmla="*/ 1962344 h 1962344"/>
              <a:gd name="connsiteX13" fmla="*/ 967757 w 5806539"/>
              <a:gd name="connsiteY13" fmla="*/ 1962344 h 1962344"/>
              <a:gd name="connsiteX14" fmla="*/ 967757 w 5806539"/>
              <a:gd name="connsiteY14" fmla="*/ 1962344 h 1962344"/>
              <a:gd name="connsiteX15" fmla="*/ 208989 w 5806539"/>
              <a:gd name="connsiteY15" fmla="*/ 1962344 h 1962344"/>
              <a:gd name="connsiteX16" fmla="*/ 0 w 5806539"/>
              <a:gd name="connsiteY16" fmla="*/ 1753355 h 1962344"/>
              <a:gd name="connsiteX17" fmla="*/ 0 w 5806539"/>
              <a:gd name="connsiteY17" fmla="*/ 1230897 h 1962344"/>
              <a:gd name="connsiteX18" fmla="*/ 0 w 5806539"/>
              <a:gd name="connsiteY18" fmla="*/ 917419 h 1962344"/>
              <a:gd name="connsiteX19" fmla="*/ 0 w 5806539"/>
              <a:gd name="connsiteY19" fmla="*/ 917419 h 1962344"/>
              <a:gd name="connsiteX20" fmla="*/ 0 w 5806539"/>
              <a:gd name="connsiteY20" fmla="*/ 917423 h 1962344"/>
              <a:gd name="connsiteX0" fmla="*/ 0 w 5806539"/>
              <a:gd name="connsiteY0" fmla="*/ 917423 h 1962344"/>
              <a:gd name="connsiteX1" fmla="*/ 208989 w 5806539"/>
              <a:gd name="connsiteY1" fmla="*/ 708434 h 1962344"/>
              <a:gd name="connsiteX2" fmla="*/ 2496111 w 5806539"/>
              <a:gd name="connsiteY2" fmla="*/ 695371 h 1962344"/>
              <a:gd name="connsiteX3" fmla="*/ 2866340 w 5806539"/>
              <a:gd name="connsiteY3" fmla="*/ 0 h 1962344"/>
              <a:gd name="connsiteX4" fmla="*/ 3242351 w 5806539"/>
              <a:gd name="connsiteY4" fmla="*/ 721497 h 1962344"/>
              <a:gd name="connsiteX5" fmla="*/ 5597550 w 5806539"/>
              <a:gd name="connsiteY5" fmla="*/ 708434 h 1962344"/>
              <a:gd name="connsiteX6" fmla="*/ 5806539 w 5806539"/>
              <a:gd name="connsiteY6" fmla="*/ 917423 h 1962344"/>
              <a:gd name="connsiteX7" fmla="*/ 5806539 w 5806539"/>
              <a:gd name="connsiteY7" fmla="*/ 917419 h 1962344"/>
              <a:gd name="connsiteX8" fmla="*/ 5806539 w 5806539"/>
              <a:gd name="connsiteY8" fmla="*/ 917419 h 1962344"/>
              <a:gd name="connsiteX9" fmla="*/ 5806539 w 5806539"/>
              <a:gd name="connsiteY9" fmla="*/ 1230897 h 1962344"/>
              <a:gd name="connsiteX10" fmla="*/ 5806539 w 5806539"/>
              <a:gd name="connsiteY10" fmla="*/ 1753355 h 1962344"/>
              <a:gd name="connsiteX11" fmla="*/ 5597550 w 5806539"/>
              <a:gd name="connsiteY11" fmla="*/ 1962344 h 1962344"/>
              <a:gd name="connsiteX12" fmla="*/ 2419391 w 5806539"/>
              <a:gd name="connsiteY12" fmla="*/ 1962344 h 1962344"/>
              <a:gd name="connsiteX13" fmla="*/ 967757 w 5806539"/>
              <a:gd name="connsiteY13" fmla="*/ 1962344 h 1962344"/>
              <a:gd name="connsiteX14" fmla="*/ 967757 w 5806539"/>
              <a:gd name="connsiteY14" fmla="*/ 1962344 h 1962344"/>
              <a:gd name="connsiteX15" fmla="*/ 208989 w 5806539"/>
              <a:gd name="connsiteY15" fmla="*/ 1962344 h 1962344"/>
              <a:gd name="connsiteX16" fmla="*/ 0 w 5806539"/>
              <a:gd name="connsiteY16" fmla="*/ 1753355 h 1962344"/>
              <a:gd name="connsiteX17" fmla="*/ 0 w 5806539"/>
              <a:gd name="connsiteY17" fmla="*/ 1230897 h 1962344"/>
              <a:gd name="connsiteX18" fmla="*/ 0 w 5806539"/>
              <a:gd name="connsiteY18" fmla="*/ 917419 h 1962344"/>
              <a:gd name="connsiteX19" fmla="*/ 0 w 5806539"/>
              <a:gd name="connsiteY19" fmla="*/ 917419 h 1962344"/>
              <a:gd name="connsiteX20" fmla="*/ 0 w 5806539"/>
              <a:gd name="connsiteY20" fmla="*/ 917423 h 1962344"/>
              <a:gd name="connsiteX0" fmla="*/ 0 w 5806539"/>
              <a:gd name="connsiteY0" fmla="*/ 878234 h 1923155"/>
              <a:gd name="connsiteX1" fmla="*/ 208989 w 5806539"/>
              <a:gd name="connsiteY1" fmla="*/ 669245 h 1923155"/>
              <a:gd name="connsiteX2" fmla="*/ 2496111 w 5806539"/>
              <a:gd name="connsiteY2" fmla="*/ 656182 h 1923155"/>
              <a:gd name="connsiteX3" fmla="*/ 2905528 w 5806539"/>
              <a:gd name="connsiteY3" fmla="*/ 0 h 1923155"/>
              <a:gd name="connsiteX4" fmla="*/ 3242351 w 5806539"/>
              <a:gd name="connsiteY4" fmla="*/ 682308 h 1923155"/>
              <a:gd name="connsiteX5" fmla="*/ 5597550 w 5806539"/>
              <a:gd name="connsiteY5" fmla="*/ 669245 h 1923155"/>
              <a:gd name="connsiteX6" fmla="*/ 5806539 w 5806539"/>
              <a:gd name="connsiteY6" fmla="*/ 878234 h 1923155"/>
              <a:gd name="connsiteX7" fmla="*/ 5806539 w 5806539"/>
              <a:gd name="connsiteY7" fmla="*/ 878230 h 1923155"/>
              <a:gd name="connsiteX8" fmla="*/ 5806539 w 5806539"/>
              <a:gd name="connsiteY8" fmla="*/ 878230 h 1923155"/>
              <a:gd name="connsiteX9" fmla="*/ 5806539 w 5806539"/>
              <a:gd name="connsiteY9" fmla="*/ 1191708 h 1923155"/>
              <a:gd name="connsiteX10" fmla="*/ 5806539 w 5806539"/>
              <a:gd name="connsiteY10" fmla="*/ 1714166 h 1923155"/>
              <a:gd name="connsiteX11" fmla="*/ 5597550 w 5806539"/>
              <a:gd name="connsiteY11" fmla="*/ 1923155 h 1923155"/>
              <a:gd name="connsiteX12" fmla="*/ 2419391 w 5806539"/>
              <a:gd name="connsiteY12" fmla="*/ 1923155 h 1923155"/>
              <a:gd name="connsiteX13" fmla="*/ 967757 w 5806539"/>
              <a:gd name="connsiteY13" fmla="*/ 1923155 h 1923155"/>
              <a:gd name="connsiteX14" fmla="*/ 967757 w 5806539"/>
              <a:gd name="connsiteY14" fmla="*/ 1923155 h 1923155"/>
              <a:gd name="connsiteX15" fmla="*/ 208989 w 5806539"/>
              <a:gd name="connsiteY15" fmla="*/ 1923155 h 1923155"/>
              <a:gd name="connsiteX16" fmla="*/ 0 w 5806539"/>
              <a:gd name="connsiteY16" fmla="*/ 1714166 h 1923155"/>
              <a:gd name="connsiteX17" fmla="*/ 0 w 5806539"/>
              <a:gd name="connsiteY17" fmla="*/ 1191708 h 1923155"/>
              <a:gd name="connsiteX18" fmla="*/ 0 w 5806539"/>
              <a:gd name="connsiteY18" fmla="*/ 878230 h 1923155"/>
              <a:gd name="connsiteX19" fmla="*/ 0 w 5806539"/>
              <a:gd name="connsiteY19" fmla="*/ 878230 h 1923155"/>
              <a:gd name="connsiteX20" fmla="*/ 0 w 5806539"/>
              <a:gd name="connsiteY20" fmla="*/ 878234 h 1923155"/>
              <a:gd name="connsiteX0" fmla="*/ 0 w 5806539"/>
              <a:gd name="connsiteY0" fmla="*/ 878234 h 1923155"/>
              <a:gd name="connsiteX1" fmla="*/ 208989 w 5806539"/>
              <a:gd name="connsiteY1" fmla="*/ 669245 h 1923155"/>
              <a:gd name="connsiteX2" fmla="*/ 2496111 w 5806539"/>
              <a:gd name="connsiteY2" fmla="*/ 656182 h 1923155"/>
              <a:gd name="connsiteX3" fmla="*/ 2905528 w 5806539"/>
              <a:gd name="connsiteY3" fmla="*/ 0 h 1923155"/>
              <a:gd name="connsiteX4" fmla="*/ 3242351 w 5806539"/>
              <a:gd name="connsiteY4" fmla="*/ 673880 h 1923155"/>
              <a:gd name="connsiteX5" fmla="*/ 5597550 w 5806539"/>
              <a:gd name="connsiteY5" fmla="*/ 669245 h 1923155"/>
              <a:gd name="connsiteX6" fmla="*/ 5806539 w 5806539"/>
              <a:gd name="connsiteY6" fmla="*/ 878234 h 1923155"/>
              <a:gd name="connsiteX7" fmla="*/ 5806539 w 5806539"/>
              <a:gd name="connsiteY7" fmla="*/ 878230 h 1923155"/>
              <a:gd name="connsiteX8" fmla="*/ 5806539 w 5806539"/>
              <a:gd name="connsiteY8" fmla="*/ 878230 h 1923155"/>
              <a:gd name="connsiteX9" fmla="*/ 5806539 w 5806539"/>
              <a:gd name="connsiteY9" fmla="*/ 1191708 h 1923155"/>
              <a:gd name="connsiteX10" fmla="*/ 5806539 w 5806539"/>
              <a:gd name="connsiteY10" fmla="*/ 1714166 h 1923155"/>
              <a:gd name="connsiteX11" fmla="*/ 5597550 w 5806539"/>
              <a:gd name="connsiteY11" fmla="*/ 1923155 h 1923155"/>
              <a:gd name="connsiteX12" fmla="*/ 2419391 w 5806539"/>
              <a:gd name="connsiteY12" fmla="*/ 1923155 h 1923155"/>
              <a:gd name="connsiteX13" fmla="*/ 967757 w 5806539"/>
              <a:gd name="connsiteY13" fmla="*/ 1923155 h 1923155"/>
              <a:gd name="connsiteX14" fmla="*/ 967757 w 5806539"/>
              <a:gd name="connsiteY14" fmla="*/ 1923155 h 1923155"/>
              <a:gd name="connsiteX15" fmla="*/ 208989 w 5806539"/>
              <a:gd name="connsiteY15" fmla="*/ 1923155 h 1923155"/>
              <a:gd name="connsiteX16" fmla="*/ 0 w 5806539"/>
              <a:gd name="connsiteY16" fmla="*/ 1714166 h 1923155"/>
              <a:gd name="connsiteX17" fmla="*/ 0 w 5806539"/>
              <a:gd name="connsiteY17" fmla="*/ 1191708 h 1923155"/>
              <a:gd name="connsiteX18" fmla="*/ 0 w 5806539"/>
              <a:gd name="connsiteY18" fmla="*/ 878230 h 1923155"/>
              <a:gd name="connsiteX19" fmla="*/ 0 w 5806539"/>
              <a:gd name="connsiteY19" fmla="*/ 878230 h 1923155"/>
              <a:gd name="connsiteX20" fmla="*/ 0 w 5806539"/>
              <a:gd name="connsiteY20" fmla="*/ 878234 h 1923155"/>
              <a:gd name="connsiteX0" fmla="*/ 0 w 5806539"/>
              <a:gd name="connsiteY0" fmla="*/ 878234 h 1923155"/>
              <a:gd name="connsiteX1" fmla="*/ 208989 w 5806539"/>
              <a:gd name="connsiteY1" fmla="*/ 669245 h 1923155"/>
              <a:gd name="connsiteX2" fmla="*/ 2580387 w 5806539"/>
              <a:gd name="connsiteY2" fmla="*/ 673037 h 1923155"/>
              <a:gd name="connsiteX3" fmla="*/ 2905528 w 5806539"/>
              <a:gd name="connsiteY3" fmla="*/ 0 h 1923155"/>
              <a:gd name="connsiteX4" fmla="*/ 3242351 w 5806539"/>
              <a:gd name="connsiteY4" fmla="*/ 673880 h 1923155"/>
              <a:gd name="connsiteX5" fmla="*/ 5597550 w 5806539"/>
              <a:gd name="connsiteY5" fmla="*/ 669245 h 1923155"/>
              <a:gd name="connsiteX6" fmla="*/ 5806539 w 5806539"/>
              <a:gd name="connsiteY6" fmla="*/ 878234 h 1923155"/>
              <a:gd name="connsiteX7" fmla="*/ 5806539 w 5806539"/>
              <a:gd name="connsiteY7" fmla="*/ 878230 h 1923155"/>
              <a:gd name="connsiteX8" fmla="*/ 5806539 w 5806539"/>
              <a:gd name="connsiteY8" fmla="*/ 878230 h 1923155"/>
              <a:gd name="connsiteX9" fmla="*/ 5806539 w 5806539"/>
              <a:gd name="connsiteY9" fmla="*/ 1191708 h 1923155"/>
              <a:gd name="connsiteX10" fmla="*/ 5806539 w 5806539"/>
              <a:gd name="connsiteY10" fmla="*/ 1714166 h 1923155"/>
              <a:gd name="connsiteX11" fmla="*/ 5597550 w 5806539"/>
              <a:gd name="connsiteY11" fmla="*/ 1923155 h 1923155"/>
              <a:gd name="connsiteX12" fmla="*/ 2419391 w 5806539"/>
              <a:gd name="connsiteY12" fmla="*/ 1923155 h 1923155"/>
              <a:gd name="connsiteX13" fmla="*/ 967757 w 5806539"/>
              <a:gd name="connsiteY13" fmla="*/ 1923155 h 1923155"/>
              <a:gd name="connsiteX14" fmla="*/ 967757 w 5806539"/>
              <a:gd name="connsiteY14" fmla="*/ 1923155 h 1923155"/>
              <a:gd name="connsiteX15" fmla="*/ 208989 w 5806539"/>
              <a:gd name="connsiteY15" fmla="*/ 1923155 h 1923155"/>
              <a:gd name="connsiteX16" fmla="*/ 0 w 5806539"/>
              <a:gd name="connsiteY16" fmla="*/ 1714166 h 1923155"/>
              <a:gd name="connsiteX17" fmla="*/ 0 w 5806539"/>
              <a:gd name="connsiteY17" fmla="*/ 1191708 h 1923155"/>
              <a:gd name="connsiteX18" fmla="*/ 0 w 5806539"/>
              <a:gd name="connsiteY18" fmla="*/ 878230 h 1923155"/>
              <a:gd name="connsiteX19" fmla="*/ 0 w 5806539"/>
              <a:gd name="connsiteY19" fmla="*/ 878230 h 1923155"/>
              <a:gd name="connsiteX20" fmla="*/ 0 w 5806539"/>
              <a:gd name="connsiteY20" fmla="*/ 878234 h 1923155"/>
              <a:gd name="connsiteX0" fmla="*/ 0 w 5806539"/>
              <a:gd name="connsiteY0" fmla="*/ 878234 h 1923155"/>
              <a:gd name="connsiteX1" fmla="*/ 208989 w 5806539"/>
              <a:gd name="connsiteY1" fmla="*/ 669245 h 1923155"/>
              <a:gd name="connsiteX2" fmla="*/ 2605670 w 5806539"/>
              <a:gd name="connsiteY2" fmla="*/ 668824 h 1923155"/>
              <a:gd name="connsiteX3" fmla="*/ 2905528 w 5806539"/>
              <a:gd name="connsiteY3" fmla="*/ 0 h 1923155"/>
              <a:gd name="connsiteX4" fmla="*/ 3242351 w 5806539"/>
              <a:gd name="connsiteY4" fmla="*/ 673880 h 1923155"/>
              <a:gd name="connsiteX5" fmla="*/ 5597550 w 5806539"/>
              <a:gd name="connsiteY5" fmla="*/ 669245 h 1923155"/>
              <a:gd name="connsiteX6" fmla="*/ 5806539 w 5806539"/>
              <a:gd name="connsiteY6" fmla="*/ 878234 h 1923155"/>
              <a:gd name="connsiteX7" fmla="*/ 5806539 w 5806539"/>
              <a:gd name="connsiteY7" fmla="*/ 878230 h 1923155"/>
              <a:gd name="connsiteX8" fmla="*/ 5806539 w 5806539"/>
              <a:gd name="connsiteY8" fmla="*/ 878230 h 1923155"/>
              <a:gd name="connsiteX9" fmla="*/ 5806539 w 5806539"/>
              <a:gd name="connsiteY9" fmla="*/ 1191708 h 1923155"/>
              <a:gd name="connsiteX10" fmla="*/ 5806539 w 5806539"/>
              <a:gd name="connsiteY10" fmla="*/ 1714166 h 1923155"/>
              <a:gd name="connsiteX11" fmla="*/ 5597550 w 5806539"/>
              <a:gd name="connsiteY11" fmla="*/ 1923155 h 1923155"/>
              <a:gd name="connsiteX12" fmla="*/ 2419391 w 5806539"/>
              <a:gd name="connsiteY12" fmla="*/ 1923155 h 1923155"/>
              <a:gd name="connsiteX13" fmla="*/ 967757 w 5806539"/>
              <a:gd name="connsiteY13" fmla="*/ 1923155 h 1923155"/>
              <a:gd name="connsiteX14" fmla="*/ 967757 w 5806539"/>
              <a:gd name="connsiteY14" fmla="*/ 1923155 h 1923155"/>
              <a:gd name="connsiteX15" fmla="*/ 208989 w 5806539"/>
              <a:gd name="connsiteY15" fmla="*/ 1923155 h 1923155"/>
              <a:gd name="connsiteX16" fmla="*/ 0 w 5806539"/>
              <a:gd name="connsiteY16" fmla="*/ 1714166 h 1923155"/>
              <a:gd name="connsiteX17" fmla="*/ 0 w 5806539"/>
              <a:gd name="connsiteY17" fmla="*/ 1191708 h 1923155"/>
              <a:gd name="connsiteX18" fmla="*/ 0 w 5806539"/>
              <a:gd name="connsiteY18" fmla="*/ 878230 h 1923155"/>
              <a:gd name="connsiteX19" fmla="*/ 0 w 5806539"/>
              <a:gd name="connsiteY19" fmla="*/ 878230 h 1923155"/>
              <a:gd name="connsiteX20" fmla="*/ 0 w 5806539"/>
              <a:gd name="connsiteY20" fmla="*/ 878234 h 1923155"/>
              <a:gd name="connsiteX0" fmla="*/ 0 w 5806539"/>
              <a:gd name="connsiteY0" fmla="*/ 878234 h 1923155"/>
              <a:gd name="connsiteX1" fmla="*/ 208989 w 5806539"/>
              <a:gd name="connsiteY1" fmla="*/ 669245 h 1923155"/>
              <a:gd name="connsiteX2" fmla="*/ 2580387 w 5806539"/>
              <a:gd name="connsiteY2" fmla="*/ 668824 h 1923155"/>
              <a:gd name="connsiteX3" fmla="*/ 2905528 w 5806539"/>
              <a:gd name="connsiteY3" fmla="*/ 0 h 1923155"/>
              <a:gd name="connsiteX4" fmla="*/ 3242351 w 5806539"/>
              <a:gd name="connsiteY4" fmla="*/ 673880 h 1923155"/>
              <a:gd name="connsiteX5" fmla="*/ 5597550 w 5806539"/>
              <a:gd name="connsiteY5" fmla="*/ 669245 h 1923155"/>
              <a:gd name="connsiteX6" fmla="*/ 5806539 w 5806539"/>
              <a:gd name="connsiteY6" fmla="*/ 878234 h 1923155"/>
              <a:gd name="connsiteX7" fmla="*/ 5806539 w 5806539"/>
              <a:gd name="connsiteY7" fmla="*/ 878230 h 1923155"/>
              <a:gd name="connsiteX8" fmla="*/ 5806539 w 5806539"/>
              <a:gd name="connsiteY8" fmla="*/ 878230 h 1923155"/>
              <a:gd name="connsiteX9" fmla="*/ 5806539 w 5806539"/>
              <a:gd name="connsiteY9" fmla="*/ 1191708 h 1923155"/>
              <a:gd name="connsiteX10" fmla="*/ 5806539 w 5806539"/>
              <a:gd name="connsiteY10" fmla="*/ 1714166 h 1923155"/>
              <a:gd name="connsiteX11" fmla="*/ 5597550 w 5806539"/>
              <a:gd name="connsiteY11" fmla="*/ 1923155 h 1923155"/>
              <a:gd name="connsiteX12" fmla="*/ 2419391 w 5806539"/>
              <a:gd name="connsiteY12" fmla="*/ 1923155 h 1923155"/>
              <a:gd name="connsiteX13" fmla="*/ 967757 w 5806539"/>
              <a:gd name="connsiteY13" fmla="*/ 1923155 h 1923155"/>
              <a:gd name="connsiteX14" fmla="*/ 967757 w 5806539"/>
              <a:gd name="connsiteY14" fmla="*/ 1923155 h 1923155"/>
              <a:gd name="connsiteX15" fmla="*/ 208989 w 5806539"/>
              <a:gd name="connsiteY15" fmla="*/ 1923155 h 1923155"/>
              <a:gd name="connsiteX16" fmla="*/ 0 w 5806539"/>
              <a:gd name="connsiteY16" fmla="*/ 1714166 h 1923155"/>
              <a:gd name="connsiteX17" fmla="*/ 0 w 5806539"/>
              <a:gd name="connsiteY17" fmla="*/ 1191708 h 1923155"/>
              <a:gd name="connsiteX18" fmla="*/ 0 w 5806539"/>
              <a:gd name="connsiteY18" fmla="*/ 878230 h 1923155"/>
              <a:gd name="connsiteX19" fmla="*/ 0 w 5806539"/>
              <a:gd name="connsiteY19" fmla="*/ 878230 h 1923155"/>
              <a:gd name="connsiteX20" fmla="*/ 0 w 5806539"/>
              <a:gd name="connsiteY20" fmla="*/ 878234 h 1923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06539" h="1923155">
                <a:moveTo>
                  <a:pt x="0" y="878234"/>
                </a:moveTo>
                <a:cubicBezTo>
                  <a:pt x="0" y="762813"/>
                  <a:pt x="93568" y="669245"/>
                  <a:pt x="208989" y="669245"/>
                </a:cubicBezTo>
                <a:lnTo>
                  <a:pt x="2580387" y="668824"/>
                </a:lnTo>
                <a:lnTo>
                  <a:pt x="2905528" y="0"/>
                </a:lnTo>
                <a:lnTo>
                  <a:pt x="3242351" y="673880"/>
                </a:lnTo>
                <a:lnTo>
                  <a:pt x="5597550" y="669245"/>
                </a:lnTo>
                <a:cubicBezTo>
                  <a:pt x="5712971" y="669245"/>
                  <a:pt x="5806539" y="762813"/>
                  <a:pt x="5806539" y="878234"/>
                </a:cubicBezTo>
                <a:lnTo>
                  <a:pt x="5806539" y="878230"/>
                </a:lnTo>
                <a:lnTo>
                  <a:pt x="5806539" y="878230"/>
                </a:lnTo>
                <a:lnTo>
                  <a:pt x="5806539" y="1191708"/>
                </a:lnTo>
                <a:lnTo>
                  <a:pt x="5806539" y="1714166"/>
                </a:lnTo>
                <a:cubicBezTo>
                  <a:pt x="5806539" y="1829587"/>
                  <a:pt x="5712971" y="1923155"/>
                  <a:pt x="5597550" y="1923155"/>
                </a:cubicBezTo>
                <a:lnTo>
                  <a:pt x="2419391" y="1923155"/>
                </a:lnTo>
                <a:lnTo>
                  <a:pt x="967757" y="1923155"/>
                </a:lnTo>
                <a:lnTo>
                  <a:pt x="967757" y="1923155"/>
                </a:lnTo>
                <a:lnTo>
                  <a:pt x="208989" y="1923155"/>
                </a:lnTo>
                <a:cubicBezTo>
                  <a:pt x="93568" y="1923155"/>
                  <a:pt x="0" y="1829587"/>
                  <a:pt x="0" y="1714166"/>
                </a:cubicBezTo>
                <a:lnTo>
                  <a:pt x="0" y="1191708"/>
                </a:lnTo>
                <a:lnTo>
                  <a:pt x="0" y="878230"/>
                </a:lnTo>
                <a:lnTo>
                  <a:pt x="0" y="878230"/>
                </a:lnTo>
                <a:lnTo>
                  <a:pt x="0" y="878234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216000" rIns="0" bIns="108000" rtlCol="0" anchor="b"/>
          <a:lstStyle/>
          <a:p>
            <a:pPr algn="ctr"/>
            <a:r>
              <a:rPr lang="ja-JP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２人に１人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3E40C31-8FAA-4AC1-8EA6-F757C0CC7C8E}"/>
              </a:ext>
            </a:extLst>
          </p:cNvPr>
          <p:cNvSpPr txBox="1"/>
          <p:nvPr/>
        </p:nvSpPr>
        <p:spPr>
          <a:xfrm>
            <a:off x="4648368" y="6631468"/>
            <a:ext cx="60921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出典：国立がん研究センターがん情報サービス「がん登録・統計」最新がん統計</a:t>
            </a:r>
            <a:endParaRPr kumimoji="1" lang="ja-JP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250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47A2D5C1-968F-4637-9F07-0742934E8393}"/>
              </a:ext>
            </a:extLst>
          </p:cNvPr>
          <p:cNvSpPr/>
          <p:nvPr/>
        </p:nvSpPr>
        <p:spPr>
          <a:xfrm>
            <a:off x="2603500" y="152400"/>
            <a:ext cx="7493000" cy="10795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5400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がんによる死亡数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73C6684-E49A-4DCA-A82D-5F4277533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29" y="1871002"/>
            <a:ext cx="8774978" cy="384470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B06EDBB-6677-4FC7-A25C-D3E6FAE36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033" y="1609990"/>
            <a:ext cx="8312756" cy="291544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296FEAC-3236-4DAA-9CF2-1A406D9D8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389" y="2294182"/>
            <a:ext cx="1112062" cy="51442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3BC62C1-08F4-48BD-A3F1-F5C4C1C24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5954" y="1609990"/>
            <a:ext cx="1799787" cy="128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2CAAEE0-0EB5-4C5F-91F0-096F0285EE04}"/>
              </a:ext>
            </a:extLst>
          </p:cNvPr>
          <p:cNvSpPr/>
          <p:nvPr/>
        </p:nvSpPr>
        <p:spPr>
          <a:xfrm>
            <a:off x="2724588" y="5952402"/>
            <a:ext cx="72731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lang="ja-JP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人に</a:t>
            </a:r>
            <a:r>
              <a:rPr lang="en-US" altLang="ja-JP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人ががんで亡くなっている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29D2718-A700-49C9-AD46-578AEE990BD8}"/>
              </a:ext>
            </a:extLst>
          </p:cNvPr>
          <p:cNvSpPr txBox="1"/>
          <p:nvPr/>
        </p:nvSpPr>
        <p:spPr>
          <a:xfrm>
            <a:off x="5523712" y="5698486"/>
            <a:ext cx="50792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出典：厚生労働省　平成</a:t>
            </a:r>
            <a:r>
              <a:rPr lang="en-US" altLang="ja-JP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26</a:t>
            </a:r>
            <a:r>
              <a:rPr lang="ja-JP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年度人口動態統計</a:t>
            </a:r>
            <a:endParaRPr kumimoji="1" lang="ja-JP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838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5D304E9-9761-4596-A163-908A8D7B07E2}"/>
              </a:ext>
            </a:extLst>
          </p:cNvPr>
          <p:cNvSpPr txBox="1"/>
          <p:nvPr/>
        </p:nvSpPr>
        <p:spPr>
          <a:xfrm>
            <a:off x="2533002" y="2536873"/>
            <a:ext cx="7125995" cy="1182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500"/>
              </a:lnSpc>
            </a:pPr>
            <a:r>
              <a:rPr lang="ja-JP" altLang="en-US" sz="6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“がん”ってなに？</a:t>
            </a:r>
            <a:endParaRPr kumimoji="1" lang="ja-JP" altLang="en-US" sz="65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8745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CF824D02-60E4-4E72-BC5C-E526E6F3C93A}"/>
              </a:ext>
            </a:extLst>
          </p:cNvPr>
          <p:cNvSpPr/>
          <p:nvPr/>
        </p:nvSpPr>
        <p:spPr>
          <a:xfrm>
            <a:off x="2603500" y="152400"/>
            <a:ext cx="7493000" cy="10795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5400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がんのしくみ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C7A822A-C04D-4B12-B52C-A461348463FC}"/>
              </a:ext>
            </a:extLst>
          </p:cNvPr>
          <p:cNvSpPr txBox="1"/>
          <p:nvPr/>
        </p:nvSpPr>
        <p:spPr>
          <a:xfrm>
            <a:off x="1392619" y="1382914"/>
            <a:ext cx="48245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わたしたちの</a:t>
            </a:r>
            <a:br>
              <a:rPr lang="en-US" altLang="ja-JP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体の細胞は</a:t>
            </a:r>
            <a:br>
              <a:rPr lang="en-US" altLang="ja-JP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毎日分裂し</a:t>
            </a:r>
            <a:endParaRPr lang="en-US" altLang="ja-JP" sz="40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新しくなっている</a:t>
            </a:r>
            <a:endParaRPr lang="en-US" altLang="ja-JP" sz="40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ADBE5D7C-A0D4-4240-B715-5C0B2FC940AD}"/>
              </a:ext>
            </a:extLst>
          </p:cNvPr>
          <p:cNvGrpSpPr/>
          <p:nvPr/>
        </p:nvGrpSpPr>
        <p:grpSpPr>
          <a:xfrm>
            <a:off x="2411017" y="4005286"/>
            <a:ext cx="1787007" cy="2456046"/>
            <a:chOff x="1352744" y="3977813"/>
            <a:chExt cx="1279613" cy="1845874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10F6F9E3-873F-48A5-B491-80DC8B666F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70"/>
            <a:stretch/>
          </p:blipFill>
          <p:spPr>
            <a:xfrm rot="10800000">
              <a:off x="1352744" y="5164054"/>
              <a:ext cx="1279613" cy="659633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2329FC06-F9B6-48BF-88AA-C43743149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0705" y="3977813"/>
              <a:ext cx="598777" cy="628460"/>
            </a:xfrm>
            <a:prstGeom prst="rect">
              <a:avLst/>
            </a:prstGeom>
          </p:spPr>
        </p:pic>
        <p:sp>
          <p:nvSpPr>
            <p:cNvPr id="7" name="下矢印 21">
              <a:extLst>
                <a:ext uri="{FF2B5EF4-FFF2-40B4-BE49-F238E27FC236}">
                  <a16:creationId xmlns:a16="http://schemas.microsoft.com/office/drawing/2014/main" id="{AFA42AAC-F7E7-4870-9A98-3D568D492F3D}"/>
                </a:ext>
              </a:extLst>
            </p:cNvPr>
            <p:cNvSpPr/>
            <p:nvPr/>
          </p:nvSpPr>
          <p:spPr>
            <a:xfrm rot="1519670">
              <a:off x="1677017" y="4648046"/>
              <a:ext cx="210940" cy="476086"/>
            </a:xfrm>
            <a:prstGeom prst="downArrow">
              <a:avLst/>
            </a:prstGeom>
            <a:solidFill>
              <a:srgbClr val="FF9900"/>
            </a:soli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bIns="0" anchor="ctr"/>
            <a:lstStyle/>
            <a:p>
              <a:pPr algn="ctr" fontAlgn="base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</a:pPr>
              <a:endParaRPr lang="ja-JP" altLang="en-US" sz="400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8" name="下矢印 23">
              <a:extLst>
                <a:ext uri="{FF2B5EF4-FFF2-40B4-BE49-F238E27FC236}">
                  <a16:creationId xmlns:a16="http://schemas.microsoft.com/office/drawing/2014/main" id="{F808CF18-1534-4584-9CC8-938B6B60ABF6}"/>
                </a:ext>
              </a:extLst>
            </p:cNvPr>
            <p:cNvSpPr/>
            <p:nvPr/>
          </p:nvSpPr>
          <p:spPr>
            <a:xfrm rot="20080330" flipH="1">
              <a:off x="2089516" y="4651908"/>
              <a:ext cx="210940" cy="476086"/>
            </a:xfrm>
            <a:prstGeom prst="downArrow">
              <a:avLst/>
            </a:prstGeom>
            <a:solidFill>
              <a:srgbClr val="FF9900"/>
            </a:soli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bIns="0" anchor="ctr"/>
            <a:lstStyle/>
            <a:p>
              <a:pPr algn="ctr" fontAlgn="base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</a:pPr>
              <a:endParaRPr lang="ja-JP" altLang="en-US" sz="400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</p:grpSp>
      <p:sp>
        <p:nvSpPr>
          <p:cNvPr id="9" name="角丸四角形 16">
            <a:extLst>
              <a:ext uri="{FF2B5EF4-FFF2-40B4-BE49-F238E27FC236}">
                <a16:creationId xmlns:a16="http://schemas.microsoft.com/office/drawing/2014/main" id="{C2496F5A-598F-4E22-8EDE-BF2D68BA23FC}"/>
              </a:ext>
            </a:extLst>
          </p:cNvPr>
          <p:cNvSpPr/>
          <p:nvPr/>
        </p:nvSpPr>
        <p:spPr>
          <a:xfrm>
            <a:off x="3219710" y="5535616"/>
            <a:ext cx="1063514" cy="956098"/>
          </a:xfrm>
          <a:prstGeom prst="roundRect">
            <a:avLst>
              <a:gd name="adj" fmla="val 13261"/>
            </a:avLst>
          </a:prstGeom>
          <a:noFill/>
          <a:ln w="76200" cap="sq">
            <a:solidFill>
              <a:srgbClr val="FF0000"/>
            </a:solidFill>
            <a:prstDash val="sysDash"/>
            <a:beve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角丸四角形吹き出し 37">
            <a:extLst>
              <a:ext uri="{FF2B5EF4-FFF2-40B4-BE49-F238E27FC236}">
                <a16:creationId xmlns:a16="http://schemas.microsoft.com/office/drawing/2014/main" id="{12D95BAF-70EE-4E2B-8A1E-2C031446B75B}"/>
              </a:ext>
            </a:extLst>
          </p:cNvPr>
          <p:cNvSpPr/>
          <p:nvPr/>
        </p:nvSpPr>
        <p:spPr>
          <a:xfrm>
            <a:off x="4842510" y="3821781"/>
            <a:ext cx="5042389" cy="2784039"/>
          </a:xfrm>
          <a:prstGeom prst="wedgeRoundRectCallout">
            <a:avLst>
              <a:gd name="adj1" fmla="val -65062"/>
              <a:gd name="adj2" fmla="val 28866"/>
              <a:gd name="adj3" fmla="val 16667"/>
            </a:avLst>
          </a:prstGeom>
          <a:solidFill>
            <a:srgbClr val="FF99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108000" rIns="0"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細胞分裂するとき</a:t>
            </a:r>
          </a:p>
          <a:p>
            <a:pPr algn="ctr"/>
            <a:r>
              <a:rPr lang="ja-JP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変異</a:t>
            </a:r>
            <a:endParaRPr lang="en-US" altLang="ja-JP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が起こることがある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5F614D2-F5A5-44E6-9DF1-9E7DD3F2841A}"/>
              </a:ext>
            </a:extLst>
          </p:cNvPr>
          <p:cNvSpPr/>
          <p:nvPr/>
        </p:nvSpPr>
        <p:spPr>
          <a:xfrm>
            <a:off x="7222976" y="3167271"/>
            <a:ext cx="17491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約</a:t>
            </a:r>
            <a:r>
              <a:rPr lang="en-US" altLang="ja-JP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37</a:t>
            </a:r>
            <a:r>
              <a:rPr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兆個</a:t>
            </a:r>
            <a:endParaRPr lang="ja-JP" altLang="en-US" sz="2800" dirty="0"/>
          </a:p>
        </p:txBody>
      </p:sp>
      <p:pic>
        <p:nvPicPr>
          <p:cNvPr id="12" name="Picture 4" descr="C:\Users\nakamura\Desktop\サタケさんイラストスライド化拡大-01.png">
            <a:extLst>
              <a:ext uri="{FF2B5EF4-FFF2-40B4-BE49-F238E27FC236}">
                <a16:creationId xmlns:a16="http://schemas.microsoft.com/office/drawing/2014/main" id="{81A3B2D9-4B38-4532-B547-BC00567F3A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6"/>
          <a:stretch/>
        </p:blipFill>
        <p:spPr bwMode="auto">
          <a:xfrm>
            <a:off x="8646473" y="1270881"/>
            <a:ext cx="1352462" cy="186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532EC53-FD11-4DCE-A4A4-5A2CE7F2F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94185" y="1260833"/>
            <a:ext cx="2453891" cy="187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94D6417-6016-4D8C-8D6F-D4C61CCAA182}"/>
              </a:ext>
            </a:extLst>
          </p:cNvPr>
          <p:cNvSpPr txBox="1"/>
          <p:nvPr/>
        </p:nvSpPr>
        <p:spPr>
          <a:xfrm>
            <a:off x="2411016" y="6686252"/>
            <a:ext cx="78488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ja-JP" alt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メイリオ" panose="020B0604030504040204" pitchFamily="50" charset="-128"/>
                <a:cs typeface="メイリオ" panose="020B0604030504040204" pitchFamily="50" charset="-128"/>
              </a:rPr>
              <a:t>出典（細胞の数） </a:t>
            </a:r>
            <a:r>
              <a:rPr lang="ja-JP" alt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ＭＳ Ｐゴシック"/>
              </a:rPr>
              <a:t>：</a:t>
            </a:r>
            <a:r>
              <a:rPr lang="en-US" altLang="ja-JP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ＭＳ Ｐゴシック"/>
              </a:rPr>
              <a:t> Annals of Human Biology Volume 40, 2013 -  Issue 6 ‘An estimation of the number of cells in the human body’</a:t>
            </a:r>
            <a:endParaRPr lang="ja-JP" altLang="en-US" dirty="0">
              <a:solidFill>
                <a:prstClr val="black">
                  <a:lumMod val="65000"/>
                  <a:lumOff val="3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9961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2BB16DE3-684A-4309-B228-B63CDAD01516}"/>
              </a:ext>
            </a:extLst>
          </p:cNvPr>
          <p:cNvSpPr/>
          <p:nvPr/>
        </p:nvSpPr>
        <p:spPr>
          <a:xfrm>
            <a:off x="1584609" y="126371"/>
            <a:ext cx="9220200" cy="10541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変異した細胞はどうなるのだろうか</a:t>
            </a:r>
          </a:p>
          <a:p>
            <a:pPr algn="ctr"/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AD2DCEF-11DB-4FA7-99C5-546E5DD3E3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270" y="2400300"/>
            <a:ext cx="2356878" cy="76665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57CEACA-F479-493F-A9FD-5BF9CCDBCFBC}"/>
              </a:ext>
            </a:extLst>
          </p:cNvPr>
          <p:cNvSpPr txBox="1"/>
          <p:nvPr/>
        </p:nvSpPr>
        <p:spPr>
          <a:xfrm>
            <a:off x="7744258" y="1609844"/>
            <a:ext cx="2239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ctr">
              <a:defRPr sz="4400" b="1"/>
            </a:lvl1pPr>
          </a:lstStyle>
          <a:p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変異した細胞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1FBA0BE7-D6F1-4841-B3B7-BCEACEACE4EB}"/>
              </a:ext>
            </a:extLst>
          </p:cNvPr>
          <p:cNvCxnSpPr/>
          <p:nvPr/>
        </p:nvCxnSpPr>
        <p:spPr>
          <a:xfrm flipH="1">
            <a:off x="6689834" y="1815889"/>
            <a:ext cx="1032204" cy="567762"/>
          </a:xfrm>
          <a:prstGeom prst="line">
            <a:avLst/>
          </a:prstGeom>
          <a:noFill/>
          <a:ln w="76200" cap="sq">
            <a:solidFill>
              <a:srgbClr val="FF0000"/>
            </a:solidFill>
            <a:beve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cxn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B9C216A0-9D93-4522-8522-FCA2743E47CC}"/>
              </a:ext>
            </a:extLst>
          </p:cNvPr>
          <p:cNvGrpSpPr/>
          <p:nvPr/>
        </p:nvGrpSpPr>
        <p:grpSpPr>
          <a:xfrm>
            <a:off x="6851432" y="3173294"/>
            <a:ext cx="1735701" cy="1874352"/>
            <a:chOff x="5200432" y="2868494"/>
            <a:chExt cx="1735701" cy="1874352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CDA5191E-BC99-4E73-96E2-98884E1A07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725"/>
            <a:stretch/>
          </p:blipFill>
          <p:spPr>
            <a:xfrm>
              <a:off x="5373373" y="3956871"/>
              <a:ext cx="1562760" cy="767019"/>
            </a:xfrm>
            <a:prstGeom prst="rect">
              <a:avLst/>
            </a:prstGeom>
          </p:spPr>
        </p:pic>
        <p:sp>
          <p:nvSpPr>
            <p:cNvPr id="9" name="角丸四角形 18">
              <a:extLst>
                <a:ext uri="{FF2B5EF4-FFF2-40B4-BE49-F238E27FC236}">
                  <a16:creationId xmlns:a16="http://schemas.microsoft.com/office/drawing/2014/main" id="{9B0C5196-693F-4ACF-963C-BC2679F7EBDD}"/>
                </a:ext>
              </a:extLst>
            </p:cNvPr>
            <p:cNvSpPr/>
            <p:nvPr/>
          </p:nvSpPr>
          <p:spPr>
            <a:xfrm>
              <a:off x="6011498" y="3949667"/>
              <a:ext cx="286510" cy="793179"/>
            </a:xfrm>
            <a:prstGeom prst="roundRect">
              <a:avLst>
                <a:gd name="adj" fmla="val 26333"/>
              </a:avLst>
            </a:prstGeom>
            <a:noFill/>
            <a:ln w="76200" cap="sq">
              <a:solidFill>
                <a:srgbClr val="FF0000"/>
              </a:solidFill>
              <a:prstDash val="sysDash"/>
              <a:beve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下矢印 22">
              <a:extLst>
                <a:ext uri="{FF2B5EF4-FFF2-40B4-BE49-F238E27FC236}">
                  <a16:creationId xmlns:a16="http://schemas.microsoft.com/office/drawing/2014/main" id="{886D4729-525C-4318-A09A-26CC7165AC83}"/>
                </a:ext>
              </a:extLst>
            </p:cNvPr>
            <p:cNvSpPr/>
            <p:nvPr/>
          </p:nvSpPr>
          <p:spPr>
            <a:xfrm rot="18967675" flipH="1">
              <a:off x="5200432" y="2868494"/>
              <a:ext cx="521353" cy="1166079"/>
            </a:xfrm>
            <a:prstGeom prst="downArrow">
              <a:avLst>
                <a:gd name="adj1" fmla="val 50000"/>
                <a:gd name="adj2" fmla="val 61619"/>
              </a:avLst>
            </a:prstGeom>
            <a:solidFill>
              <a:srgbClr val="FF9900"/>
            </a:soli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bIns="0" anchor="ctr"/>
            <a:lstStyle/>
            <a:p>
              <a:pPr algn="ctr" fontAlgn="base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</a:pPr>
              <a:endParaRPr lang="ja-JP" altLang="en-US" sz="400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</p:grpSp>
      <p:sp>
        <p:nvSpPr>
          <p:cNvPr id="11" name="角丸四角形吹き出し 23">
            <a:extLst>
              <a:ext uri="{FF2B5EF4-FFF2-40B4-BE49-F238E27FC236}">
                <a16:creationId xmlns:a16="http://schemas.microsoft.com/office/drawing/2014/main" id="{DED88682-313E-4FE8-AB41-8407A2FF98AA}"/>
              </a:ext>
            </a:extLst>
          </p:cNvPr>
          <p:cNvSpPr/>
          <p:nvPr/>
        </p:nvSpPr>
        <p:spPr>
          <a:xfrm>
            <a:off x="8046752" y="2660254"/>
            <a:ext cx="1770602" cy="1096078"/>
          </a:xfrm>
          <a:prstGeom prst="wedgeRoundRectCallout">
            <a:avLst>
              <a:gd name="adj1" fmla="val -54776"/>
              <a:gd name="adj2" fmla="val 85200"/>
              <a:gd name="adj3" fmla="val 16667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tIns="180000" rtlCol="0" anchor="ctr"/>
          <a:lstStyle/>
          <a:p>
            <a:pPr algn="ctr"/>
            <a:r>
              <a:rPr lang="ja-JP" altLang="en-US" sz="4000" b="1" dirty="0">
                <a:solidFill>
                  <a:srgbClr val="0070C0"/>
                </a:solidFill>
                <a:latin typeface="メイリオ" panose="020B0604030504040204" pitchFamily="50" charset="-128"/>
                <a:cs typeface="メイリオ" panose="020B0604030504040204" pitchFamily="50" charset="-128"/>
              </a:rPr>
              <a:t>排除</a:t>
            </a: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E70E438A-0EB5-4884-94CE-CC44873A5D74}"/>
              </a:ext>
            </a:extLst>
          </p:cNvPr>
          <p:cNvGrpSpPr/>
          <p:nvPr/>
        </p:nvGrpSpPr>
        <p:grpSpPr>
          <a:xfrm>
            <a:off x="3297084" y="3495656"/>
            <a:ext cx="2618207" cy="1615088"/>
            <a:chOff x="1646084" y="3190856"/>
            <a:chExt cx="2618207" cy="1615088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2BAFB609-5E3F-4E26-85F9-A5C40ABF0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6084" y="3981683"/>
              <a:ext cx="2340000" cy="761164"/>
            </a:xfrm>
            <a:prstGeom prst="rect">
              <a:avLst/>
            </a:prstGeom>
          </p:spPr>
        </p:pic>
        <p:sp>
          <p:nvSpPr>
            <p:cNvPr id="14" name="角丸四角形 35">
              <a:extLst>
                <a:ext uri="{FF2B5EF4-FFF2-40B4-BE49-F238E27FC236}">
                  <a16:creationId xmlns:a16="http://schemas.microsoft.com/office/drawing/2014/main" id="{69308950-A2C5-4D7B-B517-049B7331A466}"/>
                </a:ext>
              </a:extLst>
            </p:cNvPr>
            <p:cNvSpPr/>
            <p:nvPr/>
          </p:nvSpPr>
          <p:spPr>
            <a:xfrm>
              <a:off x="2321224" y="3916010"/>
              <a:ext cx="955376" cy="889934"/>
            </a:xfrm>
            <a:prstGeom prst="roundRect">
              <a:avLst>
                <a:gd name="adj" fmla="val 26333"/>
              </a:avLst>
            </a:prstGeom>
            <a:noFill/>
            <a:ln w="76200" cap="sq">
              <a:solidFill>
                <a:srgbClr val="FF0000"/>
              </a:solidFill>
              <a:prstDash val="sysDash"/>
              <a:beve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下矢印 27">
              <a:extLst>
                <a:ext uri="{FF2B5EF4-FFF2-40B4-BE49-F238E27FC236}">
                  <a16:creationId xmlns:a16="http://schemas.microsoft.com/office/drawing/2014/main" id="{27DD2426-75B7-4191-BED8-C480C5D14270}"/>
                </a:ext>
              </a:extLst>
            </p:cNvPr>
            <p:cNvSpPr/>
            <p:nvPr/>
          </p:nvSpPr>
          <p:spPr>
            <a:xfrm rot="2700000" flipH="1">
              <a:off x="3420575" y="2868493"/>
              <a:ext cx="521353" cy="1166079"/>
            </a:xfrm>
            <a:prstGeom prst="downArrow">
              <a:avLst>
                <a:gd name="adj1" fmla="val 50000"/>
                <a:gd name="adj2" fmla="val 61619"/>
              </a:avLst>
            </a:prstGeom>
            <a:solidFill>
              <a:srgbClr val="FF9900"/>
            </a:soli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bIns="0" anchor="ctr"/>
            <a:lstStyle/>
            <a:p>
              <a:pPr algn="ctr" fontAlgn="base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</a:pPr>
              <a:endParaRPr lang="ja-JP" altLang="en-US" sz="400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</p:grpSp>
      <p:sp>
        <p:nvSpPr>
          <p:cNvPr id="16" name="角丸四角形吹き出し 30">
            <a:extLst>
              <a:ext uri="{FF2B5EF4-FFF2-40B4-BE49-F238E27FC236}">
                <a16:creationId xmlns:a16="http://schemas.microsoft.com/office/drawing/2014/main" id="{88E8346A-517F-47D9-818C-AA7828F06208}"/>
              </a:ext>
            </a:extLst>
          </p:cNvPr>
          <p:cNvSpPr/>
          <p:nvPr/>
        </p:nvSpPr>
        <p:spPr>
          <a:xfrm>
            <a:off x="2334568" y="2218521"/>
            <a:ext cx="2409269" cy="1515774"/>
          </a:xfrm>
          <a:prstGeom prst="wedgeRoundRectCallout">
            <a:avLst>
              <a:gd name="adj1" fmla="val 40815"/>
              <a:gd name="adj2" fmla="val 77917"/>
              <a:gd name="adj3" fmla="val 16667"/>
            </a:avLst>
          </a:prstGeom>
          <a:solidFill>
            <a:schemeClr val="bg1"/>
          </a:solidFill>
          <a:ln w="57150">
            <a:solidFill>
              <a:srgbClr val="FF99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tIns="180000" rtlCol="0" anchor="ctr"/>
          <a:lstStyle/>
          <a:p>
            <a:pPr algn="ctr"/>
            <a:r>
              <a:rPr lang="ja-JP" altLang="en-US" sz="4000" b="1" dirty="0">
                <a:solidFill>
                  <a:srgbClr val="FF99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正常に</a:t>
            </a:r>
            <a:endParaRPr lang="en-US" altLang="ja-JP" sz="4000" b="1" dirty="0">
              <a:solidFill>
                <a:srgbClr val="FF99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ja-JP" altLang="en-US" sz="4000" b="1" dirty="0">
                <a:solidFill>
                  <a:srgbClr val="FF99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修復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1CEAD9A-6D90-4D31-BBEE-7002AE738B99}"/>
              </a:ext>
            </a:extLst>
          </p:cNvPr>
          <p:cNvSpPr txBox="1"/>
          <p:nvPr/>
        </p:nvSpPr>
        <p:spPr>
          <a:xfrm>
            <a:off x="2334568" y="5389984"/>
            <a:ext cx="7846912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ctr">
              <a:defRPr sz="4400" b="1"/>
            </a:lvl1pPr>
          </a:lstStyle>
          <a:p>
            <a:pPr>
              <a:lnSpc>
                <a:spcPts val="5200"/>
              </a:lnSpc>
            </a:pP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修復や排除により</a:t>
            </a:r>
            <a:endParaRPr lang="en-US" altLang="ja-JP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ts val="5200"/>
              </a:lnSpc>
            </a:pP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正常に保たれるしくみがある</a:t>
            </a:r>
            <a:endParaRPr lang="en-US" altLang="ja-JP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角丸四角形 24">
            <a:extLst>
              <a:ext uri="{FF2B5EF4-FFF2-40B4-BE49-F238E27FC236}">
                <a16:creationId xmlns:a16="http://schemas.microsoft.com/office/drawing/2014/main" id="{C213A31E-A240-40B4-A2B3-5F58527BAE3F}"/>
              </a:ext>
            </a:extLst>
          </p:cNvPr>
          <p:cNvSpPr/>
          <p:nvPr/>
        </p:nvSpPr>
        <p:spPr>
          <a:xfrm>
            <a:off x="5717260" y="2370820"/>
            <a:ext cx="972574" cy="858924"/>
          </a:xfrm>
          <a:prstGeom prst="roundRect">
            <a:avLst>
              <a:gd name="adj" fmla="val 13261"/>
            </a:avLst>
          </a:prstGeom>
          <a:noFill/>
          <a:ln w="76200" cap="sq">
            <a:solidFill>
              <a:srgbClr val="FF0000"/>
            </a:solidFill>
            <a:prstDash val="sysDash"/>
            <a:beve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9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2BB16DE3-684A-4309-B228-B63CDAD01516}"/>
              </a:ext>
            </a:extLst>
          </p:cNvPr>
          <p:cNvSpPr/>
          <p:nvPr/>
        </p:nvSpPr>
        <p:spPr>
          <a:xfrm>
            <a:off x="1584609" y="126371"/>
            <a:ext cx="9220200" cy="10541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5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修復のしくみが働かないとき</a:t>
            </a:r>
          </a:p>
          <a:p>
            <a:pPr algn="ctr"/>
            <a:endParaRPr kumimoji="1" lang="ja-JP" alt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9" name="角丸四角形吹き出し 21">
            <a:extLst>
              <a:ext uri="{FF2B5EF4-FFF2-40B4-BE49-F238E27FC236}">
                <a16:creationId xmlns:a16="http://schemas.microsoft.com/office/drawing/2014/main" id="{304B9332-C903-4F17-918F-2C7640CEF8A7}"/>
              </a:ext>
            </a:extLst>
          </p:cNvPr>
          <p:cNvSpPr/>
          <p:nvPr/>
        </p:nvSpPr>
        <p:spPr>
          <a:xfrm>
            <a:off x="5306891" y="1636544"/>
            <a:ext cx="5171863" cy="941612"/>
          </a:xfrm>
          <a:prstGeom prst="wedgeRoundRectCallout">
            <a:avLst>
              <a:gd name="adj1" fmla="val -58028"/>
              <a:gd name="adj2" fmla="val 2110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tIns="180000" rtlCol="0" anchor="ctr"/>
          <a:lstStyle/>
          <a:p>
            <a:pPr algn="ctr"/>
            <a:r>
              <a:rPr lang="ja-JP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異常な細胞ができる</a:t>
            </a: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CAA7133D-9A02-4D62-8B60-AE8423FB547D}"/>
              </a:ext>
            </a:extLst>
          </p:cNvPr>
          <p:cNvGrpSpPr/>
          <p:nvPr/>
        </p:nvGrpSpPr>
        <p:grpSpPr>
          <a:xfrm>
            <a:off x="2531610" y="2210923"/>
            <a:ext cx="2548179" cy="2253393"/>
            <a:chOff x="729313" y="2197671"/>
            <a:chExt cx="2548179" cy="2253393"/>
          </a:xfrm>
        </p:grpSpPr>
        <p:grpSp>
          <p:nvGrpSpPr>
            <p:cNvPr id="21" name="グループ化 20">
              <a:extLst>
                <a:ext uri="{FF2B5EF4-FFF2-40B4-BE49-F238E27FC236}">
                  <a16:creationId xmlns:a16="http://schemas.microsoft.com/office/drawing/2014/main" id="{EF6C901E-5A01-431F-8B6A-EDEA97923DDB}"/>
                </a:ext>
              </a:extLst>
            </p:cNvPr>
            <p:cNvGrpSpPr/>
            <p:nvPr/>
          </p:nvGrpSpPr>
          <p:grpSpPr>
            <a:xfrm>
              <a:off x="1366197" y="2197671"/>
              <a:ext cx="1268891" cy="1060930"/>
              <a:chOff x="1366197" y="2197671"/>
              <a:chExt cx="1268891" cy="1060930"/>
            </a:xfrm>
          </p:grpSpPr>
          <p:pic>
            <p:nvPicPr>
              <p:cNvPr id="25" name="図 24">
                <a:extLst>
                  <a:ext uri="{FF2B5EF4-FFF2-40B4-BE49-F238E27FC236}">
                    <a16:creationId xmlns:a16="http://schemas.microsoft.com/office/drawing/2014/main" id="{21A819DD-7124-4123-A442-5CEA6AE4B1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66197" y="2636384"/>
                <a:ext cx="1268891" cy="622217"/>
              </a:xfrm>
              <a:prstGeom prst="rect">
                <a:avLst/>
              </a:prstGeom>
            </p:spPr>
          </p:pic>
          <p:sp>
            <p:nvSpPr>
              <p:cNvPr id="26" name="下矢印 33">
                <a:extLst>
                  <a:ext uri="{FF2B5EF4-FFF2-40B4-BE49-F238E27FC236}">
                    <a16:creationId xmlns:a16="http://schemas.microsoft.com/office/drawing/2014/main" id="{D82F0D1E-9F10-4E0E-B913-0EF49B41BB06}"/>
                  </a:ext>
                </a:extLst>
              </p:cNvPr>
              <p:cNvSpPr/>
              <p:nvPr/>
            </p:nvSpPr>
            <p:spPr>
              <a:xfrm>
                <a:off x="1795112" y="2197671"/>
                <a:ext cx="411062" cy="415917"/>
              </a:xfrm>
              <a:prstGeom prst="downArrow">
                <a:avLst/>
              </a:prstGeom>
              <a:solidFill>
                <a:srgbClr val="FF9900"/>
              </a:solidFill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bIns="0" anchor="ctr"/>
              <a:lstStyle/>
              <a:p>
                <a:pPr algn="ctr" fontAlgn="base">
                  <a:lnSpc>
                    <a:spcPts val="36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>
                  <a:solidFill>
                    <a:prstClr val="white"/>
                  </a:solidFill>
                  <a:latin typeface="HGP創英角ｺﾞｼｯｸUB" pitchFamily="50" charset="-128"/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22" name="グループ化 21">
              <a:extLst>
                <a:ext uri="{FF2B5EF4-FFF2-40B4-BE49-F238E27FC236}">
                  <a16:creationId xmlns:a16="http://schemas.microsoft.com/office/drawing/2014/main" id="{5F56FC2B-D9E9-4355-B32A-981FA6164B16}"/>
                </a:ext>
              </a:extLst>
            </p:cNvPr>
            <p:cNvGrpSpPr/>
            <p:nvPr/>
          </p:nvGrpSpPr>
          <p:grpSpPr>
            <a:xfrm>
              <a:off x="729313" y="3340309"/>
              <a:ext cx="2548179" cy="1110755"/>
              <a:chOff x="729313" y="3340309"/>
              <a:chExt cx="2548179" cy="1110755"/>
            </a:xfrm>
          </p:grpSpPr>
          <p:pic>
            <p:nvPicPr>
              <p:cNvPr id="23" name="図 22">
                <a:extLst>
                  <a:ext uri="{FF2B5EF4-FFF2-40B4-BE49-F238E27FC236}">
                    <a16:creationId xmlns:a16="http://schemas.microsoft.com/office/drawing/2014/main" id="{192B0CA2-8D38-4A58-BB7A-BAE807AEA0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313" y="3830284"/>
                <a:ext cx="2548179" cy="620780"/>
              </a:xfrm>
              <a:prstGeom prst="rect">
                <a:avLst/>
              </a:prstGeom>
            </p:spPr>
          </p:pic>
          <p:sp>
            <p:nvSpPr>
              <p:cNvPr id="24" name="下矢印 35">
                <a:extLst>
                  <a:ext uri="{FF2B5EF4-FFF2-40B4-BE49-F238E27FC236}">
                    <a16:creationId xmlns:a16="http://schemas.microsoft.com/office/drawing/2014/main" id="{16197A27-3CCF-4FB3-B0B8-3F79F7949A45}"/>
                  </a:ext>
                </a:extLst>
              </p:cNvPr>
              <p:cNvSpPr/>
              <p:nvPr/>
            </p:nvSpPr>
            <p:spPr>
              <a:xfrm>
                <a:off x="1795112" y="3340309"/>
                <a:ext cx="411062" cy="432805"/>
              </a:xfrm>
              <a:prstGeom prst="downArrow">
                <a:avLst/>
              </a:prstGeom>
              <a:solidFill>
                <a:srgbClr val="FF9900"/>
              </a:solidFill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bIns="0" anchor="ctr"/>
              <a:lstStyle/>
              <a:p>
                <a:pPr algn="ctr" fontAlgn="base">
                  <a:lnSpc>
                    <a:spcPts val="36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>
                  <a:solidFill>
                    <a:prstClr val="white"/>
                  </a:solidFill>
                  <a:latin typeface="HGP創英角ｺﾞｼｯｸUB" pitchFamily="50" charset="-128"/>
                  <a:ea typeface="HGP創英角ｺﾞｼｯｸUB" pitchFamily="50" charset="-128"/>
                </a:endParaRPr>
              </a:p>
            </p:txBody>
          </p:sp>
        </p:grpSp>
      </p:grpSp>
      <p:pic>
        <p:nvPicPr>
          <p:cNvPr id="27" name="図 26">
            <a:extLst>
              <a:ext uri="{FF2B5EF4-FFF2-40B4-BE49-F238E27FC236}">
                <a16:creationId xmlns:a16="http://schemas.microsoft.com/office/drawing/2014/main" id="{E74A6D77-F2D5-4DE7-8D44-4C8DF7E409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070" y="1239484"/>
            <a:ext cx="2356878" cy="766654"/>
          </a:xfrm>
          <a:prstGeom prst="rect">
            <a:avLst/>
          </a:prstGeom>
        </p:spPr>
      </p:pic>
      <p:sp>
        <p:nvSpPr>
          <p:cNvPr id="28" name="角丸四角形 23">
            <a:extLst>
              <a:ext uri="{FF2B5EF4-FFF2-40B4-BE49-F238E27FC236}">
                <a16:creationId xmlns:a16="http://schemas.microsoft.com/office/drawing/2014/main" id="{8CF5DB8B-627E-43B2-B7FE-0100DA7F75F5}"/>
              </a:ext>
            </a:extLst>
          </p:cNvPr>
          <p:cNvSpPr/>
          <p:nvPr/>
        </p:nvSpPr>
        <p:spPr>
          <a:xfrm>
            <a:off x="3354728" y="1161655"/>
            <a:ext cx="907138" cy="921715"/>
          </a:xfrm>
          <a:prstGeom prst="roundRect">
            <a:avLst>
              <a:gd name="adj" fmla="val 13261"/>
            </a:avLst>
          </a:prstGeom>
          <a:noFill/>
          <a:ln w="76200" cap="sq">
            <a:solidFill>
              <a:srgbClr val="FF0000"/>
            </a:solidFill>
            <a:prstDash val="sysDash"/>
            <a:beve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下矢印 27">
            <a:extLst>
              <a:ext uri="{FF2B5EF4-FFF2-40B4-BE49-F238E27FC236}">
                <a16:creationId xmlns:a16="http://schemas.microsoft.com/office/drawing/2014/main" id="{213E5F98-225D-47BA-ABC0-CAA17CD93305}"/>
              </a:ext>
            </a:extLst>
          </p:cNvPr>
          <p:cNvSpPr/>
          <p:nvPr/>
        </p:nvSpPr>
        <p:spPr>
          <a:xfrm>
            <a:off x="3612978" y="4574741"/>
            <a:ext cx="411062" cy="523695"/>
          </a:xfrm>
          <a:prstGeom prst="downArrow">
            <a:avLst/>
          </a:prstGeom>
          <a:solidFill>
            <a:srgbClr val="FF9900"/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bIns="0" anchor="ctr"/>
          <a:lstStyle/>
          <a:p>
            <a:pPr algn="ctr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</a:pPr>
            <a:endParaRPr lang="ja-JP" altLang="en-US" sz="4000">
              <a:solidFill>
                <a:prstClr val="white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30" name="角丸四角形吹き出し 29">
            <a:extLst>
              <a:ext uri="{FF2B5EF4-FFF2-40B4-BE49-F238E27FC236}">
                <a16:creationId xmlns:a16="http://schemas.microsoft.com/office/drawing/2014/main" id="{792BDDF1-F612-4B6B-8B6D-8D93CB4F038D}"/>
              </a:ext>
            </a:extLst>
          </p:cNvPr>
          <p:cNvSpPr/>
          <p:nvPr/>
        </p:nvSpPr>
        <p:spPr>
          <a:xfrm>
            <a:off x="2387513" y="5263501"/>
            <a:ext cx="8091240" cy="1348531"/>
          </a:xfrm>
          <a:prstGeom prst="wedgeRoundRectCallout">
            <a:avLst>
              <a:gd name="adj1" fmla="val -48240"/>
              <a:gd name="adj2" fmla="val 21175"/>
              <a:gd name="adj3" fmla="val 16667"/>
            </a:avLst>
          </a:prstGeom>
          <a:noFill/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tIns="180000" rtlCol="0" anchor="ctr"/>
          <a:lstStyle/>
          <a:p>
            <a:pPr algn="ctr"/>
            <a:r>
              <a:rPr lang="ja-JP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周りに広がりやすくなり</a:t>
            </a:r>
            <a:endParaRPr lang="en-US" altLang="ja-JP" sz="36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血管などに入り込んで全身に広がる</a:t>
            </a:r>
          </a:p>
        </p:txBody>
      </p: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AF967600-4085-477C-8709-028DE6D29A06}"/>
              </a:ext>
            </a:extLst>
          </p:cNvPr>
          <p:cNvGrpSpPr/>
          <p:nvPr/>
        </p:nvGrpSpPr>
        <p:grpSpPr>
          <a:xfrm>
            <a:off x="5306892" y="3015273"/>
            <a:ext cx="5171862" cy="1913832"/>
            <a:chOff x="3504595" y="2937181"/>
            <a:chExt cx="5171862" cy="1770881"/>
          </a:xfrm>
        </p:grpSpPr>
        <p:sp>
          <p:nvSpPr>
            <p:cNvPr id="32" name="角丸四角形吹き出し 24">
              <a:extLst>
                <a:ext uri="{FF2B5EF4-FFF2-40B4-BE49-F238E27FC236}">
                  <a16:creationId xmlns:a16="http://schemas.microsoft.com/office/drawing/2014/main" id="{E1E6CCEB-F4FF-49D6-B910-0B4FEDEBFB08}"/>
                </a:ext>
              </a:extLst>
            </p:cNvPr>
            <p:cNvSpPr/>
            <p:nvPr/>
          </p:nvSpPr>
          <p:spPr>
            <a:xfrm>
              <a:off x="3504595" y="2937181"/>
              <a:ext cx="5171862" cy="1355915"/>
            </a:xfrm>
            <a:prstGeom prst="wedgeRoundRectCallout">
              <a:avLst>
                <a:gd name="adj1" fmla="val -59524"/>
                <a:gd name="adj2" fmla="val -16318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tIns="180000" bIns="144000" rtlCol="0" anchor="ctr"/>
            <a:lstStyle/>
            <a:p>
              <a:pPr algn="ctr"/>
              <a:r>
                <a:rPr lang="ja-JP" alt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異常な細胞が増えて</a:t>
              </a:r>
              <a:br>
                <a:rPr lang="en-US" altLang="ja-JP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</a:br>
              <a:r>
                <a:rPr lang="ja-JP" alt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かたまりになる</a:t>
              </a:r>
            </a:p>
          </p:txBody>
        </p:sp>
        <p:sp>
          <p:nvSpPr>
            <p:cNvPr id="33" name="角丸四角形 2">
              <a:extLst>
                <a:ext uri="{FF2B5EF4-FFF2-40B4-BE49-F238E27FC236}">
                  <a16:creationId xmlns:a16="http://schemas.microsoft.com/office/drawing/2014/main" id="{0D704C47-B336-4B95-8D49-DA3CC3C4997B}"/>
                </a:ext>
              </a:extLst>
            </p:cNvPr>
            <p:cNvSpPr/>
            <p:nvPr/>
          </p:nvSpPr>
          <p:spPr>
            <a:xfrm>
              <a:off x="3898392" y="4134039"/>
              <a:ext cx="4480973" cy="574023"/>
            </a:xfrm>
            <a:prstGeom prst="roundRect">
              <a:avLst/>
            </a:prstGeom>
            <a:solidFill>
              <a:srgbClr val="9E25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44000"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1358C66D-A2F0-4B56-8C91-1989E37A46E8}"/>
                </a:ext>
              </a:extLst>
            </p:cNvPr>
            <p:cNvSpPr txBox="1"/>
            <p:nvPr/>
          </p:nvSpPr>
          <p:spPr>
            <a:xfrm>
              <a:off x="3985271" y="4176256"/>
              <a:ext cx="4637540" cy="472225"/>
            </a:xfrm>
            <a:prstGeom prst="rect">
              <a:avLst/>
            </a:prstGeom>
            <a:noFill/>
          </p:spPr>
          <p:txBody>
            <a:bodyPr wrap="square" bIns="144000" rtlCol="0">
              <a:spAutoFit/>
            </a:bodyPr>
            <a:lstStyle/>
            <a:p>
              <a:r>
                <a:rPr kumimoji="1" lang="ja-JP" altLang="en-US" sz="2800" b="1" spc="50" dirty="0">
                  <a:solidFill>
                    <a:schemeClr val="bg1"/>
                  </a:solidFill>
                </a:rPr>
                <a:t>悪性のものを</a:t>
              </a:r>
              <a:r>
                <a:rPr kumimoji="1" lang="ja-JP" altLang="en-US" sz="3500" b="1" spc="50" dirty="0">
                  <a:solidFill>
                    <a:schemeClr val="bg1"/>
                  </a:solidFill>
                </a:rPr>
                <a:t>がん</a:t>
              </a:r>
              <a:r>
                <a:rPr kumimoji="1" lang="ja-JP" altLang="en-US" sz="2800" b="1" spc="50" dirty="0">
                  <a:solidFill>
                    <a:schemeClr val="bg1"/>
                  </a:solidFill>
                </a:rPr>
                <a:t>という</a:t>
              </a:r>
              <a:endParaRPr kumimoji="1" lang="en-US" altLang="ja-JP" sz="2800" b="1" spc="50" dirty="0">
                <a:solidFill>
                  <a:schemeClr val="bg1"/>
                </a:solidFill>
              </a:endParaRPr>
            </a:p>
          </p:txBody>
        </p:sp>
      </p:grp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7ECDD6B6-8D49-4FB9-954F-A93807C5A2C6}"/>
              </a:ext>
            </a:extLst>
          </p:cNvPr>
          <p:cNvSpPr txBox="1"/>
          <p:nvPr/>
        </p:nvSpPr>
        <p:spPr>
          <a:xfrm>
            <a:off x="3493977" y="6644720"/>
            <a:ext cx="73162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出典：国立がん研究センターがん情報サービス「知っておきたいがんの基礎知識」（より一部改変）</a:t>
            </a:r>
            <a:endParaRPr kumimoji="1" lang="ja-JP" altLang="en-US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76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47A2D5C1-968F-4637-9F07-0742934E8393}"/>
              </a:ext>
            </a:extLst>
          </p:cNvPr>
          <p:cNvSpPr/>
          <p:nvPr/>
        </p:nvSpPr>
        <p:spPr>
          <a:xfrm>
            <a:off x="731520" y="152400"/>
            <a:ext cx="10759440" cy="10795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5400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がんで亡くなる人が多くなったのは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68A3EF3-635C-4B5E-AC31-DB4A10D392F2}"/>
              </a:ext>
            </a:extLst>
          </p:cNvPr>
          <p:cNvGrpSpPr/>
          <p:nvPr/>
        </p:nvGrpSpPr>
        <p:grpSpPr>
          <a:xfrm>
            <a:off x="2038557" y="3977190"/>
            <a:ext cx="4251266" cy="2221940"/>
            <a:chOff x="257884" y="4015372"/>
            <a:chExt cx="4251266" cy="2221940"/>
          </a:xfrm>
        </p:grpSpPr>
        <p:sp>
          <p:nvSpPr>
            <p:cNvPr id="4" name="円/楕円 14">
              <a:extLst>
                <a:ext uri="{FF2B5EF4-FFF2-40B4-BE49-F238E27FC236}">
                  <a16:creationId xmlns:a16="http://schemas.microsoft.com/office/drawing/2014/main" id="{C20B86B4-CF81-4C9E-8002-87836718D742}"/>
                </a:ext>
              </a:extLst>
            </p:cNvPr>
            <p:cNvSpPr/>
            <p:nvPr/>
          </p:nvSpPr>
          <p:spPr>
            <a:xfrm>
              <a:off x="257884" y="4015372"/>
              <a:ext cx="4251266" cy="2221940"/>
            </a:xfrm>
            <a:prstGeom prst="ellipse">
              <a:avLst/>
            </a:prstGeom>
            <a:solidFill>
              <a:srgbClr val="FFE18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ECD71F38-182C-4499-8426-CAA46A333D2B}"/>
                </a:ext>
              </a:extLst>
            </p:cNvPr>
            <p:cNvSpPr txBox="1"/>
            <p:nvPr/>
          </p:nvSpPr>
          <p:spPr>
            <a:xfrm>
              <a:off x="447102" y="4643532"/>
              <a:ext cx="3816424" cy="111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ja-JP" altLang="en-US" sz="3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細胞が変異する</a:t>
              </a:r>
              <a:br>
                <a:rPr lang="en-US" altLang="ja-JP" sz="3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</a:br>
              <a:r>
                <a:rPr lang="ja-JP" altLang="en-US" sz="3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可能性が高まる</a:t>
              </a:r>
              <a:endParaRPr lang="en-US" altLang="ja-JP" sz="3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CF586D13-99C9-4A59-ACF1-FBE92B563EEC}"/>
              </a:ext>
            </a:extLst>
          </p:cNvPr>
          <p:cNvGrpSpPr/>
          <p:nvPr/>
        </p:nvGrpSpPr>
        <p:grpSpPr>
          <a:xfrm>
            <a:off x="6254067" y="3977190"/>
            <a:ext cx="4251266" cy="2221940"/>
            <a:chOff x="4473394" y="4015372"/>
            <a:chExt cx="4251266" cy="2221940"/>
          </a:xfrm>
        </p:grpSpPr>
        <p:sp>
          <p:nvSpPr>
            <p:cNvPr id="7" name="円/楕円 15">
              <a:extLst>
                <a:ext uri="{FF2B5EF4-FFF2-40B4-BE49-F238E27FC236}">
                  <a16:creationId xmlns:a16="http://schemas.microsoft.com/office/drawing/2014/main" id="{2F279B9A-4460-4FD3-8D89-66C4C1131E8E}"/>
                </a:ext>
              </a:extLst>
            </p:cNvPr>
            <p:cNvSpPr/>
            <p:nvPr/>
          </p:nvSpPr>
          <p:spPr>
            <a:xfrm>
              <a:off x="4473394" y="4015372"/>
              <a:ext cx="4251266" cy="2221940"/>
            </a:xfrm>
            <a:prstGeom prst="ellipse">
              <a:avLst/>
            </a:prstGeom>
            <a:solidFill>
              <a:srgbClr val="FFE18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D501B21D-F909-4A1B-8D45-7B6290B39497}"/>
                </a:ext>
              </a:extLst>
            </p:cNvPr>
            <p:cNvSpPr txBox="1"/>
            <p:nvPr/>
          </p:nvSpPr>
          <p:spPr>
            <a:xfrm>
              <a:off x="4644008" y="4383015"/>
              <a:ext cx="388843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ja-JP" altLang="en-US" sz="3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細胞を正常に</a:t>
              </a:r>
              <a:br>
                <a:rPr lang="en-US" altLang="ja-JP" sz="3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</a:br>
              <a:r>
                <a:rPr lang="ja-JP" altLang="en-US" sz="3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保つ働きが</a:t>
              </a:r>
              <a:endParaRPr lang="en-US" altLang="ja-JP" sz="3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>
                <a:lnSpc>
                  <a:spcPts val="4000"/>
                </a:lnSpc>
              </a:pPr>
              <a:r>
                <a:rPr lang="ja-JP" altLang="en-US" sz="3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低下</a:t>
              </a:r>
              <a:r>
                <a:rPr lang="ja-JP" altLang="en-US" sz="3500" b="1" spc="-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しはじめる</a:t>
              </a:r>
              <a:endParaRPr lang="en-US" altLang="ja-JP" sz="35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9" name="角丸四角形 1">
            <a:extLst>
              <a:ext uri="{FF2B5EF4-FFF2-40B4-BE49-F238E27FC236}">
                <a16:creationId xmlns:a16="http://schemas.microsoft.com/office/drawing/2014/main" id="{B9FEED99-61C4-4695-AC65-38E889063B98}"/>
              </a:ext>
            </a:extLst>
          </p:cNvPr>
          <p:cNvSpPr/>
          <p:nvPr/>
        </p:nvSpPr>
        <p:spPr>
          <a:xfrm>
            <a:off x="2199055" y="1238706"/>
            <a:ext cx="8114058" cy="1072255"/>
          </a:xfrm>
          <a:prstGeom prst="roundRect">
            <a:avLst/>
          </a:prstGeom>
          <a:solidFill>
            <a:srgbClr val="FFE18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10" name="Picture 2" descr="C:\Users\nakamura\Desktop\サタケさんイラストスライド化拡大-02.png">
            <a:extLst>
              <a:ext uri="{FF2B5EF4-FFF2-40B4-BE49-F238E27FC236}">
                <a16:creationId xmlns:a16="http://schemas.microsoft.com/office/drawing/2014/main" id="{3DEE8947-DA05-42FE-B161-9DAFF7ECF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28"/>
          <a:stretch/>
        </p:blipFill>
        <p:spPr bwMode="auto">
          <a:xfrm>
            <a:off x="8445714" y="1192111"/>
            <a:ext cx="2341651" cy="143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1D58C99-FABC-45E4-B5A5-2E1B816925C5}"/>
              </a:ext>
            </a:extLst>
          </p:cNvPr>
          <p:cNvSpPr txBox="1"/>
          <p:nvPr/>
        </p:nvSpPr>
        <p:spPr>
          <a:xfrm>
            <a:off x="4745330" y="1490421"/>
            <a:ext cx="3157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長生きする</a:t>
            </a:r>
            <a:endParaRPr lang="en-US" altLang="ja-JP" sz="40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7884534-52B3-41DF-ADAF-A910E109B7E7}"/>
              </a:ext>
            </a:extLst>
          </p:cNvPr>
          <p:cNvSpPr txBox="1"/>
          <p:nvPr/>
        </p:nvSpPr>
        <p:spPr>
          <a:xfrm>
            <a:off x="2288389" y="6061574"/>
            <a:ext cx="8128568" cy="746202"/>
          </a:xfrm>
          <a:prstGeom prst="round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180000" rIns="0" rtlCol="0" anchor="ctr"/>
          <a:lstStyle>
            <a:defPPr>
              <a:defRPr lang="ja-JP"/>
            </a:defPPr>
            <a:lvl1pPr algn="ctr"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ja-JP" altLang="en-US" sz="3600" dirty="0"/>
              <a:t>がんは誰もがなりうる病気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63056C52-AB04-486D-9246-F472D1D4EB67}"/>
              </a:ext>
            </a:extLst>
          </p:cNvPr>
          <p:cNvGrpSpPr/>
          <p:nvPr/>
        </p:nvGrpSpPr>
        <p:grpSpPr>
          <a:xfrm>
            <a:off x="2061283" y="2198307"/>
            <a:ext cx="4196906" cy="2066367"/>
            <a:chOff x="280610" y="2236489"/>
            <a:chExt cx="4196906" cy="2066367"/>
          </a:xfrm>
        </p:grpSpPr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9B544348-0022-4F0E-ABB5-D43F8ADFA0BF}"/>
                </a:ext>
              </a:extLst>
            </p:cNvPr>
            <p:cNvSpPr txBox="1"/>
            <p:nvPr/>
          </p:nvSpPr>
          <p:spPr>
            <a:xfrm>
              <a:off x="280610" y="2787883"/>
              <a:ext cx="4196906" cy="111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ja-JP" altLang="en-US" sz="3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細胞分裂の</a:t>
              </a:r>
              <a:endParaRPr lang="en-US" altLang="ja-JP" sz="3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>
                <a:lnSpc>
                  <a:spcPts val="4000"/>
                </a:lnSpc>
              </a:pPr>
              <a:r>
                <a:rPr lang="ja-JP" altLang="en-US" sz="3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回数が多くなる</a:t>
              </a:r>
              <a:endParaRPr lang="en-US" altLang="ja-JP" sz="3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5" name="下矢印 11">
              <a:extLst>
                <a:ext uri="{FF2B5EF4-FFF2-40B4-BE49-F238E27FC236}">
                  <a16:creationId xmlns:a16="http://schemas.microsoft.com/office/drawing/2014/main" id="{C265CD5D-42B3-4F35-9953-9A401E746A65}"/>
                </a:ext>
              </a:extLst>
            </p:cNvPr>
            <p:cNvSpPr/>
            <p:nvPr/>
          </p:nvSpPr>
          <p:spPr>
            <a:xfrm flipH="1">
              <a:off x="1973894" y="3820100"/>
              <a:ext cx="819246" cy="482756"/>
            </a:xfrm>
            <a:prstGeom prst="downArrow">
              <a:avLst>
                <a:gd name="adj1" fmla="val 50000"/>
                <a:gd name="adj2" fmla="val 61619"/>
              </a:avLst>
            </a:prstGeom>
            <a:solidFill>
              <a:srgbClr val="FF9900"/>
            </a:soli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bIns="0" anchor="ctr"/>
            <a:lstStyle/>
            <a:p>
              <a:pPr algn="ctr" fontAlgn="base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</a:pPr>
              <a:endParaRPr lang="ja-JP" altLang="en-US" sz="400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16" name="下矢印 29">
              <a:extLst>
                <a:ext uri="{FF2B5EF4-FFF2-40B4-BE49-F238E27FC236}">
                  <a16:creationId xmlns:a16="http://schemas.microsoft.com/office/drawing/2014/main" id="{1375A467-A01C-4568-888A-1A6004DD9ABF}"/>
                </a:ext>
              </a:extLst>
            </p:cNvPr>
            <p:cNvSpPr/>
            <p:nvPr/>
          </p:nvSpPr>
          <p:spPr>
            <a:xfrm flipH="1">
              <a:off x="1945691" y="2236489"/>
              <a:ext cx="819246" cy="482756"/>
            </a:xfrm>
            <a:prstGeom prst="downArrow">
              <a:avLst>
                <a:gd name="adj1" fmla="val 50000"/>
                <a:gd name="adj2" fmla="val 61619"/>
              </a:avLst>
            </a:prstGeom>
            <a:solidFill>
              <a:srgbClr val="FF9900"/>
            </a:soli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bIns="0" anchor="ctr"/>
            <a:lstStyle/>
            <a:p>
              <a:pPr algn="ctr" fontAlgn="base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</a:pPr>
              <a:endParaRPr lang="ja-JP" altLang="en-US" sz="400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</p:grpSp>
      <p:sp>
        <p:nvSpPr>
          <p:cNvPr id="17" name="下矢印 30">
            <a:extLst>
              <a:ext uri="{FF2B5EF4-FFF2-40B4-BE49-F238E27FC236}">
                <a16:creationId xmlns:a16="http://schemas.microsoft.com/office/drawing/2014/main" id="{93741AFD-4886-47B4-909E-A4F7858A0938}"/>
              </a:ext>
            </a:extLst>
          </p:cNvPr>
          <p:cNvSpPr/>
          <p:nvPr/>
        </p:nvSpPr>
        <p:spPr>
          <a:xfrm flipH="1">
            <a:off x="8018994" y="2188378"/>
            <a:ext cx="787279" cy="2076296"/>
          </a:xfrm>
          <a:prstGeom prst="downArrow">
            <a:avLst>
              <a:gd name="adj1" fmla="val 50000"/>
              <a:gd name="adj2" fmla="val 37579"/>
            </a:avLst>
          </a:prstGeom>
          <a:solidFill>
            <a:srgbClr val="FF9900"/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bIns="0" anchor="ctr"/>
          <a:lstStyle/>
          <a:p>
            <a:pPr algn="ctr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</a:pPr>
            <a:endParaRPr lang="ja-JP" altLang="en-US" sz="4000">
              <a:solidFill>
                <a:prstClr val="white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97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</p:bldLst>
  </p:timing>
</p:sld>
</file>

<file path=ppt/theme/theme1.xml><?xml version="1.0" encoding="utf-8"?>
<a:theme xmlns:a="http://schemas.openxmlformats.org/drawingml/2006/main" name="しずく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976</TotalTime>
  <Words>1142</Words>
  <Application>Microsoft Office PowerPoint</Application>
  <PresentationFormat>ワイド画面</PresentationFormat>
  <Paragraphs>164</Paragraphs>
  <Slides>22</Slides>
  <Notes>13</Notes>
  <HiddenSlides>1</HiddenSlides>
  <MMClips>1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30" baseType="lpstr">
      <vt:lpstr>HGP創英角ｺﾞｼｯｸUB</vt:lpstr>
      <vt:lpstr>ＭＳ Ｐゴシック</vt:lpstr>
      <vt:lpstr>メイリオ</vt:lpstr>
      <vt:lpstr>游ゴシック</vt:lpstr>
      <vt:lpstr>Arial</vt:lpstr>
      <vt:lpstr>Calibri</vt:lpstr>
      <vt:lpstr>Tw Cen MT</vt:lpstr>
      <vt:lpstr>しずく</vt:lpstr>
      <vt:lpstr>“がん”のおはなし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“がん”のおはなし</dc:title>
  <dc:creator>豊見雅文</dc:creator>
  <cp:lastModifiedBy>豊見 雅文</cp:lastModifiedBy>
  <cp:revision>40</cp:revision>
  <dcterms:created xsi:type="dcterms:W3CDTF">2020-01-22T03:59:16Z</dcterms:created>
  <dcterms:modified xsi:type="dcterms:W3CDTF">2020-08-22T00:58:11Z</dcterms:modified>
</cp:coreProperties>
</file>