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63"/>
  </p:notesMasterIdLst>
  <p:sldIdLst>
    <p:sldId id="256" r:id="rId2"/>
    <p:sldId id="263" r:id="rId3"/>
    <p:sldId id="302" r:id="rId4"/>
    <p:sldId id="311" r:id="rId5"/>
    <p:sldId id="303" r:id="rId6"/>
    <p:sldId id="304" r:id="rId7"/>
    <p:sldId id="305" r:id="rId8"/>
    <p:sldId id="306" r:id="rId9"/>
    <p:sldId id="307" r:id="rId10"/>
    <p:sldId id="309" r:id="rId11"/>
    <p:sldId id="308" r:id="rId12"/>
    <p:sldId id="310" r:id="rId13"/>
    <p:sldId id="312" r:id="rId14"/>
    <p:sldId id="313" r:id="rId15"/>
    <p:sldId id="314" r:id="rId16"/>
    <p:sldId id="315" r:id="rId17"/>
    <p:sldId id="316" r:id="rId18"/>
    <p:sldId id="317" r:id="rId19"/>
    <p:sldId id="318" r:id="rId20"/>
    <p:sldId id="319" r:id="rId21"/>
    <p:sldId id="360" r:id="rId22"/>
    <p:sldId id="355" r:id="rId23"/>
    <p:sldId id="321" r:id="rId24"/>
    <p:sldId id="322" r:id="rId25"/>
    <p:sldId id="323" r:id="rId26"/>
    <p:sldId id="324" r:id="rId27"/>
    <p:sldId id="325" r:id="rId28"/>
    <p:sldId id="327" r:id="rId29"/>
    <p:sldId id="326" r:id="rId30"/>
    <p:sldId id="328" r:id="rId31"/>
    <p:sldId id="329" r:id="rId32"/>
    <p:sldId id="320" r:id="rId33"/>
    <p:sldId id="361"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59" r:id="rId54"/>
    <p:sldId id="356" r:id="rId55"/>
    <p:sldId id="349" r:id="rId56"/>
    <p:sldId id="350" r:id="rId57"/>
    <p:sldId id="351" r:id="rId58"/>
    <p:sldId id="352" r:id="rId59"/>
    <p:sldId id="353" r:id="rId60"/>
    <p:sldId id="354" r:id="rId61"/>
    <p:sldId id="357" r:id="rId62"/>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AEBD"/>
    <a:srgbClr val="E8F2F4"/>
    <a:srgbClr val="CFE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22" autoAdjust="0"/>
    <p:restoredTop sz="91056" autoAdjust="0"/>
  </p:normalViewPr>
  <p:slideViewPr>
    <p:cSldViewPr snapToGrid="0">
      <p:cViewPr varScale="1">
        <p:scale>
          <a:sx n="86" d="100"/>
          <a:sy n="86" d="100"/>
        </p:scale>
        <p:origin x="44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A19042AA-EE4A-442E-85F6-5F5B1CDCB8F9}" type="datetimeFigureOut">
              <a:rPr kumimoji="1" lang="ja-JP" altLang="en-US" smtClean="0"/>
              <a:t>2017/7/1</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4860CA1F-171F-41D9-B8A4-3F280B2425AF}" type="slidenum">
              <a:rPr kumimoji="1" lang="ja-JP" altLang="en-US" smtClean="0"/>
              <a:t>‹#›</a:t>
            </a:fld>
            <a:endParaRPr kumimoji="1" lang="ja-JP" altLang="en-US"/>
          </a:p>
        </p:txBody>
      </p:sp>
    </p:spTree>
    <p:extLst>
      <p:ext uri="{BB962C8B-B14F-4D97-AF65-F5344CB8AC3E}">
        <p14:creationId xmlns:p14="http://schemas.microsoft.com/office/powerpoint/2010/main" val="2095333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5</a:t>
            </a:r>
            <a:r>
              <a:rPr kumimoji="1" lang="ja-JP" altLang="en-US" dirty="0" smtClean="0"/>
              <a:t>デシベル差は半分までは行かないが、かなりの差である。</a:t>
            </a:r>
            <a:endParaRPr kumimoji="1" lang="ja-JP" altLang="en-US" dirty="0"/>
          </a:p>
        </p:txBody>
      </p:sp>
      <p:sp>
        <p:nvSpPr>
          <p:cNvPr id="4" name="スライド番号プレースホルダー 3"/>
          <p:cNvSpPr>
            <a:spLocks noGrp="1"/>
          </p:cNvSpPr>
          <p:nvPr>
            <p:ph type="sldNum" sz="quarter" idx="10"/>
          </p:nvPr>
        </p:nvSpPr>
        <p:spPr/>
        <p:txBody>
          <a:bodyPr/>
          <a:lstStyle/>
          <a:p>
            <a:fld id="{4860CA1F-171F-41D9-B8A4-3F280B2425AF}" type="slidenum">
              <a:rPr kumimoji="1" lang="ja-JP" altLang="en-US" smtClean="0"/>
              <a:t>11</a:t>
            </a:fld>
            <a:endParaRPr kumimoji="1" lang="ja-JP" altLang="en-US"/>
          </a:p>
        </p:txBody>
      </p:sp>
    </p:spTree>
    <p:extLst>
      <p:ext uri="{BB962C8B-B14F-4D97-AF65-F5344CB8AC3E}">
        <p14:creationId xmlns:p14="http://schemas.microsoft.com/office/powerpoint/2010/main" val="1140631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TOC</a:t>
            </a:r>
            <a:r>
              <a:rPr kumimoji="1" lang="ja-JP" altLang="en-US" dirty="0" smtClean="0"/>
              <a:t>　</a:t>
            </a:r>
            <a:r>
              <a:rPr kumimoji="1" lang="en-US" altLang="ja-JP" dirty="0" smtClean="0"/>
              <a:t>total</a:t>
            </a:r>
            <a:r>
              <a:rPr kumimoji="1" lang="ja-JP" altLang="en-US" dirty="0" smtClean="0"/>
              <a:t>　</a:t>
            </a:r>
            <a:r>
              <a:rPr kumimoji="1" lang="en-US" altLang="ja-JP" dirty="0" smtClean="0"/>
              <a:t>organic carbon</a:t>
            </a:r>
            <a:r>
              <a:rPr kumimoji="1" lang="ja-JP" altLang="en-US" sz="1200" b="0" i="0" u="none" strike="noStrike" kern="1200" baseline="0" dirty="0" smtClean="0">
                <a:solidFill>
                  <a:schemeClr val="tx1"/>
                </a:solidFill>
                <a:latin typeface="+mn-lt"/>
                <a:ea typeface="+mn-ea"/>
                <a:cs typeface="+mn-cs"/>
              </a:rPr>
              <a:t>全有機炭素</a:t>
            </a:r>
            <a:endParaRPr kumimoji="1" lang="ja-JP" altLang="en-US" dirty="0"/>
          </a:p>
        </p:txBody>
      </p:sp>
      <p:sp>
        <p:nvSpPr>
          <p:cNvPr id="4" name="スライド番号プレースホルダー 3"/>
          <p:cNvSpPr>
            <a:spLocks noGrp="1"/>
          </p:cNvSpPr>
          <p:nvPr>
            <p:ph type="sldNum" sz="quarter" idx="10"/>
          </p:nvPr>
        </p:nvSpPr>
        <p:spPr/>
        <p:txBody>
          <a:bodyPr/>
          <a:lstStyle/>
          <a:p>
            <a:fld id="{D7EB46DA-0E26-481D-B8F4-9830447803E5}" type="slidenum">
              <a:rPr kumimoji="1" lang="ja-JP" altLang="en-US" smtClean="0"/>
              <a:t>19</a:t>
            </a:fld>
            <a:endParaRPr kumimoji="1" lang="ja-JP" altLang="en-US"/>
          </a:p>
        </p:txBody>
      </p:sp>
    </p:spTree>
    <p:extLst>
      <p:ext uri="{BB962C8B-B14F-4D97-AF65-F5344CB8AC3E}">
        <p14:creationId xmlns:p14="http://schemas.microsoft.com/office/powerpoint/2010/main" val="1685685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60CA1F-171F-41D9-B8A4-3F280B2425AF}" type="slidenum">
              <a:rPr kumimoji="1" lang="ja-JP" altLang="en-US" smtClean="0"/>
              <a:t>32</a:t>
            </a:fld>
            <a:endParaRPr kumimoji="1" lang="ja-JP" altLang="en-US"/>
          </a:p>
        </p:txBody>
      </p:sp>
    </p:spTree>
    <p:extLst>
      <p:ext uri="{BB962C8B-B14F-4D97-AF65-F5344CB8AC3E}">
        <p14:creationId xmlns:p14="http://schemas.microsoft.com/office/powerpoint/2010/main" val="421728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じんじょう</a:t>
            </a:r>
            <a:r>
              <a:rPr kumimoji="1" lang="ja-JP" altLang="en-US" dirty="0" err="1" smtClean="0"/>
              <a:t>せい</a:t>
            </a:r>
            <a:r>
              <a:rPr kumimoji="1" lang="ja-JP" altLang="en-US" dirty="0" smtClean="0"/>
              <a:t>ゆうぜい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60CA1F-171F-41D9-B8A4-3F280B2425AF}" type="slidenum">
              <a:rPr kumimoji="1" lang="ja-JP" altLang="en-US" smtClean="0"/>
              <a:t>42</a:t>
            </a:fld>
            <a:endParaRPr kumimoji="1" lang="ja-JP" altLang="en-US"/>
          </a:p>
        </p:txBody>
      </p:sp>
    </p:spTree>
    <p:extLst>
      <p:ext uri="{BB962C8B-B14F-4D97-AF65-F5344CB8AC3E}">
        <p14:creationId xmlns:p14="http://schemas.microsoft.com/office/powerpoint/2010/main" val="106947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t>7/1/2017</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3347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B80C674-7DFC-42FE-B9CD-82963CDB1557}" type="datetimeFigureOut">
              <a:rPr lang="en-US" smtClean="0"/>
              <a:t>7/1/2017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508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076456F-F47D-4F25-8053-2A695DA0CA7D}" type="datetimeFigureOut">
              <a:rPr lang="en-US" smtClean="0"/>
              <a:t>7/1/2017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37545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smtClean="0"/>
              <a:t>マスター タイトルの書式設定</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D6C7379-69CC-4837-9905-BEBA22830C8A}" type="datetimeFigureOut">
              <a:rPr lang="en-US" smtClean="0"/>
              <a:t>7/1/2017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26611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9EB8B7E-8AEE-4F10-BFEE-C999AD004D36}" type="datetimeFigureOut">
              <a:rPr lang="en-US" smtClean="0"/>
              <a:t>7/1/2017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7063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ja-JP" altLang="en-US" smtClean="0"/>
              <a:t>マスター タイトルの書式設定</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smtClean="0"/>
              <a:t>マスター テキストの書式設定</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smtClean="0"/>
              <a:t>マスター テキストの書式設定</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8668F3F9-58BC-440B-B37B-805B9055EF92}" type="datetimeFigureOut">
              <a:rPr lang="en-US" smtClean="0"/>
              <a:t>7/1/2017</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1171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ja-JP" altLang="en-US" smtClean="0"/>
              <a:t>マスター タイトルの書式設定</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0D5A53AF-48EA-489D-8260-9DCAB666386A}" type="datetimeFigureOut">
              <a:rPr lang="en-US" smtClean="0"/>
              <a:t>7/1/2017</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1273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7/1/2017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0781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7/1/2017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347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7/1/2017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9071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smtClean="0"/>
              <a:t>マスター タイトルの書式設定</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t>7/1/2017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286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7/1/2017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310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smtClean="0"/>
              <a:t>マスター テキストの書式設定</a:t>
            </a:r>
          </a:p>
        </p:txBody>
      </p:sp>
      <p:sp>
        <p:nvSpPr>
          <p:cNvPr id="6" name="Content Placeholder 5"/>
          <p:cNvSpPr>
            <a:spLocks noGrp="1"/>
          </p:cNvSpPr>
          <p:nvPr>
            <p:ph sz="quarter" idx="4"/>
          </p:nvPr>
        </p:nvSpPr>
        <p:spPr>
          <a:xfrm>
            <a:off x="6319840" y="2505075"/>
            <a:ext cx="503554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7/1/2017</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088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7/1/2017</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261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7/1/2017</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258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7D1BD23-6E54-4D9D-AD88-A2813C73CC25}" type="datetimeFigureOut">
              <a:rPr lang="en-US" smtClean="0"/>
              <a:t>7/1/2017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3931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471A834-4F3C-4AF9-9C74-05EC35A0F292}" type="datetimeFigureOut">
              <a:rPr lang="en-US" smtClean="0"/>
              <a:t>7/1/2017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30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t>7/1/2017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smtClean="0"/>
              <a:t>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75289053"/>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080371" y="1344568"/>
            <a:ext cx="7886700" cy="994172"/>
          </a:xfrm>
        </p:spPr>
        <p:txBody>
          <a:bodyPr>
            <a:noAutofit/>
          </a:bodyPr>
          <a:lstStyle/>
          <a:p>
            <a:pPr algn="ctr"/>
            <a:r>
              <a:rPr lang="ja-JP" altLang="en-US" sz="4500" dirty="0" smtClean="0"/>
              <a:t>学校環境衛生検査の</a:t>
            </a:r>
            <a:r>
              <a:rPr lang="en-US" altLang="ja-JP" sz="4500" dirty="0" smtClean="0"/>
              <a:t/>
            </a:r>
            <a:br>
              <a:rPr lang="en-US" altLang="ja-JP" sz="4500" dirty="0" smtClean="0"/>
            </a:br>
            <a:r>
              <a:rPr lang="ja-JP" altLang="en-US" sz="4500" dirty="0" smtClean="0"/>
              <a:t>完全実施を目指して</a:t>
            </a:r>
            <a:endParaRPr lang="ja-JP" altLang="en-US" sz="4500" dirty="0"/>
          </a:p>
        </p:txBody>
      </p:sp>
      <p:sp>
        <p:nvSpPr>
          <p:cNvPr id="6" name="テキスト ボックス 5"/>
          <p:cNvSpPr txBox="1"/>
          <p:nvPr/>
        </p:nvSpPr>
        <p:spPr>
          <a:xfrm>
            <a:off x="3930840" y="2932405"/>
            <a:ext cx="4185762" cy="3416320"/>
          </a:xfrm>
          <a:prstGeom prst="rect">
            <a:avLst/>
          </a:prstGeom>
          <a:noFill/>
        </p:spPr>
        <p:txBody>
          <a:bodyPr wrap="none" rtlCol="0">
            <a:spAutoFit/>
          </a:bodyPr>
          <a:lstStyle/>
          <a:p>
            <a:pPr algn="ctr"/>
            <a:r>
              <a:rPr kumimoji="1" lang="ja-JP" altLang="en-US" sz="2400" dirty="0">
                <a:latin typeface="+mn-ea"/>
              </a:rPr>
              <a:t>２０１７年</a:t>
            </a:r>
            <a:r>
              <a:rPr kumimoji="1" lang="ja-JP" altLang="en-US" sz="2400" dirty="0" smtClean="0">
                <a:latin typeface="+mn-ea"/>
              </a:rPr>
              <a:t>７月１日</a:t>
            </a:r>
            <a:endParaRPr kumimoji="1" lang="en-US" altLang="ja-JP" sz="2400" dirty="0">
              <a:latin typeface="+mn-ea"/>
            </a:endParaRPr>
          </a:p>
          <a:p>
            <a:pPr algn="ctr"/>
            <a:endParaRPr kumimoji="1" lang="en-US" altLang="ja-JP" sz="2400" dirty="0" smtClean="0">
              <a:latin typeface="+mn-ea"/>
            </a:endParaRPr>
          </a:p>
          <a:p>
            <a:pPr algn="ctr"/>
            <a:r>
              <a:rPr kumimoji="1" lang="ja-JP" altLang="en-US" sz="2400" dirty="0" smtClean="0">
                <a:latin typeface="+mn-ea"/>
              </a:rPr>
              <a:t>福山市学校薬剤師会総会</a:t>
            </a:r>
            <a:endParaRPr kumimoji="1" lang="en-US" altLang="ja-JP" sz="2400" dirty="0">
              <a:latin typeface="+mn-ea"/>
            </a:endParaRPr>
          </a:p>
          <a:p>
            <a:pPr algn="ctr"/>
            <a:endParaRPr kumimoji="1" lang="en-US" altLang="ja-JP" sz="2400" dirty="0">
              <a:latin typeface="+mn-ea"/>
            </a:endParaRPr>
          </a:p>
          <a:p>
            <a:pPr algn="ctr"/>
            <a:endParaRPr kumimoji="1" lang="en-US" altLang="ja-JP" sz="2400" dirty="0">
              <a:latin typeface="+mn-ea"/>
            </a:endParaRPr>
          </a:p>
          <a:p>
            <a:pPr algn="ctr"/>
            <a:r>
              <a:rPr kumimoji="1" lang="ja-JP" altLang="en-US" sz="2400" dirty="0">
                <a:latin typeface="+mn-ea"/>
              </a:rPr>
              <a:t>日本薬剤師会学校薬剤師</a:t>
            </a:r>
            <a:r>
              <a:rPr kumimoji="1" lang="ja-JP" altLang="en-US" sz="2400" dirty="0" smtClean="0">
                <a:latin typeface="+mn-ea"/>
              </a:rPr>
              <a:t>部会</a:t>
            </a:r>
            <a:endParaRPr kumimoji="1" lang="en-US" altLang="ja-JP" sz="2400" dirty="0" smtClean="0">
              <a:latin typeface="+mn-ea"/>
            </a:endParaRPr>
          </a:p>
          <a:p>
            <a:pPr algn="ctr"/>
            <a:r>
              <a:rPr kumimoji="1" lang="ja-JP" altLang="en-US" sz="2400" dirty="0" smtClean="0">
                <a:latin typeface="+mn-ea"/>
              </a:rPr>
              <a:t>広島県薬剤師会</a:t>
            </a:r>
            <a:endParaRPr kumimoji="1" lang="en-US" altLang="ja-JP" sz="2400" dirty="0">
              <a:latin typeface="+mn-ea"/>
            </a:endParaRPr>
          </a:p>
          <a:p>
            <a:pPr algn="ctr"/>
            <a:endParaRPr kumimoji="1" lang="en-US" altLang="ja-JP" sz="2400" dirty="0">
              <a:latin typeface="+mn-ea"/>
            </a:endParaRPr>
          </a:p>
          <a:p>
            <a:pPr algn="ctr"/>
            <a:r>
              <a:rPr kumimoji="1" lang="ja-JP" altLang="en-US" sz="2400" dirty="0" smtClean="0">
                <a:latin typeface="+mn-ea"/>
              </a:rPr>
              <a:t>豊</a:t>
            </a:r>
            <a:r>
              <a:rPr kumimoji="1" lang="ja-JP" altLang="en-US" sz="2400" dirty="0">
                <a:latin typeface="+mn-ea"/>
              </a:rPr>
              <a:t>見　雅文</a:t>
            </a:r>
          </a:p>
        </p:txBody>
      </p:sp>
    </p:spTree>
    <p:extLst>
      <p:ext uri="{BB962C8B-B14F-4D97-AF65-F5344CB8AC3E}">
        <p14:creationId xmlns:p14="http://schemas.microsoft.com/office/powerpoint/2010/main" val="2831906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125" y="1426127"/>
            <a:ext cx="10797222" cy="3254929"/>
          </a:xfrm>
        </p:spPr>
      </p:pic>
    </p:spTree>
    <p:extLst>
      <p:ext uri="{BB962C8B-B14F-4D97-AF65-F5344CB8AC3E}">
        <p14:creationId xmlns:p14="http://schemas.microsoft.com/office/powerpoint/2010/main" val="1450237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20000" y="242047"/>
            <a:ext cx="10233800" cy="5934916"/>
          </a:xfrm>
        </p:spPr>
        <p:txBody>
          <a:bodyPr>
            <a:normAutofit fontScale="77500" lnSpcReduction="20000"/>
          </a:bodyPr>
          <a:lstStyle/>
          <a:p>
            <a:pPr marL="0" indent="0">
              <a:lnSpc>
                <a:spcPct val="120000"/>
              </a:lnSpc>
              <a:buNone/>
            </a:pPr>
            <a:r>
              <a:rPr lang="ja-JP" altLang="en-US" sz="4500" dirty="0" smtClean="0"/>
              <a:t>騒音</a:t>
            </a:r>
            <a:endParaRPr lang="en-US" altLang="ja-JP" sz="4500" dirty="0"/>
          </a:p>
          <a:p>
            <a:pPr marL="0" indent="0">
              <a:lnSpc>
                <a:spcPct val="120000"/>
              </a:lnSpc>
              <a:buNone/>
            </a:pPr>
            <a:r>
              <a:rPr lang="ja-JP" altLang="en-US" dirty="0" smtClean="0"/>
              <a:t>① </a:t>
            </a:r>
            <a:r>
              <a:rPr lang="ja-JP" altLang="en-US" dirty="0"/>
              <a:t>検査回数</a:t>
            </a:r>
          </a:p>
          <a:p>
            <a:pPr marL="0" indent="0">
              <a:lnSpc>
                <a:spcPct val="120000"/>
              </a:lnSpc>
              <a:buNone/>
            </a:pPr>
            <a:r>
              <a:rPr lang="ja-JP" altLang="en-US" dirty="0" smtClean="0"/>
              <a:t>毎学年２</a:t>
            </a:r>
            <a:r>
              <a:rPr lang="en-US" altLang="ja-JP" dirty="0" smtClean="0"/>
              <a:t> </a:t>
            </a:r>
            <a:r>
              <a:rPr lang="ja-JP" altLang="en-US" dirty="0"/>
              <a:t>回定期に行うが、どの時期が適切かは地域の特性を考慮した上、学校で計画</a:t>
            </a:r>
            <a:r>
              <a:rPr lang="ja-JP" altLang="en-US" dirty="0" smtClean="0"/>
              <a:t>立案し</a:t>
            </a:r>
            <a:r>
              <a:rPr lang="ja-JP" altLang="en-US" dirty="0"/>
              <a:t>、実施する</a:t>
            </a:r>
            <a:r>
              <a:rPr lang="ja-JP" altLang="en-US" dirty="0" smtClean="0"/>
              <a:t>。</a:t>
            </a:r>
            <a:r>
              <a:rPr lang="en-US" altLang="ja-JP" dirty="0" smtClean="0"/>
              <a:t/>
            </a:r>
            <a:br>
              <a:rPr lang="en-US" altLang="ja-JP" dirty="0" smtClean="0"/>
            </a:br>
            <a:r>
              <a:rPr lang="ja-JP" altLang="en-US" dirty="0" smtClean="0"/>
              <a:t>ただし</a:t>
            </a:r>
            <a:r>
              <a:rPr lang="ja-JP" altLang="en-US" dirty="0"/>
              <a:t>、測定結果が著しく基準値を下回る場合には、以後教室等の内外の環境に変化が</a:t>
            </a:r>
            <a:r>
              <a:rPr lang="ja-JP" altLang="en-US" dirty="0" smtClean="0"/>
              <a:t>認められない</a:t>
            </a:r>
            <a:r>
              <a:rPr lang="ja-JP" altLang="en-US" dirty="0"/>
              <a:t>限り、次回からの検査を省略することができる</a:t>
            </a:r>
            <a:r>
              <a:rPr lang="ja-JP" altLang="en-US" dirty="0" smtClean="0"/>
              <a:t>。</a:t>
            </a:r>
            <a:r>
              <a:rPr lang="en-US" altLang="ja-JP" dirty="0" smtClean="0"/>
              <a:t/>
            </a:r>
            <a:br>
              <a:rPr lang="en-US" altLang="ja-JP" dirty="0" smtClean="0"/>
            </a:br>
            <a:r>
              <a:rPr lang="ja-JP" altLang="en-US" dirty="0" smtClean="0"/>
              <a:t>なお</a:t>
            </a:r>
            <a:r>
              <a:rPr lang="ja-JP" altLang="en-US" dirty="0"/>
              <a:t>、著しく基準値を下回る場合とは、窓を閉じているときは</a:t>
            </a:r>
            <a:r>
              <a:rPr lang="en-US" altLang="ja-JP" dirty="0" err="1" smtClean="0"/>
              <a:t>Laeq</a:t>
            </a:r>
            <a:r>
              <a:rPr lang="ja-JP" altLang="en-US" dirty="0" smtClean="0"/>
              <a:t>４５デシベル</a:t>
            </a:r>
            <a:r>
              <a:rPr lang="ja-JP" altLang="en-US" dirty="0"/>
              <a:t>以下、窓</a:t>
            </a:r>
            <a:r>
              <a:rPr lang="ja-JP" altLang="en-US" dirty="0" smtClean="0"/>
              <a:t>を開けて</a:t>
            </a:r>
            <a:r>
              <a:rPr lang="ja-JP" altLang="en-US" dirty="0"/>
              <a:t>いるときは</a:t>
            </a:r>
            <a:r>
              <a:rPr lang="en-US" altLang="ja-JP" dirty="0" err="1" smtClean="0"/>
              <a:t>Laeq</a:t>
            </a:r>
            <a:r>
              <a:rPr lang="ja-JP" altLang="en-US" dirty="0" smtClean="0"/>
              <a:t>５０デシベル</a:t>
            </a:r>
            <a:r>
              <a:rPr lang="ja-JP" altLang="en-US" dirty="0"/>
              <a:t>以下とする</a:t>
            </a:r>
            <a:r>
              <a:rPr lang="ja-JP" altLang="en-US" dirty="0" smtClean="0"/>
              <a:t>。</a:t>
            </a:r>
            <a:endParaRPr lang="en-US" altLang="ja-JP" dirty="0" smtClean="0"/>
          </a:p>
          <a:p>
            <a:pPr marL="0" indent="0">
              <a:lnSpc>
                <a:spcPct val="120000"/>
              </a:lnSpc>
              <a:buNone/>
            </a:pPr>
            <a:r>
              <a:rPr lang="ja-JP" altLang="en-US" dirty="0" smtClean="0"/>
              <a:t>② </a:t>
            </a:r>
            <a:r>
              <a:rPr lang="ja-JP" altLang="en-US" dirty="0"/>
              <a:t>検査場所</a:t>
            </a:r>
          </a:p>
          <a:p>
            <a:pPr marL="0" indent="0">
              <a:lnSpc>
                <a:spcPct val="120000"/>
              </a:lnSpc>
              <a:buNone/>
            </a:pPr>
            <a:r>
              <a:rPr lang="ja-JP" altLang="en-US" dirty="0"/>
              <a:t>授業が行われる日の授業が行われている時間帯において、</a:t>
            </a:r>
            <a:r>
              <a:rPr lang="ja-JP" altLang="en-US" dirty="0" smtClean="0"/>
              <a:t>各階１</a:t>
            </a:r>
            <a:r>
              <a:rPr lang="en-US" altLang="ja-JP" dirty="0" smtClean="0"/>
              <a:t> </a:t>
            </a:r>
            <a:r>
              <a:rPr lang="ja-JP" altLang="en-US" dirty="0"/>
              <a:t>以上の騒音の影響が</a:t>
            </a:r>
            <a:r>
              <a:rPr lang="ja-JP" altLang="en-US" dirty="0" smtClean="0"/>
              <a:t>大きい</a:t>
            </a:r>
            <a:r>
              <a:rPr lang="ja-JP" altLang="en-US" dirty="0"/>
              <a:t>教室等を選び、児童生徒等がいない状態で、教室の窓側と廊下側で、窓を閉じたときと</a:t>
            </a:r>
            <a:r>
              <a:rPr lang="ja-JP" altLang="en-US" dirty="0" smtClean="0"/>
              <a:t>開けた</a:t>
            </a:r>
            <a:r>
              <a:rPr lang="ja-JP" altLang="en-US" dirty="0"/>
              <a:t>ときの等価騒音レベルを測定する。授業が行われない日、又は学校行事や地域の行事</a:t>
            </a:r>
            <a:r>
              <a:rPr lang="ja-JP" altLang="en-US" dirty="0" smtClean="0"/>
              <a:t>がある</a:t>
            </a:r>
            <a:r>
              <a:rPr lang="ja-JP" altLang="en-US" dirty="0"/>
              <a:t>日などは、通常の授業が行われる日と騒音の状況が異なる可能性があるため、避ける</a:t>
            </a:r>
            <a:r>
              <a:rPr lang="ja-JP" altLang="en-US" dirty="0" smtClean="0"/>
              <a:t>こと</a:t>
            </a:r>
            <a:r>
              <a:rPr lang="ja-JP" altLang="en-US" dirty="0"/>
              <a:t>が望ましい。</a:t>
            </a:r>
            <a:endParaRPr kumimoji="1" lang="ja-JP" altLang="en-US" dirty="0"/>
          </a:p>
        </p:txBody>
      </p:sp>
    </p:spTree>
    <p:extLst>
      <p:ext uri="{BB962C8B-B14F-4D97-AF65-F5344CB8AC3E}">
        <p14:creationId xmlns:p14="http://schemas.microsoft.com/office/powerpoint/2010/main" val="3505737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6324" y="2597336"/>
            <a:ext cx="10880912" cy="1325563"/>
          </a:xfrm>
        </p:spPr>
        <p:txBody>
          <a:bodyPr>
            <a:normAutofit fontScale="90000"/>
          </a:bodyPr>
          <a:lstStyle/>
          <a:p>
            <a:pPr algn="ctr"/>
            <a:r>
              <a:rPr kumimoji="1" lang="ja-JP" altLang="en-US" dirty="0" smtClean="0"/>
              <a:t>第２</a:t>
            </a:r>
            <a:r>
              <a:rPr lang="ja-JP" altLang="en-US" dirty="0"/>
              <a:t>　飲料水等の水質</a:t>
            </a:r>
            <a:r>
              <a:rPr lang="ja-JP" altLang="en-US" dirty="0" smtClean="0"/>
              <a:t>及び施設</a:t>
            </a:r>
            <a:r>
              <a:rPr lang="ja-JP" altLang="en-US" dirty="0"/>
              <a:t>・設備に係る学校環境衛生基準</a:t>
            </a:r>
            <a:endParaRPr kumimoji="1" lang="ja-JP" altLang="en-US" dirty="0"/>
          </a:p>
        </p:txBody>
      </p:sp>
    </p:spTree>
    <p:extLst>
      <p:ext uri="{BB962C8B-B14F-4D97-AF65-F5344CB8AC3E}">
        <p14:creationId xmlns:p14="http://schemas.microsoft.com/office/powerpoint/2010/main" val="472178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学校の飲料水は</a:t>
            </a:r>
            <a:endParaRPr kumimoji="1" lang="ja-JP" altLang="en-US" dirty="0"/>
          </a:p>
        </p:txBody>
      </p:sp>
      <p:sp>
        <p:nvSpPr>
          <p:cNvPr id="3" name="コンテンツ プレースホルダー 2"/>
          <p:cNvSpPr>
            <a:spLocks noGrp="1"/>
          </p:cNvSpPr>
          <p:nvPr>
            <p:ph idx="1"/>
          </p:nvPr>
        </p:nvSpPr>
        <p:spPr/>
        <p:txBody>
          <a:bodyPr/>
          <a:lstStyle/>
          <a:p>
            <a:r>
              <a:rPr lang="ja-JP" altLang="en-US" dirty="0"/>
              <a:t>直接給水：直結給水については、原則として飲料水の供給者により水質検査が実施されており</a:t>
            </a:r>
            <a:r>
              <a:rPr lang="ja-JP" altLang="en-US" dirty="0" smtClean="0"/>
              <a:t>、学校</a:t>
            </a:r>
            <a:r>
              <a:rPr lang="ja-JP" altLang="en-US" dirty="0"/>
              <a:t>においては水質について日常点検が行われていることから、「学校環境衛生基準」における定期検査の対象とされていない</a:t>
            </a:r>
            <a:r>
              <a:rPr lang="ja-JP" altLang="en-US" dirty="0" smtClean="0"/>
              <a:t>。</a:t>
            </a:r>
            <a:endParaRPr lang="en-US" altLang="ja-JP" dirty="0" smtClean="0"/>
          </a:p>
          <a:p>
            <a:r>
              <a:rPr lang="ja-JP" altLang="en-US" dirty="0" smtClean="0"/>
              <a:t>簡易専用水道：</a:t>
            </a:r>
            <a:r>
              <a:rPr lang="ja-JP" altLang="en-US" dirty="0"/>
              <a:t>多くの学校は、水道事業者からの水を受水槽で受水し、その有効容量</a:t>
            </a:r>
            <a:r>
              <a:rPr lang="ja-JP" altLang="en-US" dirty="0" smtClean="0"/>
              <a:t>が</a:t>
            </a:r>
            <a:r>
              <a:rPr lang="en-US" altLang="ja-JP" dirty="0" smtClean="0">
                <a:latin typeface="+mn-ea"/>
              </a:rPr>
              <a:t>10</a:t>
            </a:r>
            <a:r>
              <a:rPr lang="ja-JP" altLang="en-US" dirty="0" smtClean="0"/>
              <a:t>㎥</a:t>
            </a:r>
            <a:r>
              <a:rPr lang="en-US" altLang="ja-JP" dirty="0" smtClean="0"/>
              <a:t> </a:t>
            </a:r>
            <a:r>
              <a:rPr lang="ja-JP" altLang="en-US" dirty="0"/>
              <a:t>を超えるものが</a:t>
            </a:r>
            <a:r>
              <a:rPr lang="ja-JP" altLang="en-US" dirty="0" smtClean="0"/>
              <a:t>多い</a:t>
            </a:r>
            <a:r>
              <a:rPr lang="ja-JP" altLang="en-US" dirty="0"/>
              <a:t>ことから簡易専用水道に区分される</a:t>
            </a:r>
            <a:r>
              <a:rPr lang="ja-JP" altLang="en-US" dirty="0" smtClean="0"/>
              <a:t>。</a:t>
            </a:r>
            <a:endParaRPr lang="en-US" altLang="ja-JP" dirty="0" smtClean="0"/>
          </a:p>
          <a:p>
            <a:r>
              <a:rPr lang="ja-JP" altLang="en-US" dirty="0" smtClean="0"/>
              <a:t>井戸水：全項目の検査が必要</a:t>
            </a:r>
            <a:endParaRPr lang="en-US" altLang="ja-JP" dirty="0" smtClean="0"/>
          </a:p>
        </p:txBody>
      </p:sp>
    </p:spTree>
    <p:extLst>
      <p:ext uri="{BB962C8B-B14F-4D97-AF65-F5344CB8AC3E}">
        <p14:creationId xmlns:p14="http://schemas.microsoft.com/office/powerpoint/2010/main" val="1964997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定期検査の回数と項目</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水道水を水源とする飲料水</a:t>
            </a:r>
            <a:endParaRPr kumimoji="1" lang="en-US" altLang="ja-JP" dirty="0" smtClean="0"/>
          </a:p>
          <a:p>
            <a:pPr lvl="1"/>
            <a:r>
              <a:rPr lang="ja-JP" altLang="en-US" dirty="0"/>
              <a:t>毎学年</a:t>
            </a:r>
            <a:r>
              <a:rPr lang="en-US" altLang="ja-JP" dirty="0">
                <a:latin typeface="+mn-ea"/>
              </a:rPr>
              <a:t>1</a:t>
            </a:r>
            <a:r>
              <a:rPr lang="en-US" altLang="ja-JP" dirty="0"/>
              <a:t> </a:t>
            </a:r>
            <a:r>
              <a:rPr lang="ja-JP" altLang="en-US" dirty="0"/>
              <a:t>回定期に行うが、どの時期が適切かは地域の特性を考慮した上、学校で計画</a:t>
            </a:r>
            <a:r>
              <a:rPr lang="ja-JP" altLang="en-US" dirty="0" smtClean="0"/>
              <a:t>立案し</a:t>
            </a:r>
            <a:r>
              <a:rPr lang="ja-JP" altLang="en-US" dirty="0"/>
              <a:t>、実施する。</a:t>
            </a:r>
          </a:p>
          <a:p>
            <a:pPr lvl="1"/>
            <a:r>
              <a:rPr lang="ja-JP" altLang="en-US" dirty="0"/>
              <a:t>なお、特定建築物に該当する校舎等を有する学校では、該当する校舎等について必要な</a:t>
            </a:r>
            <a:r>
              <a:rPr lang="ja-JP" altLang="en-US" dirty="0" smtClean="0"/>
              <a:t>検査</a:t>
            </a:r>
            <a:r>
              <a:rPr lang="ja-JP" altLang="en-US" dirty="0"/>
              <a:t>項目や検査回数等が異なることに留意する</a:t>
            </a:r>
            <a:r>
              <a:rPr lang="ja-JP" altLang="en-US" dirty="0" smtClean="0"/>
              <a:t>。</a:t>
            </a:r>
            <a:endParaRPr lang="en-US" altLang="ja-JP" dirty="0" smtClean="0"/>
          </a:p>
          <a:p>
            <a:pPr lvl="1"/>
            <a:r>
              <a:rPr lang="ja-JP" altLang="en-US" dirty="0" smtClean="0"/>
              <a:t>１０項目</a:t>
            </a:r>
            <a:endParaRPr lang="en-US" altLang="ja-JP" dirty="0" smtClean="0"/>
          </a:p>
          <a:p>
            <a:pPr lvl="2"/>
            <a:r>
              <a:rPr lang="ja-JP" altLang="en-US" dirty="0" smtClean="0"/>
              <a:t>一般細菌、大腸菌、塩化物イオン、全有機炭素</a:t>
            </a:r>
            <a:r>
              <a:rPr lang="en-US" altLang="ja-JP" dirty="0" smtClean="0"/>
              <a:t>(TOC)or</a:t>
            </a:r>
            <a:r>
              <a:rPr lang="ja-JP" altLang="en-US" dirty="0" smtClean="0"/>
              <a:t>過マ、</a:t>
            </a:r>
            <a:r>
              <a:rPr lang="en-US" altLang="ja-JP" dirty="0" smtClean="0"/>
              <a:t>pH</a:t>
            </a:r>
            <a:r>
              <a:rPr lang="ja-JP" altLang="en-US" dirty="0" smtClean="0"/>
              <a:t>値、</a:t>
            </a:r>
            <a:r>
              <a:rPr lang="en-US" altLang="ja-JP" dirty="0" smtClean="0"/>
              <a:t/>
            </a:r>
            <a:br>
              <a:rPr lang="en-US" altLang="ja-JP" dirty="0" smtClean="0"/>
            </a:br>
            <a:r>
              <a:rPr lang="ja-JP" altLang="en-US" dirty="0" smtClean="0"/>
              <a:t>味、臭気、色度、濁度、遊離残留塩素</a:t>
            </a:r>
            <a:endParaRPr lang="en-US" altLang="ja-JP" dirty="0" smtClean="0"/>
          </a:p>
          <a:p>
            <a:r>
              <a:rPr kumimoji="1" lang="ja-JP" altLang="en-US" dirty="0" smtClean="0"/>
              <a:t>井戸水</a:t>
            </a:r>
            <a:endParaRPr kumimoji="1" lang="en-US" altLang="ja-JP" dirty="0" smtClean="0"/>
          </a:p>
          <a:p>
            <a:pPr lvl="1"/>
            <a:r>
              <a:rPr kumimoji="1" lang="ja-JP" altLang="en-US" dirty="0" smtClean="0"/>
              <a:t>５０項目の検査データにより、毎月、３ヶ月に１回～３年に１回</a:t>
            </a:r>
            <a:endParaRPr kumimoji="1" lang="en-US" altLang="ja-JP" dirty="0" smtClean="0"/>
          </a:p>
          <a:p>
            <a:pPr lvl="1"/>
            <a:endParaRPr kumimoji="1" lang="ja-JP" altLang="en-US" dirty="0"/>
          </a:p>
        </p:txBody>
      </p:sp>
    </p:spTree>
    <p:extLst>
      <p:ext uri="{BB962C8B-B14F-4D97-AF65-F5344CB8AC3E}">
        <p14:creationId xmlns:p14="http://schemas.microsoft.com/office/powerpoint/2010/main" val="1774366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0761" y="303318"/>
            <a:ext cx="10250479" cy="6346253"/>
          </a:xfrm>
        </p:spPr>
      </p:pic>
    </p:spTree>
    <p:extLst>
      <p:ext uri="{BB962C8B-B14F-4D97-AF65-F5344CB8AC3E}">
        <p14:creationId xmlns:p14="http://schemas.microsoft.com/office/powerpoint/2010/main" val="1848127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2388" y="2644402"/>
            <a:ext cx="11678771" cy="1325563"/>
          </a:xfrm>
        </p:spPr>
        <p:txBody>
          <a:bodyPr>
            <a:normAutofit fontScale="90000"/>
          </a:bodyPr>
          <a:lstStyle/>
          <a:p>
            <a:r>
              <a:rPr kumimoji="1" lang="ja-JP" altLang="en-US" dirty="0" smtClean="0"/>
              <a:t>第３　</a:t>
            </a:r>
            <a:r>
              <a:rPr lang="ja-JP" altLang="en-US" dirty="0"/>
              <a:t>学校の清潔、ネズミ、</a:t>
            </a:r>
            <a:r>
              <a:rPr lang="ja-JP" altLang="en-US" dirty="0" smtClean="0"/>
              <a:t>衛生害虫等</a:t>
            </a:r>
            <a:r>
              <a:rPr lang="en-US" altLang="ja-JP" dirty="0" smtClean="0"/>
              <a:t/>
            </a:r>
            <a:br>
              <a:rPr lang="en-US" altLang="ja-JP" dirty="0" smtClean="0"/>
            </a:br>
            <a:r>
              <a:rPr lang="ja-JP" altLang="en-US" dirty="0" smtClean="0"/>
              <a:t>　　　及び</a:t>
            </a:r>
            <a:r>
              <a:rPr lang="ja-JP" altLang="en-US" dirty="0"/>
              <a:t>教室等の備品の管理に</a:t>
            </a:r>
            <a:r>
              <a:rPr lang="ja-JP" altLang="en-US" dirty="0" smtClean="0"/>
              <a:t>係る</a:t>
            </a:r>
            <a:r>
              <a:rPr lang="en-US" altLang="ja-JP" dirty="0" smtClean="0"/>
              <a:t/>
            </a:r>
            <a:br>
              <a:rPr lang="en-US" altLang="ja-JP" dirty="0" smtClean="0"/>
            </a:br>
            <a:r>
              <a:rPr lang="ja-JP" altLang="en-US" dirty="0" smtClean="0"/>
              <a:t>　　　学校</a:t>
            </a:r>
            <a:r>
              <a:rPr lang="ja-JP" altLang="en-US" dirty="0"/>
              <a:t>環境衛生基準</a:t>
            </a:r>
            <a:endParaRPr kumimoji="1" lang="ja-JP" altLang="en-US" dirty="0"/>
          </a:p>
        </p:txBody>
      </p:sp>
    </p:spTree>
    <p:extLst>
      <p:ext uri="{BB962C8B-B14F-4D97-AF65-F5344CB8AC3E}">
        <p14:creationId xmlns:p14="http://schemas.microsoft.com/office/powerpoint/2010/main" val="2099683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782" y="168088"/>
            <a:ext cx="6957637" cy="2607855"/>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744" y="2775943"/>
            <a:ext cx="6967254" cy="1621246"/>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2193" y="4397188"/>
            <a:ext cx="6998767" cy="2400299"/>
          </a:xfrm>
          <a:prstGeom prst="rect">
            <a:avLst/>
          </a:prstGeom>
        </p:spPr>
      </p:pic>
    </p:spTree>
    <p:extLst>
      <p:ext uri="{BB962C8B-B14F-4D97-AF65-F5344CB8AC3E}">
        <p14:creationId xmlns:p14="http://schemas.microsoft.com/office/powerpoint/2010/main" val="2168558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71918" y="29415"/>
            <a:ext cx="8680077" cy="1325563"/>
          </a:xfrm>
        </p:spPr>
        <p:txBody>
          <a:bodyPr>
            <a:normAutofit/>
          </a:bodyPr>
          <a:lstStyle/>
          <a:p>
            <a:pPr algn="ctr"/>
            <a:r>
              <a:rPr lang="ja-JP" altLang="en-US" sz="3600" dirty="0"/>
              <a:t>水泳プールに係わる学校環境衛生基準</a:t>
            </a:r>
          </a:p>
        </p:txBody>
      </p:sp>
      <p:sp>
        <p:nvSpPr>
          <p:cNvPr id="3" name="コンテンツ プレースホルダー 2"/>
          <p:cNvSpPr>
            <a:spLocks noGrp="1"/>
          </p:cNvSpPr>
          <p:nvPr>
            <p:ph idx="1"/>
          </p:nvPr>
        </p:nvSpPr>
        <p:spPr>
          <a:xfrm>
            <a:off x="2151529" y="1086037"/>
            <a:ext cx="8627409" cy="4716369"/>
          </a:xfrm>
        </p:spPr>
        <p:txBody>
          <a:bodyPr>
            <a:noAutofit/>
          </a:bodyPr>
          <a:lstStyle/>
          <a:p>
            <a:r>
              <a:rPr kumimoji="1" lang="ja-JP" altLang="en-US" dirty="0" smtClean="0"/>
              <a:t>定期検査　　　　　　　　　　</a:t>
            </a:r>
            <a:r>
              <a:rPr lang="ja-JP" altLang="en-US" sz="1600" dirty="0"/>
              <a:t>学校環境衛生管理マニュアル</a:t>
            </a:r>
            <a:endParaRPr kumimoji="1" lang="en-US" altLang="ja-JP" dirty="0" smtClean="0"/>
          </a:p>
          <a:p>
            <a:pPr lvl="1"/>
            <a:r>
              <a:rPr kumimoji="1" lang="ja-JP" altLang="en-US" dirty="0" smtClean="0"/>
              <a:t>水質</a:t>
            </a:r>
            <a:endParaRPr kumimoji="1" lang="en-US" altLang="ja-JP" dirty="0" smtClean="0"/>
          </a:p>
          <a:p>
            <a:pPr marL="685800" lvl="2" indent="0">
              <a:buNone/>
            </a:pPr>
            <a:r>
              <a:rPr kumimoji="1" lang="ja-JP" altLang="en-US" dirty="0" smtClean="0"/>
              <a:t>Ａ．</a:t>
            </a:r>
            <a:r>
              <a:rPr lang="ja-JP" altLang="en-US" dirty="0" smtClean="0"/>
              <a:t>検査</a:t>
            </a:r>
            <a:r>
              <a:rPr lang="ja-JP" altLang="en-US" dirty="0"/>
              <a:t>項目及び基準値の設定根拠等の</a:t>
            </a:r>
            <a:r>
              <a:rPr lang="ja-JP" altLang="en-US" dirty="0" smtClean="0"/>
              <a:t>解説</a:t>
            </a:r>
            <a:endParaRPr lang="en-US" altLang="ja-JP" dirty="0" smtClean="0"/>
          </a:p>
          <a:p>
            <a:pPr marL="685800" lvl="2" indent="0">
              <a:buNone/>
            </a:pPr>
            <a:r>
              <a:rPr lang="ja-JP" altLang="en-US" dirty="0"/>
              <a:t>Ｂ．検査方法等の</a:t>
            </a:r>
            <a:r>
              <a:rPr lang="ja-JP" altLang="en-US" dirty="0" smtClean="0"/>
              <a:t>解説</a:t>
            </a:r>
            <a:endParaRPr lang="en-US" altLang="ja-JP" dirty="0" smtClean="0"/>
          </a:p>
          <a:p>
            <a:pPr marL="685800" lvl="2" indent="0">
              <a:buNone/>
            </a:pPr>
            <a:r>
              <a:rPr kumimoji="1" lang="ja-JP" altLang="en-US" dirty="0" smtClean="0"/>
              <a:t>Ｃ．</a:t>
            </a:r>
            <a:r>
              <a:rPr lang="ja-JP" altLang="en-US" dirty="0"/>
              <a:t>事後措置 </a:t>
            </a:r>
            <a:endParaRPr lang="en-US" altLang="ja-JP" dirty="0" smtClean="0"/>
          </a:p>
          <a:p>
            <a:pPr marL="685800" lvl="2" indent="0">
              <a:buNone/>
            </a:pPr>
            <a:endParaRPr kumimoji="1" lang="en-US" altLang="ja-JP" dirty="0" smtClean="0"/>
          </a:p>
          <a:p>
            <a:pPr lvl="1"/>
            <a:r>
              <a:rPr kumimoji="1" lang="ja-JP" altLang="en-US" dirty="0" smtClean="0"/>
              <a:t>施設設備の衛生状態</a:t>
            </a:r>
            <a:endParaRPr kumimoji="1" lang="en-US" altLang="ja-JP" dirty="0" smtClean="0"/>
          </a:p>
          <a:p>
            <a:pPr marL="685800" lvl="2" indent="0">
              <a:buNone/>
            </a:pPr>
            <a:r>
              <a:rPr kumimoji="1" lang="ja-JP" altLang="en-US" dirty="0" smtClean="0"/>
              <a:t>Ａ．</a:t>
            </a:r>
            <a:r>
              <a:rPr lang="ja-JP" altLang="en-US" dirty="0"/>
              <a:t>検査項目及び基準値の設定根拠等の解説 </a:t>
            </a:r>
            <a:endParaRPr lang="en-US" altLang="ja-JP" dirty="0" smtClean="0"/>
          </a:p>
          <a:p>
            <a:pPr marL="685800" lvl="2" indent="0">
              <a:buNone/>
            </a:pPr>
            <a:r>
              <a:rPr kumimoji="1" lang="ja-JP" altLang="en-US" dirty="0" smtClean="0"/>
              <a:t>Ｂ．</a:t>
            </a:r>
            <a:r>
              <a:rPr lang="ja-JP" altLang="en-US" dirty="0"/>
              <a:t>検査方法等の</a:t>
            </a:r>
            <a:r>
              <a:rPr lang="ja-JP" altLang="en-US" dirty="0" smtClean="0"/>
              <a:t>解説</a:t>
            </a:r>
            <a:endParaRPr lang="en-US" altLang="ja-JP" dirty="0" smtClean="0"/>
          </a:p>
          <a:p>
            <a:pPr marL="685800" lvl="2" indent="0">
              <a:buNone/>
            </a:pPr>
            <a:r>
              <a:rPr kumimoji="1" lang="ja-JP" altLang="en-US" dirty="0" smtClean="0"/>
              <a:t>Ｃ．</a:t>
            </a:r>
            <a:r>
              <a:rPr lang="ja-JP" altLang="en-US" dirty="0"/>
              <a:t>事後措置 </a:t>
            </a:r>
            <a:endParaRPr lang="en-US" altLang="ja-JP" dirty="0" smtClean="0"/>
          </a:p>
          <a:p>
            <a:pPr marL="685800" lvl="2" indent="0">
              <a:buNone/>
            </a:pPr>
            <a:endParaRPr kumimoji="1" lang="en-US" altLang="ja-JP" dirty="0" smtClean="0"/>
          </a:p>
          <a:p>
            <a:r>
              <a:rPr kumimoji="1" lang="ja-JP" altLang="en-US" dirty="0" smtClean="0"/>
              <a:t>日常点検</a:t>
            </a:r>
            <a:endParaRPr kumimoji="1" lang="en-US" altLang="ja-JP" dirty="0" smtClean="0"/>
          </a:p>
          <a:p>
            <a:pPr marL="685800" lvl="2" indent="0">
              <a:buNone/>
            </a:pPr>
            <a:r>
              <a:rPr lang="ja-JP" altLang="en-US" dirty="0"/>
              <a:t>Ａ．検査項目及び基準値の設定根拠等の解説</a:t>
            </a:r>
            <a:endParaRPr lang="en-US" altLang="ja-JP" dirty="0"/>
          </a:p>
          <a:p>
            <a:pPr marL="685800" lvl="2" indent="0">
              <a:buNone/>
            </a:pPr>
            <a:r>
              <a:rPr lang="ja-JP" altLang="en-US" dirty="0"/>
              <a:t>Ｂ．検査方法等の</a:t>
            </a:r>
            <a:r>
              <a:rPr lang="ja-JP" altLang="en-US" dirty="0" smtClean="0"/>
              <a:t>解説</a:t>
            </a:r>
            <a:endParaRPr lang="en-US" altLang="ja-JP" dirty="0" smtClean="0"/>
          </a:p>
          <a:p>
            <a:pPr marL="685800" lvl="2" indent="0">
              <a:buNone/>
            </a:pPr>
            <a:r>
              <a:rPr lang="ja-JP" altLang="en-US" dirty="0"/>
              <a:t>Ｃ．事後措置 </a:t>
            </a:r>
            <a:endParaRPr lang="en-US" altLang="ja-JP" dirty="0" smtClean="0"/>
          </a:p>
          <a:p>
            <a:pPr marL="685800" lvl="2" indent="0">
              <a:buNone/>
            </a:pPr>
            <a:endParaRPr lang="en-US" altLang="ja-JP" dirty="0" smtClean="0"/>
          </a:p>
          <a:p>
            <a:pPr marL="0" indent="0">
              <a:buNone/>
            </a:pPr>
            <a:r>
              <a:rPr lang="ja-JP" altLang="en-US" dirty="0" smtClean="0"/>
              <a:t>・参考資料</a:t>
            </a:r>
            <a:endParaRPr lang="en-US" altLang="ja-JP" dirty="0" smtClean="0"/>
          </a:p>
          <a:p>
            <a:pPr marL="685800" lvl="2" indent="0">
              <a:buNone/>
            </a:pPr>
            <a:r>
              <a:rPr lang="ja-JP" altLang="en-US" dirty="0" smtClean="0"/>
              <a:t>プールの安全標準指針（文部科学省・国土交通省）</a:t>
            </a:r>
            <a:endParaRPr lang="en-US" altLang="ja-JP" dirty="0"/>
          </a:p>
          <a:p>
            <a:pPr marL="685800" lvl="2" indent="0">
              <a:buNone/>
            </a:pPr>
            <a:endParaRPr kumimoji="1" lang="ja-JP" altLang="en-US" dirty="0"/>
          </a:p>
        </p:txBody>
      </p:sp>
    </p:spTree>
    <p:extLst>
      <p:ext uri="{BB962C8B-B14F-4D97-AF65-F5344CB8AC3E}">
        <p14:creationId xmlns:p14="http://schemas.microsoft.com/office/powerpoint/2010/main" val="3278973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2650" y="271283"/>
            <a:ext cx="7886700" cy="994172"/>
          </a:xfrm>
        </p:spPr>
        <p:txBody>
          <a:bodyPr/>
          <a:lstStyle/>
          <a:p>
            <a:pPr algn="ctr"/>
            <a:r>
              <a:rPr kumimoji="1" lang="ja-JP" altLang="en-US" dirty="0" smtClean="0"/>
              <a:t>学校環境衛生基準</a:t>
            </a:r>
            <a:endParaRPr kumimoji="1" lang="ja-JP" altLang="en-US" dirty="0"/>
          </a:p>
        </p:txBody>
      </p:sp>
      <p:sp>
        <p:nvSpPr>
          <p:cNvPr id="3" name="コンテンツ プレースホルダー 2"/>
          <p:cNvSpPr>
            <a:spLocks noGrp="1"/>
          </p:cNvSpPr>
          <p:nvPr>
            <p:ph idx="1"/>
          </p:nvPr>
        </p:nvSpPr>
        <p:spPr>
          <a:xfrm>
            <a:off x="2057042" y="1126318"/>
            <a:ext cx="8077916" cy="1276656"/>
          </a:xfrm>
        </p:spPr>
        <p:txBody>
          <a:bodyPr>
            <a:normAutofit fontScale="92500"/>
          </a:bodyPr>
          <a:lstStyle/>
          <a:p>
            <a:r>
              <a:rPr lang="ja-JP" altLang="en-US" dirty="0"/>
              <a:t>第４ </a:t>
            </a:r>
            <a:r>
              <a:rPr lang="ja-JP" altLang="en-US" dirty="0" smtClean="0"/>
              <a:t> 水泳</a:t>
            </a:r>
            <a:r>
              <a:rPr lang="ja-JP" altLang="en-US" dirty="0"/>
              <a:t>プールに係る学校環境衛生基準 </a:t>
            </a:r>
            <a:endParaRPr lang="en-US" altLang="ja-JP" dirty="0" smtClean="0"/>
          </a:p>
          <a:p>
            <a:pPr lvl="1"/>
            <a:r>
              <a:rPr lang="ja-JP" altLang="en-US" dirty="0" smtClean="0"/>
              <a:t>１  水泳</a:t>
            </a:r>
            <a:r>
              <a:rPr lang="ja-JP" altLang="en-US" dirty="0"/>
              <a:t>プールに係る学校環境衛生基準は、次表の左欄に掲げる検査項目ごとに、同表の右欄の とおりとする</a:t>
            </a:r>
            <a:r>
              <a:rPr lang="ja-JP" altLang="en-US" dirty="0" smtClean="0"/>
              <a:t>。</a:t>
            </a:r>
            <a:endParaRPr lang="en-US" altLang="ja-JP" dirty="0" smtClean="0"/>
          </a:p>
          <a:p>
            <a:endParaRPr kumimoji="1" lang="ja-JP" altLang="en-US" dirty="0"/>
          </a:p>
        </p:txBody>
      </p:sp>
      <p:graphicFrame>
        <p:nvGraphicFramePr>
          <p:cNvPr id="4" name="表 3"/>
          <p:cNvGraphicFramePr>
            <a:graphicFrameLocks noGrp="1"/>
          </p:cNvGraphicFramePr>
          <p:nvPr>
            <p:extLst/>
          </p:nvPr>
        </p:nvGraphicFramePr>
        <p:xfrm>
          <a:off x="1983406" y="2293326"/>
          <a:ext cx="8330272" cy="4467921"/>
        </p:xfrm>
        <a:graphic>
          <a:graphicData uri="http://schemas.openxmlformats.org/drawingml/2006/table">
            <a:tbl>
              <a:tblPr firstRow="1" bandRow="1">
                <a:tableStyleId>{5C22544A-7EE6-4342-B048-85BDC9FD1C3A}</a:tableStyleId>
              </a:tblPr>
              <a:tblGrid>
                <a:gridCol w="516396"/>
                <a:gridCol w="2529958"/>
                <a:gridCol w="5283918"/>
              </a:tblGrid>
              <a:tr h="353121">
                <a:tc gridSpan="2">
                  <a:txBody>
                    <a:bodyPr/>
                    <a:lstStyle/>
                    <a:p>
                      <a:pPr algn="ctr"/>
                      <a:r>
                        <a:rPr kumimoji="1" lang="ja-JP" altLang="en-US" sz="1800" dirty="0" smtClean="0">
                          <a:latin typeface="+mn-ea"/>
                          <a:ea typeface="+mn-ea"/>
                        </a:rPr>
                        <a:t>検査項目</a:t>
                      </a:r>
                      <a:endParaRPr kumimoji="1" lang="ja-JP" altLang="en-US" sz="1800" dirty="0">
                        <a:latin typeface="+mn-ea"/>
                        <a:ea typeface="+mn-ea"/>
                      </a:endParaRPr>
                    </a:p>
                  </a:txBody>
                  <a:tcPr marL="68580" marR="68580" marT="34290" marB="34290"/>
                </a:tc>
                <a:tc hMerge="1">
                  <a:txBody>
                    <a:bodyPr/>
                    <a:lstStyle/>
                    <a:p>
                      <a:endParaRPr kumimoji="1" lang="ja-JP" altLang="en-US" dirty="0"/>
                    </a:p>
                  </a:txBody>
                  <a:tcPr/>
                </a:tc>
                <a:tc>
                  <a:txBody>
                    <a:bodyPr/>
                    <a:lstStyle/>
                    <a:p>
                      <a:pPr algn="ctr"/>
                      <a:r>
                        <a:rPr kumimoji="1" lang="ja-JP" altLang="en-US" sz="1800" dirty="0" smtClean="0">
                          <a:latin typeface="+mn-ea"/>
                          <a:ea typeface="+mn-ea"/>
                        </a:rPr>
                        <a:t>基準</a:t>
                      </a:r>
                      <a:endParaRPr kumimoji="1" lang="ja-JP" altLang="en-US" sz="1800" dirty="0">
                        <a:latin typeface="+mn-ea"/>
                        <a:ea typeface="+mn-ea"/>
                      </a:endParaRPr>
                    </a:p>
                  </a:txBody>
                  <a:tcPr marL="68580" marR="68580" marT="34290" marB="34290"/>
                </a:tc>
              </a:tr>
              <a:tr h="487375">
                <a:tc rowSpan="8">
                  <a:txBody>
                    <a:bodyPr/>
                    <a:lstStyle/>
                    <a:p>
                      <a:pPr algn="ctr"/>
                      <a:endParaRPr kumimoji="1" lang="en-US" altLang="ja-JP" sz="1800" dirty="0" smtClean="0">
                        <a:latin typeface="+mn-ea"/>
                        <a:ea typeface="+mn-ea"/>
                      </a:endParaRPr>
                    </a:p>
                    <a:p>
                      <a:pPr algn="ctr"/>
                      <a:endParaRPr kumimoji="1" lang="en-US" altLang="ja-JP" sz="1800" dirty="0" smtClean="0">
                        <a:latin typeface="+mn-ea"/>
                        <a:ea typeface="+mn-ea"/>
                      </a:endParaRPr>
                    </a:p>
                    <a:p>
                      <a:pPr algn="ctr"/>
                      <a:r>
                        <a:rPr kumimoji="1" lang="ja-JP" altLang="en-US" sz="1800" dirty="0" smtClean="0">
                          <a:latin typeface="+mn-ea"/>
                          <a:ea typeface="+mn-ea"/>
                        </a:rPr>
                        <a:t>水</a:t>
                      </a:r>
                      <a:endParaRPr kumimoji="1" lang="en-US" altLang="ja-JP" sz="1800" dirty="0" smtClean="0">
                        <a:latin typeface="+mn-ea"/>
                        <a:ea typeface="+mn-ea"/>
                      </a:endParaRPr>
                    </a:p>
                    <a:p>
                      <a:pPr algn="ctr"/>
                      <a:endParaRPr kumimoji="1" lang="en-US" altLang="ja-JP" sz="1800" dirty="0" smtClean="0">
                        <a:latin typeface="+mn-ea"/>
                        <a:ea typeface="+mn-ea"/>
                      </a:endParaRPr>
                    </a:p>
                    <a:p>
                      <a:pPr algn="ctr"/>
                      <a:r>
                        <a:rPr kumimoji="1" lang="ja-JP" altLang="en-US" sz="1800" dirty="0" smtClean="0">
                          <a:latin typeface="+mn-ea"/>
                          <a:ea typeface="+mn-ea"/>
                        </a:rPr>
                        <a:t>質</a:t>
                      </a:r>
                      <a:endParaRPr kumimoji="1" lang="ja-JP" altLang="en-US" sz="1800" dirty="0">
                        <a:latin typeface="+mn-ea"/>
                        <a:ea typeface="+mn-ea"/>
                      </a:endParaRPr>
                    </a:p>
                  </a:txBody>
                  <a:tcPr marL="68580" marR="68580" marT="34290" marB="34290"/>
                </a:tc>
                <a:tc>
                  <a:txBody>
                    <a:bodyPr/>
                    <a:lstStyle/>
                    <a:p>
                      <a:r>
                        <a:rPr kumimoji="1" lang="en-US" altLang="ja-JP" sz="1800" dirty="0" smtClean="0">
                          <a:latin typeface="+mn-ea"/>
                          <a:ea typeface="+mn-ea"/>
                        </a:rPr>
                        <a:t>(1)</a:t>
                      </a:r>
                      <a:r>
                        <a:rPr kumimoji="1" lang="ja-JP" altLang="en-US" sz="1800" baseline="0" dirty="0" smtClean="0">
                          <a:latin typeface="+mn-ea"/>
                          <a:ea typeface="+mn-ea"/>
                        </a:rPr>
                        <a:t> </a:t>
                      </a:r>
                      <a:r>
                        <a:rPr kumimoji="1" lang="ja-JP" altLang="en-US" sz="1800" dirty="0" smtClean="0">
                          <a:latin typeface="+mn-ea"/>
                          <a:ea typeface="+mn-ea"/>
                        </a:rPr>
                        <a:t>遊離残留塩素</a:t>
                      </a:r>
                      <a:endParaRPr kumimoji="1" lang="ja-JP" altLang="en-US" sz="1800" dirty="0">
                        <a:latin typeface="+mn-ea"/>
                        <a:ea typeface="+mn-ea"/>
                      </a:endParaRPr>
                    </a:p>
                  </a:txBody>
                  <a:tcPr marL="68580" marR="68580" marT="34290" marB="34290"/>
                </a:tc>
                <a:tc>
                  <a:txBody>
                    <a:bodyPr/>
                    <a:lstStyle/>
                    <a:p>
                      <a:r>
                        <a:rPr lang="en-US" altLang="ja-JP" sz="1800" dirty="0" smtClean="0">
                          <a:latin typeface="+mn-ea"/>
                          <a:ea typeface="+mn-ea"/>
                        </a:rPr>
                        <a:t>0.4mg</a:t>
                      </a:r>
                      <a:r>
                        <a:rPr lang="ja-JP" altLang="en-US" sz="1800" dirty="0" smtClean="0">
                          <a:latin typeface="+mn-ea"/>
                          <a:ea typeface="+mn-ea"/>
                        </a:rPr>
                        <a:t>／</a:t>
                      </a:r>
                      <a:r>
                        <a:rPr lang="en-US" altLang="ja-JP" sz="1800" dirty="0" smtClean="0">
                          <a:latin typeface="+mn-ea"/>
                          <a:ea typeface="+mn-ea"/>
                        </a:rPr>
                        <a:t>ℓ</a:t>
                      </a:r>
                      <a:r>
                        <a:rPr lang="ja-JP" altLang="en-US" sz="1800" dirty="0" smtClean="0">
                          <a:latin typeface="+mn-ea"/>
                          <a:ea typeface="+mn-ea"/>
                        </a:rPr>
                        <a:t>以上であること。また、</a:t>
                      </a:r>
                      <a:r>
                        <a:rPr lang="en-US" altLang="ja-JP" sz="1800" dirty="0" smtClean="0">
                          <a:latin typeface="+mn-ea"/>
                          <a:ea typeface="+mn-ea"/>
                        </a:rPr>
                        <a:t>1.0mg</a:t>
                      </a:r>
                      <a:r>
                        <a:rPr lang="ja-JP" altLang="en-US" sz="1800" dirty="0" smtClean="0">
                          <a:latin typeface="+mn-ea"/>
                          <a:ea typeface="+mn-ea"/>
                        </a:rPr>
                        <a:t>／</a:t>
                      </a:r>
                      <a:r>
                        <a:rPr lang="en-US" altLang="ja-JP" sz="1800" dirty="0" smtClean="0">
                          <a:latin typeface="+mn-ea"/>
                          <a:ea typeface="+mn-ea"/>
                        </a:rPr>
                        <a:t>ℓ</a:t>
                      </a:r>
                      <a:r>
                        <a:rPr lang="ja-JP" altLang="en-US" sz="1800" dirty="0" smtClean="0">
                          <a:latin typeface="+mn-ea"/>
                          <a:ea typeface="+mn-ea"/>
                        </a:rPr>
                        <a:t>以下であることが望ましい。 </a:t>
                      </a:r>
                      <a:endParaRPr kumimoji="1" lang="ja-JP" altLang="en-US" sz="1800" dirty="0">
                        <a:latin typeface="+mn-ea"/>
                        <a:ea typeface="+mn-ea"/>
                      </a:endParaRPr>
                    </a:p>
                  </a:txBody>
                  <a:tcPr marL="68580" marR="68580" marT="34290" marB="34290"/>
                </a:tc>
              </a:tr>
              <a:tr h="277429">
                <a:tc vMerge="1">
                  <a:txBody>
                    <a:bodyPr/>
                    <a:lstStyle/>
                    <a:p>
                      <a:endParaRPr kumimoji="1" lang="ja-JP" altLang="en-US" dirty="0"/>
                    </a:p>
                  </a:txBody>
                  <a:tcPr/>
                </a:tc>
                <a:tc>
                  <a:txBody>
                    <a:bodyPr/>
                    <a:lstStyle/>
                    <a:p>
                      <a:r>
                        <a:rPr kumimoji="1" lang="en-US" altLang="ja-JP" sz="1800" dirty="0" smtClean="0">
                          <a:latin typeface="+mn-ea"/>
                          <a:ea typeface="+mn-ea"/>
                        </a:rPr>
                        <a:t>(2) P</a:t>
                      </a:r>
                      <a:r>
                        <a:rPr kumimoji="1" lang="ja-JP" altLang="en-US" sz="1800" dirty="0" smtClean="0">
                          <a:latin typeface="+mn-ea"/>
                          <a:ea typeface="+mn-ea"/>
                        </a:rPr>
                        <a:t>Ｈ値</a:t>
                      </a:r>
                      <a:endParaRPr kumimoji="1" lang="ja-JP" altLang="en-US" sz="1800" dirty="0">
                        <a:latin typeface="+mn-ea"/>
                        <a:ea typeface="+mn-ea"/>
                      </a:endParaRPr>
                    </a:p>
                  </a:txBody>
                  <a:tcPr marL="68580" marR="68580" marT="34290" marB="34290"/>
                </a:tc>
                <a:tc>
                  <a:txBody>
                    <a:bodyPr/>
                    <a:lstStyle/>
                    <a:p>
                      <a:r>
                        <a:rPr lang="en-US" altLang="ja-JP" sz="1800" dirty="0" smtClean="0">
                          <a:latin typeface="+mn-ea"/>
                          <a:ea typeface="+mn-ea"/>
                        </a:rPr>
                        <a:t>5.8 </a:t>
                      </a:r>
                      <a:r>
                        <a:rPr lang="ja-JP" altLang="en-US" sz="1800" dirty="0" smtClean="0">
                          <a:latin typeface="+mn-ea"/>
                          <a:ea typeface="+mn-ea"/>
                        </a:rPr>
                        <a:t>以上 </a:t>
                      </a:r>
                      <a:r>
                        <a:rPr lang="en-US" altLang="ja-JP" sz="1800" dirty="0" smtClean="0">
                          <a:latin typeface="+mn-ea"/>
                          <a:ea typeface="+mn-ea"/>
                        </a:rPr>
                        <a:t>8.6 </a:t>
                      </a:r>
                      <a:r>
                        <a:rPr lang="ja-JP" altLang="en-US" sz="1800" dirty="0" smtClean="0">
                          <a:latin typeface="+mn-ea"/>
                          <a:ea typeface="+mn-ea"/>
                        </a:rPr>
                        <a:t>以下であること。 </a:t>
                      </a:r>
                      <a:endParaRPr kumimoji="1" lang="ja-JP" altLang="en-US" sz="1800" dirty="0">
                        <a:latin typeface="+mn-ea"/>
                        <a:ea typeface="+mn-ea"/>
                      </a:endParaRPr>
                    </a:p>
                  </a:txBody>
                  <a:tcPr marL="68580" marR="68580" marT="34290" marB="34290"/>
                </a:tc>
              </a:tr>
              <a:tr h="277429">
                <a:tc vMerge="1">
                  <a:txBody>
                    <a:bodyPr/>
                    <a:lstStyle/>
                    <a:p>
                      <a:endParaRPr kumimoji="1" lang="ja-JP" altLang="en-US" dirty="0"/>
                    </a:p>
                  </a:txBody>
                  <a:tcPr/>
                </a:tc>
                <a:tc>
                  <a:txBody>
                    <a:bodyPr/>
                    <a:lstStyle/>
                    <a:p>
                      <a:r>
                        <a:rPr kumimoji="1" lang="en-US" altLang="ja-JP" sz="1800" dirty="0" smtClean="0">
                          <a:latin typeface="+mn-ea"/>
                          <a:ea typeface="+mn-ea"/>
                        </a:rPr>
                        <a:t>(3) </a:t>
                      </a:r>
                      <a:r>
                        <a:rPr kumimoji="1" lang="ja-JP" altLang="en-US" sz="1800" dirty="0" smtClean="0">
                          <a:latin typeface="+mn-ea"/>
                          <a:ea typeface="+mn-ea"/>
                        </a:rPr>
                        <a:t>大腸菌</a:t>
                      </a:r>
                      <a:r>
                        <a:rPr kumimoji="1" lang="en-US" altLang="ja-JP" sz="1800" dirty="0" smtClean="0">
                          <a:latin typeface="+mn-ea"/>
                          <a:ea typeface="+mn-ea"/>
                        </a:rPr>
                        <a:t> </a:t>
                      </a:r>
                      <a:endParaRPr kumimoji="1" lang="ja-JP" altLang="en-US" sz="1800" dirty="0">
                        <a:latin typeface="+mn-ea"/>
                        <a:ea typeface="+mn-ea"/>
                      </a:endParaRPr>
                    </a:p>
                  </a:txBody>
                  <a:tcPr marL="68580" marR="68580" marT="34290" marB="34290"/>
                </a:tc>
                <a:tc>
                  <a:txBody>
                    <a:bodyPr/>
                    <a:lstStyle/>
                    <a:p>
                      <a:r>
                        <a:rPr lang="ja-JP" altLang="en-US" sz="1800" dirty="0" smtClean="0">
                          <a:latin typeface="+mn-ea"/>
                          <a:ea typeface="+mn-ea"/>
                        </a:rPr>
                        <a:t>検出されないこと。 </a:t>
                      </a:r>
                      <a:endParaRPr kumimoji="1" lang="ja-JP" altLang="en-US" sz="1800" dirty="0">
                        <a:latin typeface="+mn-ea"/>
                        <a:ea typeface="+mn-ea"/>
                      </a:endParaRPr>
                    </a:p>
                  </a:txBody>
                  <a:tcPr marL="68580" marR="68580" marT="34290" marB="34290"/>
                </a:tc>
              </a:tr>
              <a:tr h="277429">
                <a:tc vMerge="1">
                  <a:txBody>
                    <a:bodyPr/>
                    <a:lstStyle/>
                    <a:p>
                      <a:endParaRPr kumimoji="1" lang="ja-JP" altLang="en-US" dirty="0"/>
                    </a:p>
                  </a:txBody>
                  <a:tcPr/>
                </a:tc>
                <a:tc>
                  <a:txBody>
                    <a:bodyPr/>
                    <a:lstStyle/>
                    <a:p>
                      <a:r>
                        <a:rPr kumimoji="1" lang="en-US" altLang="ja-JP" sz="1800" dirty="0" smtClean="0">
                          <a:latin typeface="+mn-ea"/>
                          <a:ea typeface="+mn-ea"/>
                        </a:rPr>
                        <a:t>(4) </a:t>
                      </a:r>
                      <a:r>
                        <a:rPr kumimoji="1" lang="ja-JP" altLang="en-US" sz="1800" dirty="0" smtClean="0">
                          <a:latin typeface="+mn-ea"/>
                          <a:ea typeface="+mn-ea"/>
                        </a:rPr>
                        <a:t>一般細菌</a:t>
                      </a:r>
                      <a:endParaRPr kumimoji="1" lang="ja-JP" altLang="en-US" sz="1800" dirty="0">
                        <a:latin typeface="+mn-ea"/>
                        <a:ea typeface="+mn-ea"/>
                      </a:endParaRPr>
                    </a:p>
                  </a:txBody>
                  <a:tcPr marL="68580" marR="68580" marT="34290" marB="34290"/>
                </a:tc>
                <a:tc>
                  <a:txBody>
                    <a:bodyPr/>
                    <a:lstStyle/>
                    <a:p>
                      <a:r>
                        <a:rPr lang="ja-JP" altLang="en-US" sz="1800" dirty="0" smtClean="0">
                          <a:latin typeface="+mn-ea"/>
                          <a:ea typeface="+mn-ea"/>
                        </a:rPr>
                        <a:t>１</a:t>
                      </a:r>
                      <a:r>
                        <a:rPr lang="en-US" altLang="ja-JP" sz="1800" dirty="0" smtClean="0">
                          <a:latin typeface="+mn-ea"/>
                          <a:ea typeface="+mn-ea"/>
                        </a:rPr>
                        <a:t>mℓ</a:t>
                      </a:r>
                      <a:r>
                        <a:rPr lang="ja-JP" altLang="en-US" sz="1800" dirty="0" smtClean="0">
                          <a:latin typeface="+mn-ea"/>
                          <a:ea typeface="+mn-ea"/>
                        </a:rPr>
                        <a:t>中 </a:t>
                      </a:r>
                      <a:r>
                        <a:rPr lang="en-US" altLang="ja-JP" sz="1800" dirty="0" smtClean="0">
                          <a:latin typeface="+mn-ea"/>
                          <a:ea typeface="+mn-ea"/>
                        </a:rPr>
                        <a:t>200 </a:t>
                      </a:r>
                      <a:r>
                        <a:rPr lang="ja-JP" altLang="en-US" sz="1800" dirty="0" smtClean="0">
                          <a:latin typeface="+mn-ea"/>
                          <a:ea typeface="+mn-ea"/>
                        </a:rPr>
                        <a:t>コロニー以下であること。</a:t>
                      </a:r>
                      <a:endParaRPr lang="en-US" altLang="ja-JP" sz="1800" dirty="0" smtClean="0">
                        <a:latin typeface="+mn-ea"/>
                        <a:ea typeface="+mn-ea"/>
                      </a:endParaRPr>
                    </a:p>
                    <a:p>
                      <a:r>
                        <a:rPr lang="ja-JP" altLang="en-US" sz="1800" dirty="0" smtClean="0">
                          <a:latin typeface="+mn-ea"/>
                          <a:ea typeface="+mn-ea"/>
                        </a:rPr>
                        <a:t> </a:t>
                      </a:r>
                      <a:endParaRPr kumimoji="1" lang="ja-JP" altLang="en-US" sz="1800" dirty="0">
                        <a:latin typeface="+mn-ea"/>
                        <a:ea typeface="+mn-ea"/>
                      </a:endParaRPr>
                    </a:p>
                  </a:txBody>
                  <a:tcPr marL="68580" marR="68580" marT="34290" marB="34290"/>
                </a:tc>
              </a:tr>
              <a:tr h="336982">
                <a:tc vMerge="1">
                  <a:txBody>
                    <a:bodyPr/>
                    <a:lstStyle/>
                    <a:p>
                      <a:endParaRPr kumimoji="1" lang="ja-JP" altLang="en-US" dirty="0"/>
                    </a:p>
                  </a:txBody>
                  <a:tcPr/>
                </a:tc>
                <a:tc>
                  <a:txBody>
                    <a:bodyPr/>
                    <a:lstStyle/>
                    <a:p>
                      <a:r>
                        <a:rPr kumimoji="1" lang="en-US" altLang="ja-JP" sz="1800" dirty="0" smtClean="0">
                          <a:latin typeface="+mn-ea"/>
                          <a:ea typeface="+mn-ea"/>
                        </a:rPr>
                        <a:t>(5) </a:t>
                      </a:r>
                      <a:r>
                        <a:rPr kumimoji="1" lang="ja-JP" altLang="en-US" sz="1800" dirty="0" smtClean="0">
                          <a:latin typeface="+mn-ea"/>
                          <a:ea typeface="+mn-ea"/>
                        </a:rPr>
                        <a:t>有機物等</a:t>
                      </a:r>
                      <a:endParaRPr kumimoji="1" lang="ja-JP" altLang="en-US" sz="1800" dirty="0">
                        <a:latin typeface="+mn-ea"/>
                        <a:ea typeface="+mn-ea"/>
                      </a:endParaRPr>
                    </a:p>
                  </a:txBody>
                  <a:tcPr marL="68580" marR="68580" marT="34290" marB="34290"/>
                </a:tc>
                <a:tc>
                  <a:txBody>
                    <a:bodyPr/>
                    <a:lstStyle/>
                    <a:p>
                      <a:r>
                        <a:rPr lang="ja-JP" altLang="en-US" sz="1800" dirty="0" smtClean="0">
                          <a:latin typeface="+mn-ea"/>
                          <a:ea typeface="+mn-ea"/>
                        </a:rPr>
                        <a:t>過マンガン酸カリウム消費量として </a:t>
                      </a:r>
                      <a:r>
                        <a:rPr lang="en-US" altLang="ja-JP" sz="1800" dirty="0" smtClean="0">
                          <a:latin typeface="+mn-ea"/>
                          <a:ea typeface="+mn-ea"/>
                        </a:rPr>
                        <a:t>12mg</a:t>
                      </a:r>
                      <a:r>
                        <a:rPr lang="ja-JP" altLang="en-US" sz="1800" dirty="0" smtClean="0">
                          <a:latin typeface="+mn-ea"/>
                          <a:ea typeface="+mn-ea"/>
                        </a:rPr>
                        <a:t>／</a:t>
                      </a:r>
                      <a:r>
                        <a:rPr lang="en-US" altLang="ja-JP" sz="1800" dirty="0" smtClean="0">
                          <a:latin typeface="+mn-ea"/>
                          <a:ea typeface="+mn-ea"/>
                        </a:rPr>
                        <a:t>ℓ</a:t>
                      </a:r>
                      <a:r>
                        <a:rPr lang="ja-JP" altLang="en-US" sz="1800" dirty="0" smtClean="0">
                          <a:latin typeface="+mn-ea"/>
                          <a:ea typeface="+mn-ea"/>
                        </a:rPr>
                        <a:t>以下であること。</a:t>
                      </a:r>
                      <a:endParaRPr kumimoji="1" lang="ja-JP" altLang="en-US" sz="1800" dirty="0">
                        <a:latin typeface="+mn-ea"/>
                        <a:ea typeface="+mn-ea"/>
                      </a:endParaRPr>
                    </a:p>
                  </a:txBody>
                  <a:tcPr marL="68580" marR="68580" marT="34290" marB="34290"/>
                </a:tc>
              </a:tr>
              <a:tr h="277429">
                <a:tc vMerge="1">
                  <a:txBody>
                    <a:bodyPr/>
                    <a:lstStyle/>
                    <a:p>
                      <a:endParaRPr kumimoji="1" lang="ja-JP" altLang="en-US" dirty="0"/>
                    </a:p>
                  </a:txBody>
                  <a:tcPr/>
                </a:tc>
                <a:tc>
                  <a:txBody>
                    <a:bodyPr/>
                    <a:lstStyle/>
                    <a:p>
                      <a:r>
                        <a:rPr kumimoji="1" lang="en-US" altLang="ja-JP" sz="1800" dirty="0" smtClean="0">
                          <a:latin typeface="+mn-ea"/>
                          <a:ea typeface="+mn-ea"/>
                        </a:rPr>
                        <a:t>(6)</a:t>
                      </a:r>
                      <a:r>
                        <a:rPr kumimoji="1" lang="en-US" altLang="ja-JP" sz="1800" baseline="0" dirty="0" smtClean="0">
                          <a:latin typeface="+mn-ea"/>
                          <a:ea typeface="+mn-ea"/>
                        </a:rPr>
                        <a:t> </a:t>
                      </a:r>
                      <a:r>
                        <a:rPr kumimoji="1" lang="ja-JP" altLang="en-US" sz="1800" baseline="0" dirty="0" smtClean="0">
                          <a:latin typeface="+mn-ea"/>
                          <a:ea typeface="+mn-ea"/>
                        </a:rPr>
                        <a:t>濁度</a:t>
                      </a:r>
                      <a:endParaRPr kumimoji="1" lang="ja-JP" altLang="en-US" sz="1800" dirty="0">
                        <a:latin typeface="+mn-ea"/>
                        <a:ea typeface="+mn-ea"/>
                      </a:endParaRPr>
                    </a:p>
                  </a:txBody>
                  <a:tcPr marL="68580" marR="68580" marT="34290" marB="34290"/>
                </a:tc>
                <a:tc>
                  <a:txBody>
                    <a:bodyPr/>
                    <a:lstStyle/>
                    <a:p>
                      <a:r>
                        <a:rPr lang="ja-JP" altLang="en-US" sz="1800" dirty="0" smtClean="0">
                          <a:latin typeface="+mn-ea"/>
                          <a:ea typeface="+mn-ea"/>
                        </a:rPr>
                        <a:t>２度以下であること。 </a:t>
                      </a:r>
                      <a:endParaRPr kumimoji="1" lang="ja-JP" altLang="en-US" sz="1800" dirty="0">
                        <a:latin typeface="+mn-ea"/>
                        <a:ea typeface="+mn-ea"/>
                      </a:endParaRPr>
                    </a:p>
                  </a:txBody>
                  <a:tcPr marL="68580" marR="68580" marT="34290" marB="34290"/>
                </a:tc>
              </a:tr>
              <a:tr h="277429">
                <a:tc vMerge="1">
                  <a:txBody>
                    <a:bodyPr/>
                    <a:lstStyle/>
                    <a:p>
                      <a:endParaRPr kumimoji="1" lang="ja-JP" altLang="en-US" dirty="0"/>
                    </a:p>
                  </a:txBody>
                  <a:tcPr/>
                </a:tc>
                <a:tc>
                  <a:txBody>
                    <a:bodyPr/>
                    <a:lstStyle/>
                    <a:p>
                      <a:r>
                        <a:rPr kumimoji="1" lang="en-US" altLang="ja-JP" sz="1800" dirty="0" smtClean="0">
                          <a:latin typeface="+mn-ea"/>
                          <a:ea typeface="+mn-ea"/>
                        </a:rPr>
                        <a:t>(7) </a:t>
                      </a:r>
                      <a:r>
                        <a:rPr kumimoji="1" lang="ja-JP" altLang="en-US" sz="1800" dirty="0" smtClean="0">
                          <a:latin typeface="+mn-ea"/>
                          <a:ea typeface="+mn-ea"/>
                        </a:rPr>
                        <a:t>総トリハロメタン</a:t>
                      </a:r>
                      <a:endParaRPr kumimoji="1" lang="ja-JP" altLang="en-US" sz="1800" dirty="0">
                        <a:latin typeface="+mn-ea"/>
                        <a:ea typeface="+mn-ea"/>
                      </a:endParaRPr>
                    </a:p>
                  </a:txBody>
                  <a:tcPr marL="68580" marR="68580" marT="34290" marB="34290"/>
                </a:tc>
                <a:tc>
                  <a:txBody>
                    <a:bodyPr/>
                    <a:lstStyle/>
                    <a:p>
                      <a:r>
                        <a:rPr lang="en-US" altLang="ja-JP" sz="1800" dirty="0" smtClean="0">
                          <a:latin typeface="+mn-ea"/>
                          <a:ea typeface="+mn-ea"/>
                        </a:rPr>
                        <a:t>0.2mg</a:t>
                      </a:r>
                      <a:r>
                        <a:rPr lang="ja-JP" altLang="en-US" sz="1800" dirty="0" smtClean="0">
                          <a:latin typeface="+mn-ea"/>
                          <a:ea typeface="+mn-ea"/>
                        </a:rPr>
                        <a:t>／</a:t>
                      </a:r>
                      <a:r>
                        <a:rPr lang="en-US" altLang="ja-JP" sz="1800" dirty="0" smtClean="0">
                          <a:latin typeface="+mn-ea"/>
                          <a:ea typeface="+mn-ea"/>
                        </a:rPr>
                        <a:t>ℓ</a:t>
                      </a:r>
                      <a:r>
                        <a:rPr lang="ja-JP" altLang="en-US" sz="1800" dirty="0" smtClean="0">
                          <a:latin typeface="+mn-ea"/>
                          <a:ea typeface="+mn-ea"/>
                        </a:rPr>
                        <a:t>以下であることが望ましい。 </a:t>
                      </a:r>
                      <a:endParaRPr kumimoji="1" lang="ja-JP" altLang="en-US" sz="1800" dirty="0">
                        <a:latin typeface="+mn-ea"/>
                        <a:ea typeface="+mn-ea"/>
                      </a:endParaRPr>
                    </a:p>
                  </a:txBody>
                  <a:tcPr marL="68580" marR="68580" marT="34290" marB="34290"/>
                </a:tc>
              </a:tr>
              <a:tr h="621494">
                <a:tc vMerge="1">
                  <a:txBody>
                    <a:bodyPr/>
                    <a:lstStyle/>
                    <a:p>
                      <a:endParaRPr kumimoji="1" lang="ja-JP" altLang="en-US"/>
                    </a:p>
                  </a:txBody>
                  <a:tcPr/>
                </a:tc>
                <a:tc>
                  <a:txBody>
                    <a:bodyPr/>
                    <a:lstStyle/>
                    <a:p>
                      <a:r>
                        <a:rPr kumimoji="1" lang="en-US" altLang="ja-JP" sz="1800" dirty="0" smtClean="0">
                          <a:latin typeface="+mn-ea"/>
                          <a:ea typeface="+mn-ea"/>
                        </a:rPr>
                        <a:t>(8) </a:t>
                      </a:r>
                      <a:r>
                        <a:rPr kumimoji="1" lang="ja-JP" altLang="en-US" sz="1800" dirty="0" smtClean="0">
                          <a:latin typeface="+mn-ea"/>
                          <a:ea typeface="+mn-ea"/>
                        </a:rPr>
                        <a:t>循環ろ過装置の処理水</a:t>
                      </a:r>
                      <a:endParaRPr kumimoji="1" lang="ja-JP" altLang="en-US" sz="1800" dirty="0">
                        <a:latin typeface="+mn-ea"/>
                        <a:ea typeface="+mn-ea"/>
                      </a:endParaRPr>
                    </a:p>
                  </a:txBody>
                  <a:tcPr marL="68580" marR="68580" marT="34290" marB="34290"/>
                </a:tc>
                <a:tc>
                  <a:txBody>
                    <a:bodyPr/>
                    <a:lstStyle/>
                    <a:p>
                      <a:r>
                        <a:rPr lang="ja-JP" altLang="en-US" sz="1800" dirty="0" smtClean="0">
                          <a:latin typeface="+mn-ea"/>
                          <a:ea typeface="+mn-ea"/>
                        </a:rPr>
                        <a:t>循環ろ過装置の出口における濁度は、</a:t>
                      </a:r>
                      <a:r>
                        <a:rPr lang="en-US" altLang="ja-JP" sz="1800" dirty="0" smtClean="0">
                          <a:latin typeface="+mn-ea"/>
                          <a:ea typeface="+mn-ea"/>
                        </a:rPr>
                        <a:t>0.5 </a:t>
                      </a:r>
                      <a:r>
                        <a:rPr lang="ja-JP" altLang="en-US" sz="1800" dirty="0" smtClean="0">
                          <a:latin typeface="+mn-ea"/>
                          <a:ea typeface="+mn-ea"/>
                        </a:rPr>
                        <a:t>度以下であること。また、</a:t>
                      </a:r>
                      <a:r>
                        <a:rPr lang="en-US" altLang="ja-JP" sz="1800" dirty="0" smtClean="0">
                          <a:latin typeface="+mn-ea"/>
                          <a:ea typeface="+mn-ea"/>
                        </a:rPr>
                        <a:t>0.1 </a:t>
                      </a:r>
                      <a:r>
                        <a:rPr lang="ja-JP" altLang="en-US" sz="1800" dirty="0" smtClean="0">
                          <a:latin typeface="+mn-ea"/>
                          <a:ea typeface="+mn-ea"/>
                        </a:rPr>
                        <a:t>度以下であることが望ましい。 </a:t>
                      </a:r>
                      <a:endParaRPr kumimoji="1" lang="ja-JP" altLang="en-US" sz="1800" dirty="0">
                        <a:latin typeface="+mn-ea"/>
                        <a:ea typeface="+mn-ea"/>
                      </a:endParaRPr>
                    </a:p>
                  </a:txBody>
                  <a:tcPr marL="68580" marR="68580" marT="34290" marB="34290"/>
                </a:tc>
              </a:tr>
            </a:tbl>
          </a:graphicData>
        </a:graphic>
      </p:graphicFrame>
      <p:sp>
        <p:nvSpPr>
          <p:cNvPr id="6" name="テキスト ボックス 5"/>
          <p:cNvSpPr txBox="1"/>
          <p:nvPr/>
        </p:nvSpPr>
        <p:spPr>
          <a:xfrm>
            <a:off x="7432212" y="2972980"/>
            <a:ext cx="2435282" cy="300082"/>
          </a:xfrm>
          <a:prstGeom prst="rect">
            <a:avLst/>
          </a:prstGeom>
          <a:noFill/>
        </p:spPr>
        <p:txBody>
          <a:bodyPr wrap="none" rtlCol="0">
            <a:spAutoFit/>
          </a:bodyPr>
          <a:lstStyle/>
          <a:p>
            <a:r>
              <a:rPr lang="ja-JP" altLang="en-US" sz="1350" dirty="0">
                <a:solidFill>
                  <a:srgbClr val="FF0000"/>
                </a:solidFill>
                <a:latin typeface="+mn-ea"/>
              </a:rPr>
              <a:t>飲料水　</a:t>
            </a:r>
            <a:r>
              <a:rPr lang="en-US" altLang="ja-JP" sz="1350" dirty="0">
                <a:solidFill>
                  <a:srgbClr val="FF0000"/>
                </a:solidFill>
                <a:latin typeface="+mn-ea"/>
              </a:rPr>
              <a:t>0.1mg</a:t>
            </a:r>
            <a:r>
              <a:rPr lang="ja-JP" altLang="en-US" sz="1350" dirty="0">
                <a:solidFill>
                  <a:srgbClr val="FF0000"/>
                </a:solidFill>
                <a:latin typeface="+mn-ea"/>
              </a:rPr>
              <a:t>／</a:t>
            </a:r>
            <a:r>
              <a:rPr lang="en-US" altLang="ja-JP" sz="1350" dirty="0">
                <a:solidFill>
                  <a:srgbClr val="FF0000"/>
                </a:solidFill>
                <a:latin typeface="+mn-ea"/>
              </a:rPr>
              <a:t>ℓ(0.2mg</a:t>
            </a:r>
            <a:r>
              <a:rPr lang="ja-JP" altLang="en-US" sz="1350" dirty="0">
                <a:solidFill>
                  <a:srgbClr val="FF0000"/>
                </a:solidFill>
                <a:latin typeface="+mn-ea"/>
              </a:rPr>
              <a:t>／</a:t>
            </a:r>
            <a:r>
              <a:rPr lang="en-US" altLang="ja-JP" sz="1350" dirty="0">
                <a:solidFill>
                  <a:srgbClr val="FF0000"/>
                </a:solidFill>
                <a:latin typeface="+mn-ea"/>
              </a:rPr>
              <a:t>ℓ)</a:t>
            </a:r>
            <a:endParaRPr kumimoji="1" lang="ja-JP" altLang="en-US" sz="1350" dirty="0">
              <a:solidFill>
                <a:srgbClr val="FF0000"/>
              </a:solidFill>
            </a:endParaRPr>
          </a:p>
        </p:txBody>
      </p:sp>
      <p:sp>
        <p:nvSpPr>
          <p:cNvPr id="7" name="テキスト ボックス 6"/>
          <p:cNvSpPr txBox="1"/>
          <p:nvPr/>
        </p:nvSpPr>
        <p:spPr>
          <a:xfrm>
            <a:off x="8498345" y="3260436"/>
            <a:ext cx="1050288" cy="300082"/>
          </a:xfrm>
          <a:prstGeom prst="rect">
            <a:avLst/>
          </a:prstGeom>
          <a:noFill/>
        </p:spPr>
        <p:txBody>
          <a:bodyPr wrap="none" rtlCol="0">
            <a:spAutoFit/>
          </a:bodyPr>
          <a:lstStyle/>
          <a:p>
            <a:r>
              <a:rPr lang="ja-JP" altLang="en-US" sz="1350" dirty="0">
                <a:solidFill>
                  <a:srgbClr val="FF0000"/>
                </a:solidFill>
                <a:latin typeface="+mn-ea"/>
              </a:rPr>
              <a:t>飲料水　同</a:t>
            </a:r>
            <a:endParaRPr kumimoji="1" lang="ja-JP" altLang="en-US" sz="1350" dirty="0">
              <a:solidFill>
                <a:srgbClr val="FF0000"/>
              </a:solidFill>
            </a:endParaRPr>
          </a:p>
        </p:txBody>
      </p:sp>
      <p:sp>
        <p:nvSpPr>
          <p:cNvPr id="8" name="テキスト ボックス 7"/>
          <p:cNvSpPr txBox="1"/>
          <p:nvPr/>
        </p:nvSpPr>
        <p:spPr>
          <a:xfrm>
            <a:off x="8817206" y="5229301"/>
            <a:ext cx="1050288" cy="300082"/>
          </a:xfrm>
          <a:prstGeom prst="rect">
            <a:avLst/>
          </a:prstGeom>
          <a:noFill/>
        </p:spPr>
        <p:txBody>
          <a:bodyPr wrap="none" rtlCol="0">
            <a:spAutoFit/>
          </a:bodyPr>
          <a:lstStyle/>
          <a:p>
            <a:r>
              <a:rPr lang="ja-JP" altLang="en-US" sz="1350" dirty="0">
                <a:solidFill>
                  <a:srgbClr val="FF0000"/>
                </a:solidFill>
                <a:latin typeface="+mn-ea"/>
              </a:rPr>
              <a:t>飲料水　同</a:t>
            </a:r>
            <a:endParaRPr kumimoji="1" lang="ja-JP" altLang="en-US" sz="1350" dirty="0">
              <a:solidFill>
                <a:srgbClr val="FF0000"/>
              </a:solidFill>
            </a:endParaRPr>
          </a:p>
        </p:txBody>
      </p:sp>
      <p:sp>
        <p:nvSpPr>
          <p:cNvPr id="9" name="テキスト ボックス 8"/>
          <p:cNvSpPr txBox="1"/>
          <p:nvPr/>
        </p:nvSpPr>
        <p:spPr>
          <a:xfrm>
            <a:off x="8514238" y="3637598"/>
            <a:ext cx="1050288" cy="300082"/>
          </a:xfrm>
          <a:prstGeom prst="rect">
            <a:avLst/>
          </a:prstGeom>
          <a:noFill/>
        </p:spPr>
        <p:txBody>
          <a:bodyPr wrap="none" rtlCol="0">
            <a:spAutoFit/>
          </a:bodyPr>
          <a:lstStyle/>
          <a:p>
            <a:r>
              <a:rPr lang="ja-JP" altLang="en-US" sz="1350" dirty="0">
                <a:solidFill>
                  <a:srgbClr val="FF0000"/>
                </a:solidFill>
                <a:latin typeface="+mn-ea"/>
              </a:rPr>
              <a:t>飲料水　同</a:t>
            </a:r>
            <a:endParaRPr kumimoji="1" lang="ja-JP" altLang="en-US" sz="1350" dirty="0">
              <a:solidFill>
                <a:srgbClr val="FF0000"/>
              </a:solidFill>
            </a:endParaRPr>
          </a:p>
        </p:txBody>
      </p:sp>
      <p:sp>
        <p:nvSpPr>
          <p:cNvPr id="10" name="テキスト ボックス 9"/>
          <p:cNvSpPr txBox="1"/>
          <p:nvPr/>
        </p:nvSpPr>
        <p:spPr>
          <a:xfrm>
            <a:off x="8188936" y="4269669"/>
            <a:ext cx="1829347" cy="300082"/>
          </a:xfrm>
          <a:prstGeom prst="rect">
            <a:avLst/>
          </a:prstGeom>
          <a:noFill/>
        </p:spPr>
        <p:txBody>
          <a:bodyPr wrap="none" rtlCol="0">
            <a:spAutoFit/>
          </a:bodyPr>
          <a:lstStyle/>
          <a:p>
            <a:r>
              <a:rPr lang="ja-JP" altLang="en-US" sz="1350" dirty="0">
                <a:solidFill>
                  <a:srgbClr val="FF0000"/>
                </a:solidFill>
                <a:latin typeface="+mn-ea"/>
              </a:rPr>
              <a:t>飲料水　</a:t>
            </a:r>
            <a:r>
              <a:rPr lang="en-US" altLang="ja-JP" sz="1350" dirty="0">
                <a:solidFill>
                  <a:srgbClr val="FF0000"/>
                </a:solidFill>
                <a:latin typeface="+mn-ea"/>
              </a:rPr>
              <a:t>100</a:t>
            </a:r>
            <a:r>
              <a:rPr lang="ja-JP" altLang="en-US" sz="1350" dirty="0">
                <a:solidFill>
                  <a:srgbClr val="FF0000"/>
                </a:solidFill>
                <a:latin typeface="+mn-ea"/>
              </a:rPr>
              <a:t>コロニー</a:t>
            </a:r>
            <a:endParaRPr kumimoji="1" lang="ja-JP" altLang="en-US" sz="1350" dirty="0">
              <a:solidFill>
                <a:srgbClr val="FF0000"/>
              </a:solidFill>
            </a:endParaRPr>
          </a:p>
        </p:txBody>
      </p:sp>
      <p:sp>
        <p:nvSpPr>
          <p:cNvPr id="11" name="テキスト ボックス 10"/>
          <p:cNvSpPr txBox="1"/>
          <p:nvPr/>
        </p:nvSpPr>
        <p:spPr>
          <a:xfrm>
            <a:off x="7156093" y="4876543"/>
            <a:ext cx="3214341" cy="300082"/>
          </a:xfrm>
          <a:prstGeom prst="rect">
            <a:avLst/>
          </a:prstGeom>
          <a:noFill/>
        </p:spPr>
        <p:txBody>
          <a:bodyPr wrap="none" rtlCol="0">
            <a:spAutoFit/>
          </a:bodyPr>
          <a:lstStyle/>
          <a:p>
            <a:r>
              <a:rPr lang="ja-JP" altLang="en-US" sz="1350" dirty="0">
                <a:solidFill>
                  <a:srgbClr val="FF0000"/>
                </a:solidFill>
                <a:latin typeface="+mn-ea"/>
              </a:rPr>
              <a:t>飲料水　</a:t>
            </a:r>
            <a:r>
              <a:rPr lang="en-US" altLang="ja-JP" sz="1350" dirty="0">
                <a:solidFill>
                  <a:srgbClr val="FF0000"/>
                </a:solidFill>
                <a:latin typeface="+mn-ea"/>
              </a:rPr>
              <a:t>TOC 3mg</a:t>
            </a:r>
            <a:r>
              <a:rPr lang="ja-JP" altLang="en-US" sz="1350" dirty="0">
                <a:solidFill>
                  <a:srgbClr val="FF0000"/>
                </a:solidFill>
                <a:latin typeface="+mn-ea"/>
              </a:rPr>
              <a:t>／</a:t>
            </a:r>
            <a:r>
              <a:rPr lang="en-US" altLang="ja-JP" sz="1350" dirty="0">
                <a:solidFill>
                  <a:srgbClr val="FF0000"/>
                </a:solidFill>
                <a:latin typeface="+mn-ea"/>
              </a:rPr>
              <a:t>ℓ  </a:t>
            </a:r>
            <a:r>
              <a:rPr lang="ja-JP" altLang="en-US" sz="1350" dirty="0">
                <a:solidFill>
                  <a:srgbClr val="FF0000"/>
                </a:solidFill>
                <a:latin typeface="+mn-ea"/>
              </a:rPr>
              <a:t>過マ </a:t>
            </a:r>
            <a:r>
              <a:rPr lang="en-US" altLang="ja-JP" sz="1350" dirty="0">
                <a:solidFill>
                  <a:srgbClr val="FF0000"/>
                </a:solidFill>
                <a:latin typeface="+mn-ea"/>
              </a:rPr>
              <a:t>10mg</a:t>
            </a:r>
            <a:r>
              <a:rPr lang="ja-JP" altLang="en-US" sz="1350" dirty="0">
                <a:solidFill>
                  <a:srgbClr val="FF0000"/>
                </a:solidFill>
                <a:latin typeface="+mn-ea"/>
              </a:rPr>
              <a:t>／</a:t>
            </a:r>
            <a:r>
              <a:rPr lang="en-US" altLang="ja-JP" sz="1350" dirty="0">
                <a:solidFill>
                  <a:srgbClr val="FF0000"/>
                </a:solidFill>
                <a:latin typeface="+mn-ea"/>
              </a:rPr>
              <a:t>ℓ </a:t>
            </a:r>
            <a:r>
              <a:rPr lang="ja-JP" altLang="en-US" sz="1350" dirty="0">
                <a:solidFill>
                  <a:srgbClr val="FF0000"/>
                </a:solidFill>
                <a:latin typeface="+mn-ea"/>
              </a:rPr>
              <a:t>　</a:t>
            </a:r>
            <a:endParaRPr kumimoji="1" lang="ja-JP" altLang="en-US" sz="1350" dirty="0">
              <a:solidFill>
                <a:srgbClr val="FF0000"/>
              </a:solidFill>
            </a:endParaRPr>
          </a:p>
        </p:txBody>
      </p:sp>
      <p:sp>
        <p:nvSpPr>
          <p:cNvPr id="12" name="テキスト ボックス 11"/>
          <p:cNvSpPr txBox="1"/>
          <p:nvPr/>
        </p:nvSpPr>
        <p:spPr>
          <a:xfrm>
            <a:off x="8804585" y="5561930"/>
            <a:ext cx="1656223" cy="300082"/>
          </a:xfrm>
          <a:prstGeom prst="rect">
            <a:avLst/>
          </a:prstGeom>
          <a:noFill/>
        </p:spPr>
        <p:txBody>
          <a:bodyPr wrap="none" rtlCol="0">
            <a:spAutoFit/>
          </a:bodyPr>
          <a:lstStyle/>
          <a:p>
            <a:r>
              <a:rPr lang="ja-JP" altLang="en-US" sz="1350" dirty="0">
                <a:solidFill>
                  <a:srgbClr val="FF0000"/>
                </a:solidFill>
                <a:latin typeface="+mn-ea"/>
              </a:rPr>
              <a:t>飲料水　</a:t>
            </a:r>
            <a:r>
              <a:rPr lang="en-US" altLang="ja-JP" sz="1350" dirty="0">
                <a:solidFill>
                  <a:srgbClr val="FF0000"/>
                </a:solidFill>
                <a:latin typeface="+mn-ea"/>
              </a:rPr>
              <a:t>0.1mg</a:t>
            </a:r>
            <a:r>
              <a:rPr lang="ja-JP" altLang="en-US" sz="1350" dirty="0">
                <a:solidFill>
                  <a:srgbClr val="FF0000"/>
                </a:solidFill>
                <a:latin typeface="+mn-ea"/>
              </a:rPr>
              <a:t>／</a:t>
            </a:r>
            <a:r>
              <a:rPr lang="en-US" altLang="ja-JP" sz="1350" dirty="0">
                <a:solidFill>
                  <a:srgbClr val="FF0000"/>
                </a:solidFill>
                <a:latin typeface="+mn-ea"/>
              </a:rPr>
              <a:t>ℓ </a:t>
            </a:r>
            <a:endParaRPr kumimoji="1" lang="ja-JP" altLang="en-US" sz="1350" dirty="0">
              <a:solidFill>
                <a:srgbClr val="FF0000"/>
              </a:solidFill>
            </a:endParaRPr>
          </a:p>
        </p:txBody>
      </p:sp>
    </p:spTree>
    <p:extLst>
      <p:ext uri="{BB962C8B-B14F-4D97-AF65-F5344CB8AC3E}">
        <p14:creationId xmlns:p14="http://schemas.microsoft.com/office/powerpoint/2010/main" val="114780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6669" y="246128"/>
            <a:ext cx="4558663" cy="6443496"/>
          </a:xfrm>
        </p:spPr>
      </p:pic>
    </p:spTree>
    <p:extLst>
      <p:ext uri="{BB962C8B-B14F-4D97-AF65-F5344CB8AC3E}">
        <p14:creationId xmlns:p14="http://schemas.microsoft.com/office/powerpoint/2010/main" val="738145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977711" y="230346"/>
          <a:ext cx="8291877" cy="6324017"/>
        </p:xfrm>
        <a:graphic>
          <a:graphicData uri="http://schemas.openxmlformats.org/drawingml/2006/table">
            <a:tbl>
              <a:tblPr firstRow="1" bandRow="1">
                <a:tableStyleId>{5C22544A-7EE6-4342-B048-85BDC9FD1C3A}</a:tableStyleId>
              </a:tblPr>
              <a:tblGrid>
                <a:gridCol w="765631"/>
                <a:gridCol w="3198591"/>
                <a:gridCol w="4327655"/>
              </a:tblGrid>
              <a:tr h="1029944">
                <a:tc rowSpan="8">
                  <a:txBody>
                    <a:bodyPr/>
                    <a:lstStyle/>
                    <a:p>
                      <a:pPr algn="ctr"/>
                      <a:endParaRPr kumimoji="1" lang="en-US" altLang="ja-JP" sz="1400" b="0" kern="0" baseline="0" dirty="0" smtClean="0">
                        <a:solidFill>
                          <a:schemeClr val="bg1"/>
                        </a:solidFill>
                        <a:latin typeface="+mn-ea"/>
                        <a:ea typeface="+mn-ea"/>
                      </a:endParaRPr>
                    </a:p>
                    <a:p>
                      <a:pPr algn="ctr"/>
                      <a:r>
                        <a:rPr kumimoji="1" lang="ja-JP" altLang="en-US" sz="1400" b="0" kern="0" baseline="0" dirty="0" smtClean="0">
                          <a:solidFill>
                            <a:schemeClr val="bg1"/>
                          </a:solidFill>
                          <a:latin typeface="+mn-ea"/>
                          <a:ea typeface="+mn-ea"/>
                        </a:rPr>
                        <a:t>施設・設備の衛生状態</a:t>
                      </a:r>
                      <a:endParaRPr kumimoji="1" lang="ja-JP" altLang="en-US" sz="1400" b="0" kern="0" baseline="0" dirty="0">
                        <a:solidFill>
                          <a:schemeClr val="bg1"/>
                        </a:solidFill>
                        <a:latin typeface="+mn-ea"/>
                        <a:ea typeface="+mn-ea"/>
                      </a:endParaRPr>
                    </a:p>
                  </a:txBody>
                  <a:tcPr marL="68580" marR="68580" marT="34290" marB="34290" vert="eaVert">
                    <a:solidFill>
                      <a:srgbClr val="CFE3E8"/>
                    </a:solidFill>
                  </a:tcPr>
                </a:tc>
                <a:tc>
                  <a:txBody>
                    <a:bodyPr/>
                    <a:lstStyle/>
                    <a:p>
                      <a:r>
                        <a:rPr kumimoji="1" lang="en-US" altLang="ja-JP" sz="1400" b="0" dirty="0" smtClean="0">
                          <a:solidFill>
                            <a:schemeClr val="bg1"/>
                          </a:solidFill>
                          <a:latin typeface="+mn-ea"/>
                          <a:ea typeface="+mn-ea"/>
                        </a:rPr>
                        <a:t>(9)</a:t>
                      </a:r>
                      <a:r>
                        <a:rPr lang="ja-JP" altLang="en-US" sz="1400" b="0" dirty="0" smtClean="0">
                          <a:solidFill>
                            <a:schemeClr val="bg1"/>
                          </a:solidFill>
                          <a:latin typeface="+mn-ea"/>
                          <a:ea typeface="+mn-ea"/>
                        </a:rPr>
                        <a:t>プール本体の衛生状況等 </a:t>
                      </a:r>
                      <a:endParaRPr kumimoji="1" lang="en-US" altLang="ja-JP" sz="1400" b="0" dirty="0" smtClean="0">
                        <a:solidFill>
                          <a:schemeClr val="bg1"/>
                        </a:solidFill>
                        <a:latin typeface="+mn-ea"/>
                        <a:ea typeface="+mn-ea"/>
                      </a:endParaRPr>
                    </a:p>
                  </a:txBody>
                  <a:tcPr marL="68580" marR="68580" marT="34290" marB="34290">
                    <a:solidFill>
                      <a:srgbClr val="E8F2F4"/>
                    </a:solidFill>
                  </a:tcPr>
                </a:tc>
                <a:tc>
                  <a:txBody>
                    <a:bodyPr/>
                    <a:lstStyle/>
                    <a:p>
                      <a:r>
                        <a:rPr lang="en-US" altLang="ja-JP" sz="1400" b="0" dirty="0" smtClean="0">
                          <a:solidFill>
                            <a:schemeClr val="bg1"/>
                          </a:solidFill>
                          <a:latin typeface="+mn-ea"/>
                          <a:ea typeface="+mn-ea"/>
                        </a:rPr>
                        <a:t>(</a:t>
                      </a:r>
                      <a:r>
                        <a:rPr lang="ja-JP" altLang="en-US" sz="1400" b="0" dirty="0" smtClean="0">
                          <a:solidFill>
                            <a:schemeClr val="bg1"/>
                          </a:solidFill>
                          <a:latin typeface="+mn-ea"/>
                          <a:ea typeface="+mn-ea"/>
                        </a:rPr>
                        <a:t>ｱ</a:t>
                      </a:r>
                      <a:r>
                        <a:rPr lang="en-US" altLang="ja-JP" sz="1400" b="0" dirty="0" smtClean="0">
                          <a:solidFill>
                            <a:schemeClr val="bg1"/>
                          </a:solidFill>
                          <a:latin typeface="+mn-ea"/>
                          <a:ea typeface="+mn-ea"/>
                        </a:rPr>
                        <a:t>) </a:t>
                      </a:r>
                      <a:r>
                        <a:rPr lang="ja-JP" altLang="en-US" sz="1400" b="0" dirty="0" smtClean="0">
                          <a:solidFill>
                            <a:schemeClr val="bg1"/>
                          </a:solidFill>
                          <a:latin typeface="+mn-ea"/>
                          <a:ea typeface="+mn-ea"/>
                        </a:rPr>
                        <a:t>プール水は、定期的に全換水するとともに、清掃が行われていること。</a:t>
                      </a:r>
                      <a:r>
                        <a:rPr lang="en-US" altLang="ja-JP" sz="1400" b="0" dirty="0" smtClean="0">
                          <a:solidFill>
                            <a:schemeClr val="bg1"/>
                          </a:solidFill>
                          <a:latin typeface="+mn-ea"/>
                          <a:ea typeface="+mn-ea"/>
                        </a:rPr>
                        <a:t/>
                      </a:r>
                      <a:br>
                        <a:rPr lang="en-US" altLang="ja-JP" sz="1400" b="0" dirty="0" smtClean="0">
                          <a:solidFill>
                            <a:schemeClr val="bg1"/>
                          </a:solidFill>
                          <a:latin typeface="+mn-ea"/>
                          <a:ea typeface="+mn-ea"/>
                        </a:rPr>
                      </a:br>
                      <a:r>
                        <a:rPr lang="en-US" altLang="ja-JP" sz="1400" b="0" dirty="0" smtClean="0">
                          <a:solidFill>
                            <a:schemeClr val="bg1"/>
                          </a:solidFill>
                          <a:latin typeface="+mn-ea"/>
                          <a:ea typeface="+mn-ea"/>
                        </a:rPr>
                        <a:t>(</a:t>
                      </a:r>
                      <a:r>
                        <a:rPr lang="ja-JP" altLang="en-US" sz="1400" b="0" dirty="0" smtClean="0">
                          <a:solidFill>
                            <a:schemeClr val="bg1"/>
                          </a:solidFill>
                          <a:latin typeface="+mn-ea"/>
                          <a:ea typeface="+mn-ea"/>
                        </a:rPr>
                        <a:t>ｲ</a:t>
                      </a:r>
                      <a:r>
                        <a:rPr lang="en-US" altLang="ja-JP" sz="1400" b="0" dirty="0" smtClean="0">
                          <a:solidFill>
                            <a:schemeClr val="bg1"/>
                          </a:solidFill>
                          <a:latin typeface="+mn-ea"/>
                          <a:ea typeface="+mn-ea"/>
                        </a:rPr>
                        <a:t>) </a:t>
                      </a:r>
                      <a:r>
                        <a:rPr lang="ja-JP" altLang="en-US" sz="1400" b="0" dirty="0" smtClean="0">
                          <a:solidFill>
                            <a:schemeClr val="bg1"/>
                          </a:solidFill>
                          <a:latin typeface="+mn-ea"/>
                          <a:ea typeface="+mn-ea"/>
                        </a:rPr>
                        <a:t>水位調整槽又は還水槽を設ける場合は、点検及び清掃を定期的に行うこと。 </a:t>
                      </a:r>
                      <a:endParaRPr kumimoji="1" lang="ja-JP" altLang="en-US" sz="1400" b="0" dirty="0">
                        <a:solidFill>
                          <a:schemeClr val="bg1"/>
                        </a:solidFill>
                        <a:latin typeface="+mn-ea"/>
                        <a:ea typeface="+mn-ea"/>
                      </a:endParaRPr>
                    </a:p>
                  </a:txBody>
                  <a:tcPr marL="68580" marR="68580" marT="34290" marB="34290">
                    <a:solidFill>
                      <a:srgbClr val="E8F2F4"/>
                    </a:solidFill>
                  </a:tcPr>
                </a:tc>
              </a:tr>
              <a:tr h="1394634">
                <a:tc vMerge="1">
                  <a:txBody>
                    <a:bodyPr/>
                    <a:lstStyle/>
                    <a:p>
                      <a:endParaRPr kumimoji="1" lang="ja-JP" altLang="en-US" dirty="0"/>
                    </a:p>
                  </a:txBody>
                  <a:tcPr/>
                </a:tc>
                <a:tc>
                  <a:txBody>
                    <a:bodyPr/>
                    <a:lstStyle/>
                    <a:p>
                      <a:r>
                        <a:rPr kumimoji="1" lang="en-US" altLang="ja-JP" sz="1400" dirty="0" smtClean="0">
                          <a:solidFill>
                            <a:schemeClr val="bg1"/>
                          </a:solidFill>
                          <a:latin typeface="+mn-ea"/>
                          <a:ea typeface="+mn-ea"/>
                        </a:rPr>
                        <a:t>(10) </a:t>
                      </a:r>
                      <a:r>
                        <a:rPr lang="ja-JP" altLang="en-US" sz="1400" dirty="0" smtClean="0">
                          <a:solidFill>
                            <a:schemeClr val="bg1"/>
                          </a:solidFill>
                          <a:latin typeface="+mn-ea"/>
                          <a:ea typeface="+mn-ea"/>
                        </a:rPr>
                        <a:t>浄化設備及びその管理状況</a:t>
                      </a:r>
                      <a:endParaRPr kumimoji="1" lang="ja-JP" altLang="en-US" sz="1400" dirty="0">
                        <a:solidFill>
                          <a:schemeClr val="bg1"/>
                        </a:solidFill>
                        <a:latin typeface="+mn-ea"/>
                        <a:ea typeface="+mn-ea"/>
                      </a:endParaRPr>
                    </a:p>
                  </a:txBody>
                  <a:tcPr marL="68580" marR="68580" marT="34290" marB="34290"/>
                </a:tc>
                <a:tc>
                  <a:txBody>
                    <a:bodyPr/>
                    <a:lstStyle/>
                    <a:p>
                      <a:r>
                        <a:rPr lang="en-US" altLang="ja-JP" sz="1400" dirty="0" smtClean="0">
                          <a:latin typeface="+mn-ea"/>
                          <a:ea typeface="+mn-ea"/>
                        </a:rPr>
                        <a:t>(</a:t>
                      </a:r>
                      <a:r>
                        <a:rPr lang="ja-JP" altLang="en-US" sz="1400" dirty="0" smtClean="0">
                          <a:latin typeface="+mn-ea"/>
                          <a:ea typeface="+mn-ea"/>
                        </a:rPr>
                        <a:t>ｱ</a:t>
                      </a:r>
                      <a:r>
                        <a:rPr lang="en-US" altLang="ja-JP" sz="1400" dirty="0" smtClean="0">
                          <a:latin typeface="+mn-ea"/>
                          <a:ea typeface="+mn-ea"/>
                        </a:rPr>
                        <a:t>) </a:t>
                      </a:r>
                      <a:r>
                        <a:rPr lang="ja-JP" altLang="en-US" sz="1400" dirty="0" smtClean="0">
                          <a:latin typeface="+mn-ea"/>
                          <a:ea typeface="+mn-ea"/>
                        </a:rPr>
                        <a:t>循環浄化式の場合は、</a:t>
                      </a:r>
                      <a:r>
                        <a:rPr lang="ja-JP" altLang="en-US" sz="1400" dirty="0" err="1" smtClean="0">
                          <a:latin typeface="+mn-ea"/>
                          <a:ea typeface="+mn-ea"/>
                        </a:rPr>
                        <a:t>ろ</a:t>
                      </a:r>
                      <a:r>
                        <a:rPr lang="ja-JP" altLang="en-US" sz="1400" dirty="0" smtClean="0">
                          <a:latin typeface="+mn-ea"/>
                          <a:ea typeface="+mn-ea"/>
                        </a:rPr>
                        <a:t>材の種類、ろ過装置の容量及びその運転時間が、プール容積及び利用者数に比して十分であり、その管理が確実に行われていること。</a:t>
                      </a:r>
                      <a:endParaRPr lang="en-US" altLang="ja-JP" sz="1400" dirty="0" smtClean="0">
                        <a:latin typeface="+mn-ea"/>
                        <a:ea typeface="+mn-ea"/>
                      </a:endParaRPr>
                    </a:p>
                    <a:p>
                      <a:r>
                        <a:rPr lang="en-US" altLang="ja-JP" sz="1400" dirty="0" smtClean="0">
                          <a:latin typeface="+mn-ea"/>
                          <a:ea typeface="+mn-ea"/>
                        </a:rPr>
                        <a:t>(</a:t>
                      </a:r>
                      <a:r>
                        <a:rPr lang="ja-JP" altLang="en-US" sz="1400" dirty="0" smtClean="0">
                          <a:latin typeface="+mn-ea"/>
                          <a:ea typeface="+mn-ea"/>
                        </a:rPr>
                        <a:t>ｲ</a:t>
                      </a:r>
                      <a:r>
                        <a:rPr lang="en-US" altLang="ja-JP" sz="1400" dirty="0" smtClean="0">
                          <a:latin typeface="+mn-ea"/>
                          <a:ea typeface="+mn-ea"/>
                        </a:rPr>
                        <a:t>) </a:t>
                      </a:r>
                      <a:r>
                        <a:rPr lang="ja-JP" altLang="en-US" sz="1400" dirty="0" smtClean="0">
                          <a:latin typeface="+mn-ea"/>
                          <a:ea typeface="+mn-ea"/>
                        </a:rPr>
                        <a:t>オゾン処理設備又は紫外線処理設備を設ける場合は、その管理が確実に行われていること。 </a:t>
                      </a:r>
                      <a:endParaRPr kumimoji="1" lang="ja-JP" altLang="en-US" sz="1400" dirty="0">
                        <a:solidFill>
                          <a:schemeClr val="bg1"/>
                        </a:solidFill>
                        <a:latin typeface="+mn-ea"/>
                        <a:ea typeface="+mn-ea"/>
                      </a:endParaRPr>
                    </a:p>
                  </a:txBody>
                  <a:tcPr marL="68580" marR="68580" marT="34290" marB="34290"/>
                </a:tc>
              </a:tr>
              <a:tr h="1228106">
                <a:tc vMerge="1">
                  <a:txBody>
                    <a:bodyPr/>
                    <a:lstStyle/>
                    <a:p>
                      <a:endParaRPr kumimoji="1" lang="ja-JP" altLang="en-US" dirty="0"/>
                    </a:p>
                  </a:txBody>
                  <a:tcPr/>
                </a:tc>
                <a:tc>
                  <a:txBody>
                    <a:bodyPr/>
                    <a:lstStyle/>
                    <a:p>
                      <a:r>
                        <a:rPr kumimoji="1" lang="en-US" altLang="ja-JP" sz="1400" dirty="0" smtClean="0">
                          <a:solidFill>
                            <a:schemeClr val="bg1"/>
                          </a:solidFill>
                          <a:latin typeface="+mn-ea"/>
                          <a:ea typeface="+mn-ea"/>
                        </a:rPr>
                        <a:t>(11) </a:t>
                      </a:r>
                      <a:r>
                        <a:rPr lang="ja-JP" altLang="en-US" sz="1400" dirty="0" smtClean="0">
                          <a:solidFill>
                            <a:schemeClr val="bg1"/>
                          </a:solidFill>
                          <a:latin typeface="+mn-ea"/>
                          <a:ea typeface="+mn-ea"/>
                        </a:rPr>
                        <a:t>消毒設備及びその管理状況</a:t>
                      </a:r>
                      <a:endParaRPr kumimoji="1" lang="ja-JP" altLang="en-US" sz="1400" dirty="0">
                        <a:solidFill>
                          <a:schemeClr val="bg1"/>
                        </a:solidFill>
                        <a:latin typeface="+mn-ea"/>
                        <a:ea typeface="+mn-ea"/>
                      </a:endParaRPr>
                    </a:p>
                  </a:txBody>
                  <a:tcPr marL="68580" marR="68580" marT="34290" marB="34290"/>
                </a:tc>
                <a:tc>
                  <a:txBody>
                    <a:bodyPr/>
                    <a:lstStyle/>
                    <a:p>
                      <a:r>
                        <a:rPr lang="en-US" altLang="ja-JP" sz="1400" dirty="0" smtClean="0">
                          <a:latin typeface="+mn-ea"/>
                          <a:ea typeface="+mn-ea"/>
                        </a:rPr>
                        <a:t>(</a:t>
                      </a:r>
                      <a:r>
                        <a:rPr lang="ja-JP" altLang="en-US" sz="1400" dirty="0" smtClean="0">
                          <a:latin typeface="+mn-ea"/>
                          <a:ea typeface="+mn-ea"/>
                        </a:rPr>
                        <a:t>ｱ</a:t>
                      </a:r>
                      <a:r>
                        <a:rPr lang="en-US" altLang="ja-JP" sz="1400" dirty="0" smtClean="0">
                          <a:latin typeface="+mn-ea"/>
                          <a:ea typeface="+mn-ea"/>
                        </a:rPr>
                        <a:t>) </a:t>
                      </a:r>
                      <a:r>
                        <a:rPr lang="ja-JP" altLang="en-US" sz="1400" dirty="0" smtClean="0">
                          <a:latin typeface="+mn-ea"/>
                          <a:ea typeface="+mn-ea"/>
                        </a:rPr>
                        <a:t>塩素剤の種類は、次亜塩素酸ナトリウム液、次亜塩素酸カルシウム又は塩素化イソシアヌル酸のいずれかであること。</a:t>
                      </a:r>
                      <a:endParaRPr lang="en-US" altLang="ja-JP" sz="1400" dirty="0" smtClean="0">
                        <a:latin typeface="+mn-ea"/>
                        <a:ea typeface="+mn-ea"/>
                      </a:endParaRPr>
                    </a:p>
                    <a:p>
                      <a:r>
                        <a:rPr lang="en-US" altLang="ja-JP" sz="1400" dirty="0" smtClean="0">
                          <a:latin typeface="+mn-ea"/>
                          <a:ea typeface="+mn-ea"/>
                        </a:rPr>
                        <a:t>(</a:t>
                      </a:r>
                      <a:r>
                        <a:rPr lang="ja-JP" altLang="en-US" sz="1400" dirty="0" smtClean="0">
                          <a:latin typeface="+mn-ea"/>
                          <a:ea typeface="+mn-ea"/>
                        </a:rPr>
                        <a:t>ｲ</a:t>
                      </a:r>
                      <a:r>
                        <a:rPr lang="en-US" altLang="ja-JP" sz="1400" dirty="0" smtClean="0">
                          <a:latin typeface="+mn-ea"/>
                          <a:ea typeface="+mn-ea"/>
                        </a:rPr>
                        <a:t>) </a:t>
                      </a:r>
                      <a:r>
                        <a:rPr lang="ja-JP" altLang="en-US" sz="1400" dirty="0" smtClean="0">
                          <a:latin typeface="+mn-ea"/>
                          <a:ea typeface="+mn-ea"/>
                        </a:rPr>
                        <a:t>塩素剤の注入が連続注入式である場合は、その管理が確実に行われていること。 </a:t>
                      </a:r>
                      <a:endParaRPr kumimoji="1" lang="ja-JP" altLang="en-US" sz="1400" dirty="0">
                        <a:solidFill>
                          <a:schemeClr val="bg1"/>
                        </a:solidFill>
                        <a:latin typeface="+mn-ea"/>
                        <a:ea typeface="+mn-ea"/>
                      </a:endParaRPr>
                    </a:p>
                  </a:txBody>
                  <a:tcPr marL="68580" marR="68580" marT="34290" marB="34290"/>
                </a:tc>
              </a:tr>
              <a:tr h="322488">
                <a:tc vMerge="1">
                  <a:txBody>
                    <a:bodyPr/>
                    <a:lstStyle/>
                    <a:p>
                      <a:endParaRPr kumimoji="1" lang="ja-JP" altLang="en-US" dirty="0"/>
                    </a:p>
                  </a:txBody>
                  <a:tcPr/>
                </a:tc>
                <a:tc>
                  <a:txBody>
                    <a:bodyPr/>
                    <a:lstStyle/>
                    <a:p>
                      <a:r>
                        <a:rPr kumimoji="1" lang="en-US" altLang="ja-JP" sz="1400" dirty="0" smtClean="0">
                          <a:solidFill>
                            <a:schemeClr val="bg1"/>
                          </a:solidFill>
                          <a:latin typeface="+mn-ea"/>
                          <a:ea typeface="+mn-ea"/>
                        </a:rPr>
                        <a:t>(12) </a:t>
                      </a:r>
                      <a:r>
                        <a:rPr lang="ja-JP" altLang="en-US" sz="1400" dirty="0" smtClean="0">
                          <a:solidFill>
                            <a:schemeClr val="bg1"/>
                          </a:solidFill>
                          <a:latin typeface="+mn-ea"/>
                          <a:ea typeface="+mn-ea"/>
                        </a:rPr>
                        <a:t>屋内プール </a:t>
                      </a:r>
                      <a:endParaRPr kumimoji="1" lang="ja-JP" altLang="en-US" sz="1400" dirty="0">
                        <a:solidFill>
                          <a:schemeClr val="bg1"/>
                        </a:solidFill>
                        <a:latin typeface="+mn-ea"/>
                        <a:ea typeface="+mn-ea"/>
                      </a:endParaRPr>
                    </a:p>
                  </a:txBody>
                  <a:tcPr marL="68580" marR="68580" marT="34290" marB="34290"/>
                </a:tc>
                <a:tc>
                  <a:txBody>
                    <a:bodyPr/>
                    <a:lstStyle/>
                    <a:p>
                      <a:endParaRPr kumimoji="1" lang="ja-JP" altLang="en-US" sz="1400" dirty="0">
                        <a:solidFill>
                          <a:schemeClr val="bg1"/>
                        </a:solidFill>
                        <a:latin typeface="+mn-ea"/>
                        <a:ea typeface="+mn-ea"/>
                      </a:endParaRPr>
                    </a:p>
                  </a:txBody>
                  <a:tcPr marL="68580" marR="68580" marT="34290" marB="34290"/>
                </a:tc>
              </a:tr>
              <a:tr h="322488">
                <a:tc vMerge="1">
                  <a:txBody>
                    <a:bodyPr/>
                    <a:lstStyle/>
                    <a:p>
                      <a:endParaRPr kumimoji="1" lang="ja-JP" altLang="en-US" dirty="0"/>
                    </a:p>
                  </a:txBody>
                  <a:tcPr/>
                </a:tc>
                <a:tc>
                  <a:txBody>
                    <a:bodyPr/>
                    <a:lstStyle/>
                    <a:p>
                      <a:r>
                        <a:rPr kumimoji="1" lang="ja-JP" altLang="en-US" sz="1400" dirty="0" smtClean="0">
                          <a:solidFill>
                            <a:schemeClr val="bg1"/>
                          </a:solidFill>
                          <a:latin typeface="+mn-ea"/>
                          <a:ea typeface="+mn-ea"/>
                        </a:rPr>
                        <a:t>　　ア．</a:t>
                      </a:r>
                      <a:r>
                        <a:rPr lang="ja-JP" altLang="en-US" sz="1400" dirty="0" smtClean="0">
                          <a:solidFill>
                            <a:schemeClr val="bg1"/>
                          </a:solidFill>
                          <a:latin typeface="+mn-ea"/>
                          <a:ea typeface="+mn-ea"/>
                        </a:rPr>
                        <a:t>空気中の二酸化炭素</a:t>
                      </a:r>
                      <a:endParaRPr kumimoji="1" lang="ja-JP" altLang="en-US" sz="1400" dirty="0">
                        <a:solidFill>
                          <a:schemeClr val="bg1"/>
                        </a:solidFill>
                        <a:latin typeface="+mn-ea"/>
                        <a:ea typeface="+mn-ea"/>
                      </a:endParaRPr>
                    </a:p>
                  </a:txBody>
                  <a:tcPr marL="68580" marR="68580" marT="34290" marB="34290"/>
                </a:tc>
                <a:tc>
                  <a:txBody>
                    <a:bodyPr/>
                    <a:lstStyle/>
                    <a:p>
                      <a:r>
                        <a:rPr lang="en-US" altLang="ja-JP" sz="1400" dirty="0" smtClean="0">
                          <a:latin typeface="+mn-ea"/>
                          <a:ea typeface="+mn-ea"/>
                        </a:rPr>
                        <a:t>1500ppm </a:t>
                      </a:r>
                      <a:r>
                        <a:rPr lang="ja-JP" altLang="en-US" sz="1400" dirty="0" smtClean="0">
                          <a:latin typeface="+mn-ea"/>
                          <a:ea typeface="+mn-ea"/>
                        </a:rPr>
                        <a:t>以下が望ましい。 </a:t>
                      </a:r>
                      <a:endParaRPr kumimoji="1" lang="ja-JP" altLang="en-US" sz="1400" dirty="0">
                        <a:solidFill>
                          <a:schemeClr val="bg1"/>
                        </a:solidFill>
                        <a:latin typeface="+mn-ea"/>
                        <a:ea typeface="+mn-ea"/>
                      </a:endParaRPr>
                    </a:p>
                  </a:txBody>
                  <a:tcPr marL="68580" marR="68580" marT="34290" marB="34290"/>
                </a:tc>
              </a:tr>
              <a:tr h="322488">
                <a:tc vMerge="1">
                  <a:txBody>
                    <a:bodyPr/>
                    <a:lstStyle/>
                    <a:p>
                      <a:endParaRPr kumimoji="1" lang="ja-JP" altLang="en-US" dirty="0"/>
                    </a:p>
                  </a:txBody>
                  <a:tcPr/>
                </a:tc>
                <a:tc>
                  <a:txBody>
                    <a:bodyPr/>
                    <a:lstStyle/>
                    <a:p>
                      <a:r>
                        <a:rPr kumimoji="1" lang="ja-JP" altLang="en-US" sz="1400" dirty="0" smtClean="0">
                          <a:solidFill>
                            <a:schemeClr val="bg1"/>
                          </a:solidFill>
                          <a:latin typeface="+mn-ea"/>
                          <a:ea typeface="+mn-ea"/>
                        </a:rPr>
                        <a:t>　　イ．</a:t>
                      </a:r>
                      <a:r>
                        <a:rPr lang="ja-JP" altLang="en-US" sz="1400" dirty="0" smtClean="0">
                          <a:solidFill>
                            <a:schemeClr val="bg1"/>
                          </a:solidFill>
                          <a:latin typeface="+mn-ea"/>
                          <a:ea typeface="+mn-ea"/>
                        </a:rPr>
                        <a:t>空気中の塩素ガス</a:t>
                      </a:r>
                      <a:endParaRPr kumimoji="1" lang="ja-JP" altLang="en-US" sz="1400" dirty="0">
                        <a:solidFill>
                          <a:schemeClr val="bg1"/>
                        </a:solidFill>
                        <a:latin typeface="+mn-ea"/>
                        <a:ea typeface="+mn-ea"/>
                      </a:endParaRPr>
                    </a:p>
                  </a:txBody>
                  <a:tcPr marL="68580" marR="68580" marT="34290" marB="34290"/>
                </a:tc>
                <a:tc>
                  <a:txBody>
                    <a:bodyPr/>
                    <a:lstStyle/>
                    <a:p>
                      <a:r>
                        <a:rPr lang="en-US" altLang="ja-JP" sz="1400" dirty="0" smtClean="0">
                          <a:latin typeface="+mn-ea"/>
                          <a:ea typeface="+mn-ea"/>
                        </a:rPr>
                        <a:t>0.5ppm </a:t>
                      </a:r>
                      <a:r>
                        <a:rPr lang="ja-JP" altLang="en-US" sz="1400" dirty="0" smtClean="0">
                          <a:latin typeface="+mn-ea"/>
                          <a:ea typeface="+mn-ea"/>
                        </a:rPr>
                        <a:t>以下が望ましい。</a:t>
                      </a:r>
                      <a:endParaRPr kumimoji="1" lang="ja-JP" altLang="en-US" sz="1400" dirty="0">
                        <a:solidFill>
                          <a:schemeClr val="bg1"/>
                        </a:solidFill>
                        <a:latin typeface="+mn-ea"/>
                        <a:ea typeface="+mn-ea"/>
                      </a:endParaRPr>
                    </a:p>
                  </a:txBody>
                  <a:tcPr marL="68580" marR="68580" marT="34290" marB="34290"/>
                </a:tc>
              </a:tr>
              <a:tr h="309235">
                <a:tc vMerge="1">
                  <a:txBody>
                    <a:bodyPr/>
                    <a:lstStyle/>
                    <a:p>
                      <a:endParaRPr kumimoji="1" lang="ja-JP" altLang="en-US" dirty="0"/>
                    </a:p>
                  </a:txBody>
                  <a:tcPr/>
                </a:tc>
                <a:tc>
                  <a:txBody>
                    <a:bodyPr/>
                    <a:lstStyle/>
                    <a:p>
                      <a:r>
                        <a:rPr kumimoji="1" lang="ja-JP" altLang="en-US" sz="1400" dirty="0" smtClean="0">
                          <a:solidFill>
                            <a:schemeClr val="bg1"/>
                          </a:solidFill>
                          <a:latin typeface="+mn-ea"/>
                          <a:ea typeface="+mn-ea"/>
                        </a:rPr>
                        <a:t>　　ウ．</a:t>
                      </a:r>
                      <a:r>
                        <a:rPr lang="ja-JP" altLang="en-US" sz="1400" dirty="0" smtClean="0">
                          <a:solidFill>
                            <a:schemeClr val="bg1"/>
                          </a:solidFill>
                          <a:latin typeface="+mn-ea"/>
                          <a:ea typeface="+mn-ea"/>
                        </a:rPr>
                        <a:t>水平面照度</a:t>
                      </a:r>
                      <a:endParaRPr kumimoji="1" lang="ja-JP" altLang="en-US" sz="1400" dirty="0">
                        <a:solidFill>
                          <a:schemeClr val="bg1"/>
                        </a:solidFill>
                        <a:latin typeface="+mn-ea"/>
                        <a:ea typeface="+mn-ea"/>
                      </a:endParaRPr>
                    </a:p>
                  </a:txBody>
                  <a:tcPr marL="68580" marR="68580" marT="34290" marB="34290"/>
                </a:tc>
                <a:tc>
                  <a:txBody>
                    <a:bodyPr/>
                    <a:lstStyle/>
                    <a:p>
                      <a:r>
                        <a:rPr lang="en-US" altLang="ja-JP" sz="1400" dirty="0" smtClean="0">
                          <a:latin typeface="+mn-ea"/>
                          <a:ea typeface="+mn-ea"/>
                        </a:rPr>
                        <a:t>200 lx </a:t>
                      </a:r>
                      <a:r>
                        <a:rPr lang="ja-JP" altLang="en-US" sz="1400" dirty="0" smtClean="0">
                          <a:latin typeface="+mn-ea"/>
                          <a:ea typeface="+mn-ea"/>
                        </a:rPr>
                        <a:t>以上が望ましい。</a:t>
                      </a:r>
                      <a:endParaRPr kumimoji="1" lang="ja-JP" altLang="en-US" sz="1400" dirty="0">
                        <a:solidFill>
                          <a:schemeClr val="bg1"/>
                        </a:solidFill>
                        <a:latin typeface="+mn-ea"/>
                        <a:ea typeface="+mn-ea"/>
                      </a:endParaRPr>
                    </a:p>
                  </a:txBody>
                  <a:tcPr marL="68580" marR="68580" marT="34290" marB="34290"/>
                </a:tc>
              </a:tr>
              <a:tr h="1394634">
                <a:tc vMerge="1">
                  <a:txBody>
                    <a:bodyPr/>
                    <a:lstStyle/>
                    <a:p>
                      <a:endParaRPr kumimoji="1" lang="ja-JP" altLang="en-US"/>
                    </a:p>
                  </a:txBody>
                  <a:tcPr/>
                </a:tc>
                <a:tc gridSpan="2">
                  <a:txBody>
                    <a:bodyPr/>
                    <a:lstStyle/>
                    <a:p>
                      <a:r>
                        <a:rPr lang="ja-JP" altLang="en-US" sz="1400" dirty="0" smtClean="0">
                          <a:latin typeface="+mn-ea"/>
                          <a:ea typeface="+mn-ea"/>
                        </a:rPr>
                        <a:t>備考</a:t>
                      </a:r>
                      <a:endParaRPr lang="en-US" altLang="ja-JP" sz="1400" dirty="0" smtClean="0">
                        <a:latin typeface="+mn-ea"/>
                        <a:ea typeface="+mn-ea"/>
                      </a:endParaRPr>
                    </a:p>
                    <a:p>
                      <a:r>
                        <a:rPr lang="ja-JP" altLang="en-US" sz="1400" dirty="0" smtClean="0">
                          <a:latin typeface="+mn-ea"/>
                          <a:ea typeface="+mn-ea"/>
                        </a:rPr>
                        <a:t> 一 検査項目（</a:t>
                      </a:r>
                      <a:r>
                        <a:rPr lang="en-US" altLang="ja-JP" sz="1400" dirty="0" smtClean="0">
                          <a:latin typeface="+mn-ea"/>
                          <a:ea typeface="+mn-ea"/>
                        </a:rPr>
                        <a:t>9</a:t>
                      </a:r>
                      <a:r>
                        <a:rPr lang="ja-JP" altLang="en-US" sz="1400" dirty="0" smtClean="0">
                          <a:latin typeface="+mn-ea"/>
                          <a:ea typeface="+mn-ea"/>
                        </a:rPr>
                        <a:t>）については、浄化設備がない場合には、汚染を防止するため、１週間に１回以上換水し、換水時に清掃が行われていること。この場合、腰洗い槽を設置することが望ましい。 また、プール水等を排水する際には、事前に残留塩素を低濃度にし、その確認を行う等、適切な処理が行われていること。</a:t>
                      </a:r>
                      <a:endParaRPr lang="en-US" altLang="ja-JP" sz="1400" dirty="0" smtClean="0">
                        <a:latin typeface="+mn-ea"/>
                        <a:ea typeface="+mn-ea"/>
                      </a:endParaRPr>
                    </a:p>
                    <a:p>
                      <a:endParaRPr kumimoji="1" lang="ja-JP" altLang="en-US" sz="1400" dirty="0">
                        <a:solidFill>
                          <a:schemeClr val="bg1"/>
                        </a:solidFill>
                        <a:latin typeface="+mn-ea"/>
                        <a:ea typeface="+mn-ea"/>
                      </a:endParaRPr>
                    </a:p>
                  </a:txBody>
                  <a:tcPr marL="68580" marR="68580" marT="34290" marB="34290"/>
                </a:tc>
                <a:tc hMerge="1">
                  <a:txBody>
                    <a:bodyPr/>
                    <a:lstStyle/>
                    <a:p>
                      <a:endParaRPr kumimoji="1" lang="ja-JP" altLang="en-US" dirty="0">
                        <a:solidFill>
                          <a:schemeClr val="bg1"/>
                        </a:solidFill>
                        <a:latin typeface="+mn-ea"/>
                        <a:ea typeface="+mn-ea"/>
                      </a:endParaRPr>
                    </a:p>
                  </a:txBody>
                  <a:tcPr/>
                </a:tc>
              </a:tr>
            </a:tbl>
          </a:graphicData>
        </a:graphic>
      </p:graphicFrame>
      <p:sp>
        <p:nvSpPr>
          <p:cNvPr id="5" name="テキスト ボックス 4"/>
          <p:cNvSpPr txBox="1"/>
          <p:nvPr/>
        </p:nvSpPr>
        <p:spPr>
          <a:xfrm>
            <a:off x="3909468" y="6254280"/>
            <a:ext cx="6157455" cy="300082"/>
          </a:xfrm>
          <a:prstGeom prst="rect">
            <a:avLst/>
          </a:prstGeom>
          <a:noFill/>
        </p:spPr>
        <p:txBody>
          <a:bodyPr wrap="none" rtlCol="0">
            <a:spAutoFit/>
          </a:bodyPr>
          <a:lstStyle/>
          <a:p>
            <a:r>
              <a:rPr kumimoji="1" lang="ja-JP" altLang="en-US" sz="1350" dirty="0">
                <a:solidFill>
                  <a:srgbClr val="FF0000"/>
                </a:solidFill>
                <a:latin typeface="+mn-ea"/>
              </a:rPr>
              <a:t>約９８％が循環浄化式　　約３０％が河川・湖沼・海などに排水　</a:t>
            </a:r>
            <a:r>
              <a:rPr kumimoji="1" lang="en-US" altLang="ja-JP" sz="1350" dirty="0">
                <a:solidFill>
                  <a:srgbClr val="FF0000"/>
                </a:solidFill>
                <a:latin typeface="+mn-ea"/>
              </a:rPr>
              <a:t>(H27</a:t>
            </a:r>
            <a:r>
              <a:rPr kumimoji="1" lang="ja-JP" altLang="en-US" sz="1350" dirty="0">
                <a:solidFill>
                  <a:srgbClr val="FF0000"/>
                </a:solidFill>
                <a:latin typeface="+mn-ea"/>
              </a:rPr>
              <a:t>調査</a:t>
            </a:r>
            <a:r>
              <a:rPr kumimoji="1" lang="en-US" altLang="ja-JP" sz="1350" dirty="0">
                <a:solidFill>
                  <a:srgbClr val="FF0000"/>
                </a:solidFill>
                <a:latin typeface="+mn-ea"/>
              </a:rPr>
              <a:t>)</a:t>
            </a:r>
            <a:endParaRPr kumimoji="1" lang="ja-JP" altLang="en-US" sz="1350" dirty="0">
              <a:solidFill>
                <a:srgbClr val="FF0000"/>
              </a:solidFill>
              <a:latin typeface="+mn-ea"/>
            </a:endParaRPr>
          </a:p>
        </p:txBody>
      </p:sp>
    </p:spTree>
    <p:extLst>
      <p:ext uri="{BB962C8B-B14F-4D97-AF65-F5344CB8AC3E}">
        <p14:creationId xmlns:p14="http://schemas.microsoft.com/office/powerpoint/2010/main" val="308580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 4"/>
          <p:cNvGraphicFramePr>
            <a:graphicFrameLocks/>
          </p:cNvGraphicFramePr>
          <p:nvPr/>
        </p:nvGraphicFramePr>
        <p:xfrm>
          <a:off x="2554791" y="1368397"/>
          <a:ext cx="7786687" cy="4989541"/>
        </p:xfrm>
        <a:graphic>
          <a:graphicData uri="http://schemas.openxmlformats.org/drawingml/2006/table">
            <a:tbl>
              <a:tblPr firstRow="1" bandRow="1">
                <a:tableStyleId>{5C22544A-7EE6-4342-B048-85BDC9FD1C3A}</a:tableStyleId>
              </a:tblPr>
              <a:tblGrid>
                <a:gridCol w="1431386"/>
                <a:gridCol w="2433358"/>
                <a:gridCol w="3921943"/>
              </a:tblGrid>
              <a:tr h="436957">
                <a:tc>
                  <a:txBody>
                    <a:bodyPr/>
                    <a:lstStyle/>
                    <a:p>
                      <a:endParaRPr kumimoji="1" lang="ja-JP" altLang="en-US" sz="2200" dirty="0">
                        <a:latin typeface="HGPｺﾞｼｯｸE" pitchFamily="50" charset="-128"/>
                        <a:ea typeface="HGPｺﾞｼｯｸE" pitchFamily="50" charset="-128"/>
                      </a:endParaRPr>
                    </a:p>
                  </a:txBody>
                  <a:tcPr marL="91439" marR="91439" marT="45716" marB="45716">
                    <a:solidFill>
                      <a:schemeClr val="accent1">
                        <a:lumMod val="50000"/>
                      </a:schemeClr>
                    </a:solidFill>
                  </a:tcPr>
                </a:tc>
                <a:tc>
                  <a:txBody>
                    <a:bodyPr/>
                    <a:lstStyle/>
                    <a:p>
                      <a:pPr algn="ctr"/>
                      <a:r>
                        <a:rPr kumimoji="1" lang="ja-JP" altLang="en-US" sz="2200" b="0" dirty="0" smtClean="0">
                          <a:latin typeface="HGPｺﾞｼｯｸE" pitchFamily="50" charset="-128"/>
                          <a:ea typeface="HGPｺﾞｼｯｸE" pitchFamily="50" charset="-128"/>
                        </a:rPr>
                        <a:t>魚種</a:t>
                      </a:r>
                      <a:endParaRPr kumimoji="1" lang="ja-JP" altLang="en-US" sz="2200" b="0" dirty="0">
                        <a:latin typeface="HGPｺﾞｼｯｸE" pitchFamily="50" charset="-128"/>
                        <a:ea typeface="HGPｺﾞｼｯｸE" pitchFamily="50" charset="-128"/>
                      </a:endParaRPr>
                    </a:p>
                  </a:txBody>
                  <a:tcPr marL="91439" marR="91439" marT="45716" marB="45716">
                    <a:solidFill>
                      <a:schemeClr val="accent1">
                        <a:lumMod val="50000"/>
                      </a:schemeClr>
                    </a:solidFill>
                  </a:tcPr>
                </a:tc>
                <a:tc>
                  <a:txBody>
                    <a:bodyPr/>
                    <a:lstStyle/>
                    <a:p>
                      <a:r>
                        <a:rPr kumimoji="1" lang="ja-JP" altLang="en-US" sz="2200" b="0" dirty="0" smtClean="0">
                          <a:latin typeface="HGPｺﾞｼｯｸE" pitchFamily="50" charset="-128"/>
                          <a:ea typeface="HGPｺﾞｼｯｸE" pitchFamily="50" charset="-128"/>
                        </a:rPr>
                        <a:t>残留塩素濃度（</a:t>
                      </a:r>
                      <a:r>
                        <a:rPr kumimoji="1" lang="en-US" altLang="ja-JP" sz="2200" b="0" dirty="0" smtClean="0">
                          <a:latin typeface="HGPｺﾞｼｯｸE" pitchFamily="50" charset="-128"/>
                          <a:ea typeface="HGPｺﾞｼｯｸE" pitchFamily="50" charset="-128"/>
                        </a:rPr>
                        <a:t>mg/L)</a:t>
                      </a:r>
                      <a:endParaRPr kumimoji="1" lang="ja-JP" altLang="en-US" sz="2200" b="0" dirty="0">
                        <a:latin typeface="HGPｺﾞｼｯｸE" pitchFamily="50" charset="-128"/>
                        <a:ea typeface="HGPｺﾞｼｯｸE" pitchFamily="50" charset="-128"/>
                      </a:endParaRPr>
                    </a:p>
                  </a:txBody>
                  <a:tcPr marL="91439" marR="91439" marT="45716" marB="45716">
                    <a:solidFill>
                      <a:schemeClr val="accent1">
                        <a:lumMod val="50000"/>
                      </a:schemeClr>
                    </a:solidFill>
                  </a:tcPr>
                </a:tc>
              </a:tr>
              <a:tr h="462395">
                <a:tc>
                  <a:txBody>
                    <a:bodyPr/>
                    <a:lstStyle/>
                    <a:p>
                      <a:pPr algn="ctr"/>
                      <a:r>
                        <a:rPr kumimoji="1" lang="ja-JP" altLang="en-US" sz="2200" dirty="0" smtClean="0">
                          <a:latin typeface="HGPｺﾞｼｯｸE" pitchFamily="50" charset="-128"/>
                          <a:ea typeface="HGPｺﾞｼｯｸE" pitchFamily="50" charset="-128"/>
                        </a:rPr>
                        <a:t>淡水魚</a:t>
                      </a:r>
                      <a:endParaRPr kumimoji="1" lang="ja-JP" altLang="en-US" sz="2200" dirty="0">
                        <a:latin typeface="HGPｺﾞｼｯｸE" pitchFamily="50" charset="-128"/>
                        <a:ea typeface="HGPｺﾞｼｯｸE" pitchFamily="50" charset="-128"/>
                      </a:endParaRPr>
                    </a:p>
                  </a:txBody>
                  <a:tcPr marL="91439" marR="91439" marT="45716" marB="45716"/>
                </a:tc>
                <a:tc>
                  <a:txBody>
                    <a:bodyPr/>
                    <a:lstStyle/>
                    <a:p>
                      <a:pPr algn="ctr"/>
                      <a:r>
                        <a:rPr kumimoji="1" lang="ja-JP" altLang="en-US" sz="2200" dirty="0" smtClean="0">
                          <a:latin typeface="HGPｺﾞｼｯｸE" pitchFamily="50" charset="-128"/>
                          <a:ea typeface="HGPｺﾞｼｯｸE" pitchFamily="50" charset="-128"/>
                        </a:rPr>
                        <a:t>マス</a:t>
                      </a:r>
                      <a:endParaRPr kumimoji="1" lang="ja-JP" altLang="en-US" sz="2200" dirty="0">
                        <a:latin typeface="HGPｺﾞｼｯｸE" pitchFamily="50" charset="-128"/>
                        <a:ea typeface="HGPｺﾞｼｯｸE" pitchFamily="50" charset="-128"/>
                      </a:endParaRPr>
                    </a:p>
                  </a:txBody>
                  <a:tcPr marL="91439" marR="91439" marT="45716" marB="45716"/>
                </a:tc>
                <a:tc>
                  <a:txBody>
                    <a:bodyPr/>
                    <a:lstStyle/>
                    <a:p>
                      <a:pPr algn="ctr"/>
                      <a:r>
                        <a:rPr kumimoji="1" lang="en-US" altLang="ja-JP" sz="2200" dirty="0" smtClean="0">
                          <a:solidFill>
                            <a:srgbClr val="C00000"/>
                          </a:solidFill>
                          <a:latin typeface="HGPｺﾞｼｯｸE" pitchFamily="50" charset="-128"/>
                          <a:ea typeface="HGPｺﾞｼｯｸE" pitchFamily="50" charset="-128"/>
                        </a:rPr>
                        <a:t>0.14</a:t>
                      </a:r>
                      <a:endParaRPr kumimoji="1" lang="ja-JP" altLang="en-US" sz="2200" dirty="0">
                        <a:solidFill>
                          <a:srgbClr val="C00000"/>
                        </a:solidFill>
                        <a:latin typeface="HGPｺﾞｼｯｸE" pitchFamily="50" charset="-128"/>
                        <a:ea typeface="HGPｺﾞｼｯｸE" pitchFamily="50" charset="-128"/>
                      </a:endParaRPr>
                    </a:p>
                  </a:txBody>
                  <a:tcPr marL="91439" marR="91439" marT="45716" marB="45716"/>
                </a:tc>
              </a:tr>
              <a:tr h="462395">
                <a:tc>
                  <a:txBody>
                    <a:bodyPr/>
                    <a:lstStyle/>
                    <a:p>
                      <a:pPr algn="ctr"/>
                      <a:endParaRPr kumimoji="1" lang="ja-JP" altLang="en-US" sz="2200" dirty="0">
                        <a:latin typeface="HGPｺﾞｼｯｸE" pitchFamily="50" charset="-128"/>
                        <a:ea typeface="HGPｺﾞｼｯｸE" pitchFamily="50" charset="-128"/>
                      </a:endParaRPr>
                    </a:p>
                  </a:txBody>
                  <a:tcPr marL="91439" marR="91439" marT="45716" marB="45716"/>
                </a:tc>
                <a:tc>
                  <a:txBody>
                    <a:bodyPr/>
                    <a:lstStyle/>
                    <a:p>
                      <a:pPr algn="ctr"/>
                      <a:r>
                        <a:rPr kumimoji="1" lang="ja-JP" altLang="en-US" sz="2200" dirty="0" smtClean="0">
                          <a:latin typeface="HGPｺﾞｼｯｸE" pitchFamily="50" charset="-128"/>
                          <a:ea typeface="HGPｺﾞｼｯｸE" pitchFamily="50" charset="-128"/>
                        </a:rPr>
                        <a:t>コイ</a:t>
                      </a:r>
                      <a:endParaRPr kumimoji="1" lang="ja-JP" altLang="en-US" sz="2200" dirty="0">
                        <a:latin typeface="HGPｺﾞｼｯｸE" pitchFamily="50" charset="-128"/>
                        <a:ea typeface="HGPｺﾞｼｯｸE" pitchFamily="50" charset="-128"/>
                      </a:endParaRPr>
                    </a:p>
                  </a:txBody>
                  <a:tcPr marL="91439" marR="91439" marT="45716" marB="45716"/>
                </a:tc>
                <a:tc>
                  <a:txBody>
                    <a:bodyPr/>
                    <a:lstStyle/>
                    <a:p>
                      <a:pPr algn="ctr"/>
                      <a:r>
                        <a:rPr kumimoji="1" lang="en-US" altLang="ja-JP" sz="2200" dirty="0" smtClean="0">
                          <a:solidFill>
                            <a:srgbClr val="C00000"/>
                          </a:solidFill>
                          <a:latin typeface="HGPｺﾞｼｯｸE" pitchFamily="50" charset="-128"/>
                          <a:ea typeface="HGPｺﾞｼｯｸE" pitchFamily="50" charset="-128"/>
                        </a:rPr>
                        <a:t>0.33</a:t>
                      </a:r>
                      <a:r>
                        <a:rPr kumimoji="1" lang="en-US" altLang="ja-JP" sz="2200" dirty="0" smtClean="0">
                          <a:latin typeface="HGPｺﾞｼｯｸE" pitchFamily="50" charset="-128"/>
                          <a:ea typeface="HGPｺﾞｼｯｸE" pitchFamily="50" charset="-128"/>
                        </a:rPr>
                        <a:t>-2.0</a:t>
                      </a:r>
                      <a:endParaRPr kumimoji="1" lang="ja-JP" altLang="en-US" sz="2200" dirty="0">
                        <a:latin typeface="HGPｺﾞｼｯｸE" pitchFamily="50" charset="-128"/>
                        <a:ea typeface="HGPｺﾞｼｯｸE" pitchFamily="50" charset="-128"/>
                      </a:endParaRPr>
                    </a:p>
                  </a:txBody>
                  <a:tcPr marL="91439" marR="91439" marT="45716" marB="45716"/>
                </a:tc>
              </a:tr>
              <a:tr h="462395">
                <a:tc>
                  <a:txBody>
                    <a:bodyPr/>
                    <a:lstStyle/>
                    <a:p>
                      <a:pPr algn="ctr"/>
                      <a:endParaRPr kumimoji="1" lang="ja-JP" altLang="en-US" sz="2200" dirty="0">
                        <a:latin typeface="HGPｺﾞｼｯｸE" pitchFamily="50" charset="-128"/>
                        <a:ea typeface="HGPｺﾞｼｯｸE" pitchFamily="50" charset="-128"/>
                      </a:endParaRPr>
                    </a:p>
                  </a:txBody>
                  <a:tcPr marL="91439" marR="91439" marT="45716" marB="45716"/>
                </a:tc>
                <a:tc>
                  <a:txBody>
                    <a:bodyPr/>
                    <a:lstStyle/>
                    <a:p>
                      <a:pPr algn="ctr"/>
                      <a:r>
                        <a:rPr kumimoji="1" lang="ja-JP" altLang="en-US" sz="2200" dirty="0" smtClean="0">
                          <a:latin typeface="HGPｺﾞｼｯｸE" pitchFamily="50" charset="-128"/>
                          <a:ea typeface="HGPｺﾞｼｯｸE" pitchFamily="50" charset="-128"/>
                        </a:rPr>
                        <a:t>フナ</a:t>
                      </a:r>
                      <a:endParaRPr kumimoji="1" lang="ja-JP" altLang="en-US" sz="2200" dirty="0">
                        <a:latin typeface="HGPｺﾞｼｯｸE" pitchFamily="50" charset="-128"/>
                        <a:ea typeface="HGPｺﾞｼｯｸE" pitchFamily="50" charset="-128"/>
                      </a:endParaRPr>
                    </a:p>
                  </a:txBody>
                  <a:tcPr marL="91439" marR="91439" marT="45716" marB="45716"/>
                </a:tc>
                <a:tc>
                  <a:txBody>
                    <a:bodyPr/>
                    <a:lstStyle/>
                    <a:p>
                      <a:pPr algn="ctr"/>
                      <a:r>
                        <a:rPr kumimoji="1" lang="en-US" altLang="ja-JP" sz="2200" dirty="0" smtClean="0">
                          <a:latin typeface="HGPｺﾞｼｯｸE" pitchFamily="50" charset="-128"/>
                          <a:ea typeface="HGPｺﾞｼｯｸE" pitchFamily="50" charset="-128"/>
                        </a:rPr>
                        <a:t>0.5</a:t>
                      </a:r>
                      <a:endParaRPr kumimoji="1" lang="ja-JP" altLang="en-US" sz="2200" dirty="0">
                        <a:latin typeface="HGPｺﾞｼｯｸE" pitchFamily="50" charset="-128"/>
                        <a:ea typeface="HGPｺﾞｼｯｸE" pitchFamily="50" charset="-128"/>
                      </a:endParaRPr>
                    </a:p>
                  </a:txBody>
                  <a:tcPr marL="91439" marR="91439" marT="45716" marB="45716"/>
                </a:tc>
              </a:tr>
              <a:tr h="462395">
                <a:tc>
                  <a:txBody>
                    <a:bodyPr/>
                    <a:lstStyle/>
                    <a:p>
                      <a:pPr algn="ctr"/>
                      <a:endParaRPr kumimoji="1" lang="ja-JP" altLang="en-US" sz="2200" dirty="0">
                        <a:latin typeface="HGPｺﾞｼｯｸE" pitchFamily="50" charset="-128"/>
                        <a:ea typeface="HGPｺﾞｼｯｸE" pitchFamily="50" charset="-128"/>
                      </a:endParaRPr>
                    </a:p>
                  </a:txBody>
                  <a:tcPr marL="91439" marR="91439" marT="45716" marB="45716"/>
                </a:tc>
                <a:tc>
                  <a:txBody>
                    <a:bodyPr/>
                    <a:lstStyle/>
                    <a:p>
                      <a:pPr algn="ctr"/>
                      <a:r>
                        <a:rPr kumimoji="1" lang="ja-JP" altLang="en-US" sz="2200" dirty="0" smtClean="0">
                          <a:latin typeface="HGPｺﾞｼｯｸE" pitchFamily="50" charset="-128"/>
                          <a:ea typeface="HGPｺﾞｼｯｸE" pitchFamily="50" charset="-128"/>
                        </a:rPr>
                        <a:t>キンギョ</a:t>
                      </a:r>
                      <a:endParaRPr kumimoji="1" lang="ja-JP" altLang="en-US" sz="2200" dirty="0">
                        <a:latin typeface="HGPｺﾞｼｯｸE" pitchFamily="50" charset="-128"/>
                        <a:ea typeface="HGPｺﾞｼｯｸE" pitchFamily="50" charset="-128"/>
                      </a:endParaRPr>
                    </a:p>
                  </a:txBody>
                  <a:tcPr marL="91439" marR="91439" marT="45716" marB="45716"/>
                </a:tc>
                <a:tc>
                  <a:txBody>
                    <a:bodyPr/>
                    <a:lstStyle/>
                    <a:p>
                      <a:pPr algn="ctr"/>
                      <a:r>
                        <a:rPr kumimoji="1" lang="en-US" altLang="ja-JP" sz="2200" dirty="0" smtClean="0">
                          <a:solidFill>
                            <a:srgbClr val="C00000"/>
                          </a:solidFill>
                          <a:latin typeface="HGPｺﾞｼｯｸE" pitchFamily="50" charset="-128"/>
                          <a:ea typeface="HGPｺﾞｼｯｸE" pitchFamily="50" charset="-128"/>
                        </a:rPr>
                        <a:t>0.15</a:t>
                      </a:r>
                      <a:r>
                        <a:rPr kumimoji="1" lang="en-US" altLang="ja-JP" sz="2200" dirty="0" smtClean="0">
                          <a:latin typeface="HGPｺﾞｼｯｸE" pitchFamily="50" charset="-128"/>
                          <a:ea typeface="HGPｺﾞｼｯｸE" pitchFamily="50" charset="-128"/>
                        </a:rPr>
                        <a:t>-2.0</a:t>
                      </a:r>
                      <a:endParaRPr kumimoji="1" lang="ja-JP" altLang="en-US" sz="2200" dirty="0">
                        <a:latin typeface="HGPｺﾞｼｯｸE" pitchFamily="50" charset="-128"/>
                        <a:ea typeface="HGPｺﾞｼｯｸE" pitchFamily="50" charset="-128"/>
                      </a:endParaRPr>
                    </a:p>
                  </a:txBody>
                  <a:tcPr marL="91439" marR="91439" marT="45716" marB="45716"/>
                </a:tc>
              </a:tr>
              <a:tr h="426679">
                <a:tc>
                  <a:txBody>
                    <a:bodyPr/>
                    <a:lstStyle/>
                    <a:p>
                      <a:pPr algn="ctr"/>
                      <a:endParaRPr kumimoji="1" lang="ja-JP" altLang="en-US" sz="2200" dirty="0">
                        <a:latin typeface="HGPｺﾞｼｯｸE" pitchFamily="50" charset="-128"/>
                        <a:ea typeface="HGPｺﾞｼｯｸE" pitchFamily="50" charset="-128"/>
                      </a:endParaRPr>
                    </a:p>
                  </a:txBody>
                  <a:tcPr marL="91439" marR="91439" marT="45716" marB="45716"/>
                </a:tc>
                <a:tc>
                  <a:txBody>
                    <a:bodyPr/>
                    <a:lstStyle/>
                    <a:p>
                      <a:pPr algn="ctr"/>
                      <a:r>
                        <a:rPr kumimoji="1" lang="ja-JP" altLang="en-US" sz="2200" dirty="0" smtClean="0">
                          <a:latin typeface="HGPｺﾞｼｯｸE" pitchFamily="50" charset="-128"/>
                          <a:ea typeface="HGPｺﾞｼｯｸE" pitchFamily="50" charset="-128"/>
                        </a:rPr>
                        <a:t>ブラックバス</a:t>
                      </a:r>
                      <a:endParaRPr kumimoji="1" lang="ja-JP" altLang="en-US" sz="2200" dirty="0">
                        <a:latin typeface="HGPｺﾞｼｯｸE" pitchFamily="50" charset="-128"/>
                        <a:ea typeface="HGPｺﾞｼｯｸE" pitchFamily="50" charset="-128"/>
                      </a:endParaRPr>
                    </a:p>
                  </a:txBody>
                  <a:tcPr marL="91439" marR="91439" marT="45716" marB="45716"/>
                </a:tc>
                <a:tc>
                  <a:txBody>
                    <a:bodyPr/>
                    <a:lstStyle/>
                    <a:p>
                      <a:pPr algn="ctr"/>
                      <a:r>
                        <a:rPr kumimoji="1" lang="en-US" altLang="ja-JP" sz="2200" dirty="0" smtClean="0">
                          <a:latin typeface="HGPｺﾞｼｯｸE" pitchFamily="50" charset="-128"/>
                          <a:ea typeface="HGPｺﾞｼｯｸE" pitchFamily="50" charset="-128"/>
                        </a:rPr>
                        <a:t>2.0</a:t>
                      </a:r>
                    </a:p>
                  </a:txBody>
                  <a:tcPr marL="91439" marR="91439" marT="45716" marB="45716"/>
                </a:tc>
              </a:tr>
              <a:tr h="426679">
                <a:tc>
                  <a:txBody>
                    <a:bodyPr/>
                    <a:lstStyle/>
                    <a:p>
                      <a:pPr algn="ctr"/>
                      <a:endParaRPr kumimoji="1" lang="ja-JP" altLang="en-US" sz="2200" dirty="0">
                        <a:latin typeface="HGPｺﾞｼｯｸE" pitchFamily="50" charset="-128"/>
                        <a:ea typeface="HGPｺﾞｼｯｸE" pitchFamily="50" charset="-128"/>
                      </a:endParaRPr>
                    </a:p>
                  </a:txBody>
                  <a:tcPr marL="91439" marR="91439" marT="45716" marB="45716"/>
                </a:tc>
                <a:tc>
                  <a:txBody>
                    <a:bodyPr/>
                    <a:lstStyle/>
                    <a:p>
                      <a:pPr algn="ctr"/>
                      <a:endParaRPr kumimoji="1" lang="ja-JP" altLang="en-US" sz="2200" dirty="0">
                        <a:latin typeface="HGPｺﾞｼｯｸE" pitchFamily="50" charset="-128"/>
                        <a:ea typeface="HGPｺﾞｼｯｸE" pitchFamily="50" charset="-128"/>
                      </a:endParaRPr>
                    </a:p>
                  </a:txBody>
                  <a:tcPr marL="91439" marR="91439" marT="45716" marB="45716"/>
                </a:tc>
                <a:tc>
                  <a:txBody>
                    <a:bodyPr/>
                    <a:lstStyle/>
                    <a:p>
                      <a:pPr algn="ctr"/>
                      <a:endParaRPr kumimoji="1" lang="en-US" altLang="ja-JP" sz="2200" dirty="0" smtClean="0">
                        <a:latin typeface="HGPｺﾞｼｯｸE" pitchFamily="50" charset="-128"/>
                        <a:ea typeface="HGPｺﾞｼｯｸE" pitchFamily="50" charset="-128"/>
                      </a:endParaRPr>
                    </a:p>
                  </a:txBody>
                  <a:tcPr marL="91439" marR="91439" marT="45716" marB="45716"/>
                </a:tc>
              </a:tr>
              <a:tr h="462395">
                <a:tc>
                  <a:txBody>
                    <a:bodyPr/>
                    <a:lstStyle/>
                    <a:p>
                      <a:pPr algn="ctr"/>
                      <a:r>
                        <a:rPr kumimoji="1" lang="ja-JP" altLang="en-US" sz="2200" dirty="0" smtClean="0">
                          <a:latin typeface="HGPｺﾞｼｯｸE" pitchFamily="50" charset="-128"/>
                          <a:ea typeface="HGPｺﾞｼｯｸE" pitchFamily="50" charset="-128"/>
                        </a:rPr>
                        <a:t>海水魚</a:t>
                      </a:r>
                      <a:endParaRPr kumimoji="1" lang="ja-JP" altLang="en-US" sz="2200" dirty="0">
                        <a:latin typeface="HGPｺﾞｼｯｸE" pitchFamily="50" charset="-128"/>
                        <a:ea typeface="HGPｺﾞｼｯｸE" pitchFamily="50" charset="-128"/>
                      </a:endParaRPr>
                    </a:p>
                  </a:txBody>
                  <a:tcPr marL="91439" marR="91439" marT="45716" marB="45716"/>
                </a:tc>
                <a:tc>
                  <a:txBody>
                    <a:bodyPr/>
                    <a:lstStyle/>
                    <a:p>
                      <a:pPr algn="ctr"/>
                      <a:r>
                        <a:rPr kumimoji="1" lang="ja-JP" altLang="en-US" sz="2200" dirty="0" smtClean="0">
                          <a:latin typeface="HGPｺﾞｼｯｸE" pitchFamily="50" charset="-128"/>
                          <a:ea typeface="HGPｺﾞｼｯｸE" pitchFamily="50" charset="-128"/>
                        </a:rPr>
                        <a:t>タイ</a:t>
                      </a:r>
                      <a:endParaRPr kumimoji="1" lang="ja-JP" altLang="en-US" sz="2200" dirty="0">
                        <a:latin typeface="HGPｺﾞｼｯｸE" pitchFamily="50" charset="-128"/>
                        <a:ea typeface="HGPｺﾞｼｯｸE" pitchFamily="50" charset="-128"/>
                      </a:endParaRPr>
                    </a:p>
                  </a:txBody>
                  <a:tcPr marL="91439" marR="91439" marT="45716" marB="45716"/>
                </a:tc>
                <a:tc>
                  <a:txBody>
                    <a:bodyPr/>
                    <a:lstStyle/>
                    <a:p>
                      <a:pPr algn="ctr"/>
                      <a:r>
                        <a:rPr kumimoji="1" lang="en-US" altLang="ja-JP" sz="2200" dirty="0" smtClean="0">
                          <a:latin typeface="HGPｺﾞｼｯｸE" pitchFamily="50" charset="-128"/>
                          <a:ea typeface="HGPｺﾞｼｯｸE" pitchFamily="50" charset="-128"/>
                        </a:rPr>
                        <a:t>0.5-2.0</a:t>
                      </a:r>
                    </a:p>
                  </a:txBody>
                  <a:tcPr marL="91439" marR="91439" marT="45716" marB="45716"/>
                </a:tc>
              </a:tr>
              <a:tr h="462395">
                <a:tc>
                  <a:txBody>
                    <a:bodyPr/>
                    <a:lstStyle/>
                    <a:p>
                      <a:endParaRPr kumimoji="1" lang="ja-JP" altLang="en-US" sz="2200" dirty="0">
                        <a:latin typeface="HGPｺﾞｼｯｸE" pitchFamily="50" charset="-128"/>
                        <a:ea typeface="HGPｺﾞｼｯｸE" pitchFamily="50" charset="-128"/>
                      </a:endParaRPr>
                    </a:p>
                  </a:txBody>
                  <a:tcPr marL="91439" marR="91439" marT="45716" marB="45716"/>
                </a:tc>
                <a:tc>
                  <a:txBody>
                    <a:bodyPr/>
                    <a:lstStyle/>
                    <a:p>
                      <a:pPr algn="ctr"/>
                      <a:r>
                        <a:rPr kumimoji="1" lang="ja-JP" altLang="en-US" sz="2200" dirty="0" smtClean="0">
                          <a:latin typeface="HGPｺﾞｼｯｸE" pitchFamily="50" charset="-128"/>
                          <a:ea typeface="HGPｺﾞｼｯｸE" pitchFamily="50" charset="-128"/>
                        </a:rPr>
                        <a:t>スズキ</a:t>
                      </a:r>
                      <a:endParaRPr kumimoji="1" lang="ja-JP" altLang="en-US" sz="2200" dirty="0">
                        <a:latin typeface="HGPｺﾞｼｯｸE" pitchFamily="50" charset="-128"/>
                        <a:ea typeface="HGPｺﾞｼｯｸE" pitchFamily="50" charset="-128"/>
                      </a:endParaRPr>
                    </a:p>
                  </a:txBody>
                  <a:tcPr marL="91439" marR="91439"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200" dirty="0" smtClean="0">
                          <a:latin typeface="HGPｺﾞｼｯｸE" pitchFamily="50" charset="-128"/>
                          <a:ea typeface="HGPｺﾞｼｯｸE" pitchFamily="50" charset="-128"/>
                        </a:rPr>
                        <a:t>0.67</a:t>
                      </a:r>
                      <a:endParaRPr kumimoji="1" lang="ja-JP" altLang="en-US" sz="2200" dirty="0" smtClean="0">
                        <a:latin typeface="HGPｺﾞｼｯｸE" pitchFamily="50" charset="-128"/>
                        <a:ea typeface="HGPｺﾞｼｯｸE" pitchFamily="50" charset="-128"/>
                      </a:endParaRPr>
                    </a:p>
                  </a:txBody>
                  <a:tcPr marL="91439" marR="91439" marT="45716" marB="45716"/>
                </a:tc>
              </a:tr>
              <a:tr h="462395">
                <a:tc>
                  <a:txBody>
                    <a:bodyPr/>
                    <a:lstStyle/>
                    <a:p>
                      <a:endParaRPr kumimoji="1" lang="ja-JP" altLang="en-US" sz="2200" dirty="0">
                        <a:latin typeface="HGPｺﾞｼｯｸE" pitchFamily="50" charset="-128"/>
                        <a:ea typeface="HGPｺﾞｼｯｸE" pitchFamily="50" charset="-128"/>
                      </a:endParaRPr>
                    </a:p>
                  </a:txBody>
                  <a:tcPr marL="91439" marR="91439" marT="45716" marB="45716"/>
                </a:tc>
                <a:tc>
                  <a:txBody>
                    <a:bodyPr/>
                    <a:lstStyle/>
                    <a:p>
                      <a:pPr algn="ctr"/>
                      <a:r>
                        <a:rPr kumimoji="1" lang="ja-JP" altLang="en-US" sz="2200" dirty="0" smtClean="0">
                          <a:latin typeface="HGPｺﾞｼｯｸE" pitchFamily="50" charset="-128"/>
                          <a:ea typeface="HGPｺﾞｼｯｸE" pitchFamily="50" charset="-128"/>
                        </a:rPr>
                        <a:t>マンボウ</a:t>
                      </a:r>
                      <a:endParaRPr kumimoji="1" lang="ja-JP" altLang="en-US" sz="2200" dirty="0">
                        <a:latin typeface="HGPｺﾞｼｯｸE" pitchFamily="50" charset="-128"/>
                        <a:ea typeface="HGPｺﾞｼｯｸE" pitchFamily="50" charset="-128"/>
                      </a:endParaRPr>
                    </a:p>
                  </a:txBody>
                  <a:tcPr marL="91439" marR="91439" marT="45716" marB="45716"/>
                </a:tc>
                <a:tc>
                  <a:txBody>
                    <a:bodyPr/>
                    <a:lstStyle/>
                    <a:p>
                      <a:pPr algn="ctr"/>
                      <a:r>
                        <a:rPr kumimoji="1" lang="en-US" altLang="ja-JP" sz="2200" dirty="0" smtClean="0">
                          <a:latin typeface="HGPｺﾞｼｯｸE" pitchFamily="50" charset="-128"/>
                          <a:ea typeface="HGPｺﾞｼｯｸE" pitchFamily="50" charset="-128"/>
                        </a:rPr>
                        <a:t>1.35</a:t>
                      </a:r>
                    </a:p>
                  </a:txBody>
                  <a:tcPr marL="91439" marR="91439" marT="45716" marB="45716"/>
                </a:tc>
              </a:tr>
              <a:tr h="462395">
                <a:tc>
                  <a:txBody>
                    <a:bodyPr/>
                    <a:lstStyle/>
                    <a:p>
                      <a:endParaRPr kumimoji="1" lang="ja-JP" altLang="en-US" sz="2200" dirty="0">
                        <a:latin typeface="HGPｺﾞｼｯｸE" pitchFamily="50" charset="-128"/>
                        <a:ea typeface="HGPｺﾞｼｯｸE" pitchFamily="50" charset="-128"/>
                      </a:endParaRPr>
                    </a:p>
                  </a:txBody>
                  <a:tcPr marL="91439" marR="91439" marT="45716" marB="45716"/>
                </a:tc>
                <a:tc>
                  <a:txBody>
                    <a:bodyPr/>
                    <a:lstStyle/>
                    <a:p>
                      <a:pPr algn="ctr"/>
                      <a:r>
                        <a:rPr kumimoji="1" lang="ja-JP" altLang="en-US" sz="2200" dirty="0" smtClean="0">
                          <a:latin typeface="HGPｺﾞｼｯｸE" pitchFamily="50" charset="-128"/>
                          <a:ea typeface="HGPｺﾞｼｯｸE" pitchFamily="50" charset="-128"/>
                        </a:rPr>
                        <a:t>コバンザメ</a:t>
                      </a:r>
                      <a:endParaRPr kumimoji="1" lang="ja-JP" altLang="en-US" sz="2200" dirty="0">
                        <a:latin typeface="HGPｺﾞｼｯｸE" pitchFamily="50" charset="-128"/>
                        <a:ea typeface="HGPｺﾞｼｯｸE" pitchFamily="50" charset="-128"/>
                      </a:endParaRPr>
                    </a:p>
                  </a:txBody>
                  <a:tcPr marL="91439" marR="91439" marT="45716" marB="45716"/>
                </a:tc>
                <a:tc>
                  <a:txBody>
                    <a:bodyPr/>
                    <a:lstStyle/>
                    <a:p>
                      <a:pPr algn="ctr"/>
                      <a:r>
                        <a:rPr kumimoji="1" lang="en-US" altLang="ja-JP" sz="2200" dirty="0" smtClean="0">
                          <a:solidFill>
                            <a:srgbClr val="C00000"/>
                          </a:solidFill>
                          <a:latin typeface="HGPｺﾞｼｯｸE" pitchFamily="50" charset="-128"/>
                          <a:ea typeface="HGPｺﾞｼｯｸE" pitchFamily="50" charset="-128"/>
                        </a:rPr>
                        <a:t>0.33</a:t>
                      </a:r>
                    </a:p>
                  </a:txBody>
                  <a:tcPr marL="91439" marR="91439" marT="45716" marB="45716"/>
                </a:tc>
              </a:tr>
            </a:tbl>
          </a:graphicData>
        </a:graphic>
      </p:graphicFrame>
      <p:sp>
        <p:nvSpPr>
          <p:cNvPr id="3" name="タイトル 1"/>
          <p:cNvSpPr txBox="1">
            <a:spLocks/>
          </p:cNvSpPr>
          <p:nvPr/>
        </p:nvSpPr>
        <p:spPr bwMode="auto">
          <a:xfrm>
            <a:off x="2554791" y="267978"/>
            <a:ext cx="7772400" cy="857250"/>
          </a:xfrm>
          <a:prstGeom prst="rect">
            <a:avLst/>
          </a:prstGeom>
          <a:solidFill>
            <a:schemeClr val="accent1">
              <a:lumMod val="20000"/>
              <a:lumOff val="80000"/>
            </a:schemeClr>
          </a:solidFill>
          <a:ln w="12700">
            <a:noFill/>
            <a:miter lim="800000"/>
            <a:headEnd/>
            <a:tailEnd/>
          </a:ln>
        </p:spPr>
        <p:txBody>
          <a:bodyPr lIns="90488" tIns="44450" rIns="90488" bIns="44450" anchor="ctr"/>
          <a:lstStyle/>
          <a:p>
            <a:pPr algn="ctr" defTabSz="762000" eaLnBrk="0" hangingPunct="0">
              <a:buClr>
                <a:srgbClr val="000000"/>
              </a:buClr>
              <a:buSzPct val="100000"/>
              <a:defRPr/>
            </a:pPr>
            <a:r>
              <a:rPr lang="ja-JP" altLang="en-US" sz="2200" kern="0" dirty="0">
                <a:solidFill>
                  <a:schemeClr val="accent2">
                    <a:lumMod val="75000"/>
                  </a:schemeClr>
                </a:solidFill>
                <a:latin typeface="HGPｺﾞｼｯｸE" pitchFamily="50" charset="-128"/>
                <a:ea typeface="HGPｺﾞｼｯｸE" pitchFamily="50" charset="-128"/>
                <a:cs typeface="+mj-cs"/>
              </a:rPr>
              <a:t>ピューラックス（次亜塩素酸ナトリウム　</a:t>
            </a:r>
            <a:r>
              <a:rPr lang="en-US" altLang="ja-JP" sz="2200" kern="0" dirty="0">
                <a:solidFill>
                  <a:schemeClr val="accent2">
                    <a:lumMod val="75000"/>
                  </a:schemeClr>
                </a:solidFill>
                <a:latin typeface="HGPｺﾞｼｯｸE" pitchFamily="50" charset="-128"/>
                <a:ea typeface="HGPｺﾞｼｯｸE" pitchFamily="50" charset="-128"/>
                <a:cs typeface="+mj-cs"/>
              </a:rPr>
              <a:t>6</a:t>
            </a:r>
            <a:r>
              <a:rPr lang="ja-JP" altLang="en-US" sz="2200" kern="0" dirty="0">
                <a:solidFill>
                  <a:schemeClr val="accent2">
                    <a:lumMod val="75000"/>
                  </a:schemeClr>
                </a:solidFill>
                <a:latin typeface="HGPｺﾞｼｯｸE" pitchFamily="50" charset="-128"/>
                <a:ea typeface="HGPｺﾞｼｯｸE" pitchFamily="50" charset="-128"/>
                <a:cs typeface="+mj-cs"/>
              </a:rPr>
              <a:t>％）</a:t>
            </a:r>
            <a:endParaRPr lang="en-US" altLang="ja-JP" sz="2200" kern="0" dirty="0">
              <a:solidFill>
                <a:schemeClr val="accent2">
                  <a:lumMod val="75000"/>
                </a:schemeClr>
              </a:solidFill>
              <a:latin typeface="HGPｺﾞｼｯｸE" pitchFamily="50" charset="-128"/>
              <a:ea typeface="HGPｺﾞｼｯｸE" pitchFamily="50" charset="-128"/>
              <a:cs typeface="+mj-cs"/>
            </a:endParaRPr>
          </a:p>
          <a:p>
            <a:pPr algn="ctr" defTabSz="762000" eaLnBrk="0" hangingPunct="0">
              <a:buClr>
                <a:srgbClr val="000000"/>
              </a:buClr>
              <a:buSzPct val="100000"/>
              <a:defRPr/>
            </a:pPr>
            <a:r>
              <a:rPr lang="ja-JP" altLang="en-US" sz="2200" dirty="0">
                <a:solidFill>
                  <a:schemeClr val="accent2">
                    <a:lumMod val="75000"/>
                  </a:schemeClr>
                </a:solidFill>
                <a:latin typeface="HGPｺﾞｼｯｸE" pitchFamily="50" charset="-128"/>
                <a:ea typeface="HGPｺﾞｼｯｸE" pitchFamily="50" charset="-128"/>
              </a:rPr>
              <a:t>各種魚類の致死量（残留塩素として）</a:t>
            </a:r>
            <a:endParaRPr lang="ja-JP" altLang="en-US" sz="2200" kern="0" dirty="0">
              <a:solidFill>
                <a:schemeClr val="accent2">
                  <a:lumMod val="75000"/>
                </a:schemeClr>
              </a:solidFill>
              <a:latin typeface="HGPｺﾞｼｯｸE" pitchFamily="50" charset="-128"/>
              <a:ea typeface="HGPｺﾞｼｯｸE" pitchFamily="50" charset="-128"/>
              <a:cs typeface="+mj-cs"/>
            </a:endParaRPr>
          </a:p>
        </p:txBody>
      </p:sp>
      <p:sp>
        <p:nvSpPr>
          <p:cNvPr id="4" name="タイトル 1"/>
          <p:cNvSpPr txBox="1">
            <a:spLocks/>
          </p:cNvSpPr>
          <p:nvPr/>
        </p:nvSpPr>
        <p:spPr bwMode="auto">
          <a:xfrm>
            <a:off x="6137353" y="6386794"/>
            <a:ext cx="4786313" cy="428625"/>
          </a:xfrm>
          <a:prstGeom prst="rect">
            <a:avLst/>
          </a:prstGeom>
          <a:noFill/>
          <a:ln w="12700">
            <a:noFill/>
            <a:miter lim="800000"/>
            <a:headEnd/>
            <a:tailEnd/>
          </a:ln>
        </p:spPr>
        <p:txBody>
          <a:bodyPr lIns="90488" tIns="44450" rIns="90488" bIns="44450" anchor="ctr"/>
          <a:lstStyle/>
          <a:p>
            <a:pPr algn="ctr" defTabSz="762000" eaLnBrk="0" hangingPunct="0">
              <a:buClr>
                <a:srgbClr val="000000"/>
              </a:buClr>
              <a:buSzPct val="100000"/>
              <a:defRPr/>
            </a:pPr>
            <a:r>
              <a:rPr lang="ja-JP" altLang="en-US" sz="1600" kern="0" dirty="0">
                <a:solidFill>
                  <a:schemeClr val="accent2">
                    <a:lumMod val="75000"/>
                  </a:schemeClr>
                </a:solidFill>
                <a:latin typeface="HGPｺﾞｼｯｸE" pitchFamily="50" charset="-128"/>
                <a:ea typeface="HGPｺﾞｼｯｸE" pitchFamily="50" charset="-128"/>
                <a:cs typeface="+mj-cs"/>
              </a:rPr>
              <a:t>ピューラックス　安全性データシート（ＭＳＤＳ）　より</a:t>
            </a:r>
          </a:p>
        </p:txBody>
      </p:sp>
    </p:spTree>
    <p:extLst>
      <p:ext uri="{BB962C8B-B14F-4D97-AF65-F5344CB8AC3E}">
        <p14:creationId xmlns:p14="http://schemas.microsoft.com/office/powerpoint/2010/main" val="4069311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塩素滅菌機　ポンプ」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28" y="830636"/>
            <a:ext cx="8225422" cy="33446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塩素滅菌機　ポンプ」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910" y="2502974"/>
            <a:ext cx="4005402" cy="400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80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595209" y="352916"/>
            <a:ext cx="9162438" cy="4351338"/>
          </a:xfrm>
        </p:spPr>
        <p:txBody>
          <a:bodyPr>
            <a:noAutofit/>
          </a:bodyPr>
          <a:lstStyle/>
          <a:p>
            <a:r>
              <a:rPr lang="ja-JP" altLang="en-US" dirty="0"/>
              <a:t>プールの原水に何を用いているかを調べる必要がある。</a:t>
            </a:r>
          </a:p>
          <a:p>
            <a:r>
              <a:rPr lang="ja-JP" altLang="en-US" dirty="0"/>
              <a:t>プールの原水は、飲料水の基準に適合するものであることが望ましい。水道水を用いる場合は</a:t>
            </a:r>
            <a:r>
              <a:rPr lang="ja-JP" altLang="en-US" dirty="0" smtClean="0"/>
              <a:t>、水道法</a:t>
            </a:r>
            <a:r>
              <a:rPr lang="ja-JP" altLang="en-US" dirty="0"/>
              <a:t>により水質管理が行われているので問題ないが、飲料水に供していない</a:t>
            </a:r>
            <a:r>
              <a:rPr lang="ja-JP" altLang="en-US" dirty="0">
                <a:solidFill>
                  <a:srgbClr val="FFFF00"/>
                </a:solidFill>
              </a:rPr>
              <a:t>井戸水、河川水</a:t>
            </a:r>
            <a:r>
              <a:rPr lang="ja-JP" altLang="en-US" dirty="0" smtClean="0">
                <a:solidFill>
                  <a:srgbClr val="FFFF00"/>
                </a:solidFill>
              </a:rPr>
              <a:t>、湖沼</a:t>
            </a:r>
            <a:r>
              <a:rPr lang="ja-JP" altLang="en-US" dirty="0">
                <a:solidFill>
                  <a:srgbClr val="FFFF00"/>
                </a:solidFill>
              </a:rPr>
              <a:t>水等を用いる場合は、プール使用開始前に水質検査を行い</a:t>
            </a:r>
            <a:r>
              <a:rPr lang="ja-JP" altLang="en-US" dirty="0"/>
              <a:t>、「第２ 飲料水等の水質及び</a:t>
            </a:r>
            <a:r>
              <a:rPr lang="ja-JP" altLang="en-US" dirty="0" smtClean="0"/>
              <a:t>施設</a:t>
            </a:r>
            <a:r>
              <a:rPr lang="ja-JP" altLang="en-US" dirty="0"/>
              <a:t>・設備に係る学校環境衛生基準」の「</a:t>
            </a:r>
            <a:r>
              <a:rPr lang="en-US" altLang="ja-JP" dirty="0"/>
              <a:t>(2)</a:t>
            </a:r>
            <a:r>
              <a:rPr lang="ja-JP" altLang="en-US" dirty="0"/>
              <a:t>専用水道に該当しない井戸水等を水源とする飲料水</a:t>
            </a:r>
            <a:r>
              <a:rPr lang="ja-JP" altLang="en-US" dirty="0" smtClean="0"/>
              <a:t>の水質</a:t>
            </a:r>
            <a:r>
              <a:rPr lang="ja-JP" altLang="en-US" dirty="0"/>
              <a:t>」の「ア」の検査項目の基準を満たすよう努める。</a:t>
            </a:r>
          </a:p>
          <a:p>
            <a:r>
              <a:rPr lang="ja-JP" altLang="en-US" dirty="0"/>
              <a:t>また、プールの原水が井戸水等であっても、</a:t>
            </a:r>
            <a:r>
              <a:rPr lang="ja-JP" altLang="en-US" dirty="0">
                <a:solidFill>
                  <a:srgbClr val="FFFF00"/>
                </a:solidFill>
              </a:rPr>
              <a:t>飲料水に供し定期検査を実施している場合は、</a:t>
            </a:r>
            <a:r>
              <a:rPr lang="ja-JP" altLang="en-US" dirty="0" smtClean="0">
                <a:solidFill>
                  <a:srgbClr val="FFFF00"/>
                </a:solidFill>
              </a:rPr>
              <a:t>プール</a:t>
            </a:r>
            <a:r>
              <a:rPr lang="ja-JP" altLang="en-US" dirty="0">
                <a:solidFill>
                  <a:srgbClr val="FFFF00"/>
                </a:solidFill>
              </a:rPr>
              <a:t>使用開始前検査を省略し、定期検査の結果により判断する。</a:t>
            </a:r>
          </a:p>
          <a:p>
            <a:r>
              <a:rPr lang="ja-JP" altLang="en-US" dirty="0"/>
              <a:t>なお、プール水の水質検査は、プール使用期間中に検査を実施する。</a:t>
            </a:r>
            <a:endParaRPr kumimoji="1" lang="ja-JP" altLang="en-US" dirty="0"/>
          </a:p>
        </p:txBody>
      </p:sp>
      <p:sp>
        <p:nvSpPr>
          <p:cNvPr id="2" name="テキスト ボックス 1"/>
          <p:cNvSpPr txBox="1"/>
          <p:nvPr/>
        </p:nvSpPr>
        <p:spPr>
          <a:xfrm>
            <a:off x="5961531" y="6320118"/>
            <a:ext cx="3990195" cy="369332"/>
          </a:xfrm>
          <a:prstGeom prst="rect">
            <a:avLst/>
          </a:prstGeom>
          <a:noFill/>
        </p:spPr>
        <p:txBody>
          <a:bodyPr wrap="none" rtlCol="0">
            <a:spAutoFit/>
          </a:bodyPr>
          <a:lstStyle/>
          <a:p>
            <a:r>
              <a:rPr kumimoji="1" lang="ja-JP" altLang="en-US" dirty="0">
                <a:latin typeface="+mn-ea"/>
              </a:rPr>
              <a:t>（学校環境衛生管理マニュアル</a:t>
            </a:r>
            <a:r>
              <a:rPr kumimoji="1" lang="en-US" altLang="ja-JP" dirty="0">
                <a:latin typeface="+mn-ea"/>
              </a:rPr>
              <a:t>97p</a:t>
            </a:r>
            <a:r>
              <a:rPr kumimoji="1" lang="ja-JP" altLang="en-US" dirty="0">
                <a:latin typeface="+mn-ea"/>
              </a:rPr>
              <a:t>）</a:t>
            </a:r>
          </a:p>
        </p:txBody>
      </p:sp>
    </p:spTree>
    <p:extLst>
      <p:ext uri="{BB962C8B-B14F-4D97-AF65-F5344CB8AC3E}">
        <p14:creationId xmlns:p14="http://schemas.microsoft.com/office/powerpoint/2010/main" val="3048367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検査回数</a:t>
            </a:r>
            <a:r>
              <a:rPr lang="ja-JP" altLang="en-US" sz="1800" dirty="0"/>
              <a:t>（学校環境衛生基準）</a:t>
            </a:r>
            <a:endParaRPr kumimoji="1" lang="ja-JP" altLang="en-US" dirty="0"/>
          </a:p>
        </p:txBody>
      </p:sp>
      <p:sp>
        <p:nvSpPr>
          <p:cNvPr id="3" name="コンテンツ プレースホルダー 2"/>
          <p:cNvSpPr>
            <a:spLocks noGrp="1"/>
          </p:cNvSpPr>
          <p:nvPr>
            <p:ph idx="1"/>
          </p:nvPr>
        </p:nvSpPr>
        <p:spPr>
          <a:xfrm>
            <a:off x="1845048" y="1502895"/>
            <a:ext cx="9020175" cy="4631016"/>
          </a:xfrm>
        </p:spPr>
        <p:txBody>
          <a:bodyPr>
            <a:noAutofit/>
          </a:bodyPr>
          <a:lstStyle/>
          <a:p>
            <a:r>
              <a:rPr lang="ja-JP" altLang="en-US" sz="3200" dirty="0">
                <a:latin typeface="+mn-ea"/>
              </a:rPr>
              <a:t>使用日の積算が３０日以内ごとに１回行う。</a:t>
            </a:r>
            <a:endParaRPr lang="en-US" altLang="ja-JP" sz="3200" dirty="0">
              <a:latin typeface="+mn-ea"/>
            </a:endParaRPr>
          </a:p>
          <a:p>
            <a:endParaRPr lang="en-US" altLang="ja-JP" sz="3200" dirty="0">
              <a:latin typeface="+mn-ea"/>
            </a:endParaRPr>
          </a:p>
          <a:p>
            <a:r>
              <a:rPr lang="ja-JP" altLang="en-US" sz="3200" dirty="0">
                <a:latin typeface="+mn-ea"/>
              </a:rPr>
              <a:t>総トリハロメタン</a:t>
            </a:r>
            <a:endParaRPr lang="en-US" altLang="ja-JP" sz="3200" dirty="0">
              <a:latin typeface="+mn-ea"/>
            </a:endParaRPr>
          </a:p>
          <a:p>
            <a:pPr lvl="1"/>
            <a:r>
              <a:rPr lang="ja-JP" altLang="en-US" sz="2800" dirty="0">
                <a:latin typeface="+mn-ea"/>
              </a:rPr>
              <a:t>使用期間中の適切な時期に１回以上行う。</a:t>
            </a:r>
          </a:p>
          <a:p>
            <a:pPr lvl="1"/>
            <a:r>
              <a:rPr lang="ja-JP" altLang="en-US" sz="2800" dirty="0">
                <a:latin typeface="+mn-ea"/>
              </a:rPr>
              <a:t>循環式プールの場合は、その使用を始めて</a:t>
            </a:r>
            <a:r>
              <a:rPr lang="en-US" altLang="ja-JP" sz="2800" dirty="0">
                <a:latin typeface="+mn-ea"/>
              </a:rPr>
              <a:t>2</a:t>
            </a:r>
            <a:r>
              <a:rPr lang="ja-JP" altLang="en-US" sz="2800" dirty="0">
                <a:latin typeface="+mn-ea"/>
              </a:rPr>
              <a:t>～</a:t>
            </a:r>
            <a:r>
              <a:rPr lang="en-US" altLang="ja-JP" sz="2800" dirty="0">
                <a:latin typeface="+mn-ea"/>
              </a:rPr>
              <a:t>3</a:t>
            </a:r>
            <a:r>
              <a:rPr lang="ja-JP" altLang="en-US" sz="2800" dirty="0">
                <a:latin typeface="+mn-ea"/>
              </a:rPr>
              <a:t>週間経過した後、入替え式の場合は、その使用が始まり、最初の入替えをする直前に測定することが望ましい。</a:t>
            </a:r>
            <a:endParaRPr lang="en-US" altLang="ja-JP" sz="2800" dirty="0">
              <a:latin typeface="+mn-ea"/>
            </a:endParaRPr>
          </a:p>
          <a:p>
            <a:pPr lvl="1"/>
            <a:endParaRPr lang="en-US" altLang="ja-JP" sz="2800" dirty="0">
              <a:latin typeface="+mn-ea"/>
            </a:endParaRPr>
          </a:p>
          <a:p>
            <a:r>
              <a:rPr lang="ja-JP" altLang="en-US" sz="3200" dirty="0">
                <a:latin typeface="+mn-ea"/>
              </a:rPr>
              <a:t>循環ろ過装置の処理水</a:t>
            </a:r>
            <a:endParaRPr lang="en-US" altLang="ja-JP" sz="3200" dirty="0">
              <a:latin typeface="+mn-ea"/>
            </a:endParaRPr>
          </a:p>
          <a:p>
            <a:pPr lvl="1"/>
            <a:r>
              <a:rPr lang="ja-JP" altLang="en-US" sz="2800" dirty="0">
                <a:latin typeface="+mn-ea"/>
              </a:rPr>
              <a:t>毎学年１回、定期に行う。</a:t>
            </a:r>
          </a:p>
        </p:txBody>
      </p:sp>
    </p:spTree>
    <p:extLst>
      <p:ext uri="{BB962C8B-B14F-4D97-AF65-F5344CB8AC3E}">
        <p14:creationId xmlns:p14="http://schemas.microsoft.com/office/powerpoint/2010/main" val="42349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検体の採水場所</a:t>
            </a:r>
            <a:r>
              <a:rPr lang="ja-JP" altLang="en-US" sz="1800" dirty="0"/>
              <a:t>（学校環境衛生管理マニュアル）</a:t>
            </a:r>
            <a:endParaRPr lang="ja-JP" altLang="en-US" sz="3600" dirty="0"/>
          </a:p>
        </p:txBody>
      </p:sp>
      <p:sp>
        <p:nvSpPr>
          <p:cNvPr id="3" name="コンテンツ プレースホルダー 2"/>
          <p:cNvSpPr>
            <a:spLocks noGrp="1"/>
          </p:cNvSpPr>
          <p:nvPr>
            <p:ph idx="1"/>
          </p:nvPr>
        </p:nvSpPr>
        <p:spPr>
          <a:xfrm>
            <a:off x="1711979" y="1559860"/>
            <a:ext cx="8768042" cy="5103158"/>
          </a:xfrm>
        </p:spPr>
        <p:txBody>
          <a:bodyPr>
            <a:noAutofit/>
          </a:bodyPr>
          <a:lstStyle/>
          <a:p>
            <a:r>
              <a:rPr lang="ja-JP" altLang="en-US" sz="3200" dirty="0"/>
              <a:t>残留塩素</a:t>
            </a:r>
            <a:endParaRPr lang="en-US" altLang="ja-JP" sz="3200" dirty="0"/>
          </a:p>
          <a:p>
            <a:pPr lvl="1"/>
            <a:r>
              <a:rPr lang="ja-JP" altLang="en-US" sz="2400" dirty="0"/>
              <a:t>検体の採水場所は、プール全体の水質が把握できる場所とし、長方形のプールではプール内の対角線上におけるほぼ等間隔の位置</a:t>
            </a:r>
            <a:r>
              <a:rPr lang="ja-JP" altLang="en-US" sz="2400" dirty="0">
                <a:solidFill>
                  <a:srgbClr val="FFFF00"/>
                </a:solidFill>
              </a:rPr>
              <a:t>３か所以上の水面下２０</a:t>
            </a:r>
            <a:r>
              <a:rPr lang="en-US" altLang="ja-JP" sz="2400" dirty="0">
                <a:solidFill>
                  <a:srgbClr val="FFFF00"/>
                </a:solidFill>
              </a:rPr>
              <a:t>cm </a:t>
            </a:r>
            <a:r>
              <a:rPr lang="ja-JP" altLang="en-US" sz="2400" dirty="0">
                <a:solidFill>
                  <a:srgbClr val="FFFF00"/>
                </a:solidFill>
              </a:rPr>
              <a:t>及び循環ろ過装置の取水口付近</a:t>
            </a:r>
            <a:r>
              <a:rPr lang="ja-JP" altLang="en-US" sz="2400" dirty="0"/>
              <a:t>を原則とする。</a:t>
            </a:r>
            <a:endParaRPr lang="en-US" altLang="ja-JP" sz="2400" dirty="0"/>
          </a:p>
          <a:p>
            <a:r>
              <a:rPr lang="ja-JP" altLang="en-US" sz="2800" dirty="0"/>
              <a:t>その他</a:t>
            </a:r>
            <a:endParaRPr lang="en-US" altLang="ja-JP" sz="2800" dirty="0"/>
          </a:p>
          <a:p>
            <a:pPr lvl="1"/>
            <a:r>
              <a:rPr lang="ja-JP" altLang="en-US" sz="2400" dirty="0"/>
              <a:t>検体の採水場所は、プール全体の水質が把握できる場所とし、長方形のプールではプール内の対角線上のほぼ等間隔の位置で、</a:t>
            </a:r>
            <a:r>
              <a:rPr lang="ja-JP" altLang="en-US" sz="2400" dirty="0">
                <a:solidFill>
                  <a:srgbClr val="FFFF00"/>
                </a:solidFill>
              </a:rPr>
              <a:t>水面下約２０</a:t>
            </a:r>
            <a:r>
              <a:rPr lang="en-US" altLang="ja-JP" sz="2400" dirty="0">
                <a:solidFill>
                  <a:srgbClr val="FFFF00"/>
                </a:solidFill>
              </a:rPr>
              <a:t>cm </a:t>
            </a:r>
            <a:r>
              <a:rPr lang="ja-JP" altLang="en-US" sz="2400" dirty="0">
                <a:solidFill>
                  <a:srgbClr val="FFFF00"/>
                </a:solidFill>
              </a:rPr>
              <a:t>付近の３か所以上</a:t>
            </a:r>
            <a:r>
              <a:rPr lang="ja-JP" altLang="en-US" sz="2400" dirty="0"/>
              <a:t>を原則とする。</a:t>
            </a:r>
            <a:endParaRPr lang="en-US" altLang="ja-JP" sz="2400" dirty="0"/>
          </a:p>
          <a:p>
            <a:r>
              <a:rPr lang="ja-JP" altLang="en-US" sz="2800" dirty="0"/>
              <a:t>循環ろ過装置の処理水</a:t>
            </a:r>
            <a:endParaRPr lang="en-US" altLang="ja-JP" sz="2800" dirty="0"/>
          </a:p>
          <a:p>
            <a:pPr lvl="1"/>
            <a:r>
              <a:rPr lang="ja-JP" altLang="en-US" sz="2400" dirty="0"/>
              <a:t>採水栓から初流に沈殿物や浮遊物が出てくることがあるので、５分程度放水を行った後に採水する。</a:t>
            </a:r>
          </a:p>
        </p:txBody>
      </p:sp>
    </p:spTree>
    <p:extLst>
      <p:ext uri="{BB962C8B-B14F-4D97-AF65-F5344CB8AC3E}">
        <p14:creationId xmlns:p14="http://schemas.microsoft.com/office/powerpoint/2010/main" val="2843593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定期検査の検体数について</a:t>
            </a:r>
            <a:endParaRPr kumimoji="1" lang="ja-JP" altLang="en-US" dirty="0"/>
          </a:p>
        </p:txBody>
      </p:sp>
      <p:sp>
        <p:nvSpPr>
          <p:cNvPr id="3" name="コンテンツ プレースホルダー 2"/>
          <p:cNvSpPr>
            <a:spLocks noGrp="1"/>
          </p:cNvSpPr>
          <p:nvPr>
            <p:ph idx="1"/>
          </p:nvPr>
        </p:nvSpPr>
        <p:spPr>
          <a:xfrm>
            <a:off x="2095501" y="2141631"/>
            <a:ext cx="8337177" cy="4351338"/>
          </a:xfrm>
        </p:spPr>
        <p:txBody>
          <a:bodyPr>
            <a:normAutofit/>
          </a:bodyPr>
          <a:lstStyle/>
          <a:p>
            <a:pPr marL="0" indent="0">
              <a:buNone/>
            </a:pPr>
            <a:r>
              <a:rPr lang="ja-JP" altLang="en-US" sz="5400" dirty="0">
                <a:latin typeface="+mn-ea"/>
              </a:rPr>
              <a:t>ｐＨ値、</a:t>
            </a:r>
            <a:r>
              <a:rPr lang="ja-JP" altLang="en-US" sz="5400" dirty="0"/>
              <a:t>有機物、濁度、総トリハロメタンは</a:t>
            </a:r>
            <a:endParaRPr lang="en-US" altLang="ja-JP" sz="5400" dirty="0"/>
          </a:p>
          <a:p>
            <a:pPr marL="0" indent="0">
              <a:buNone/>
            </a:pPr>
            <a:r>
              <a:rPr lang="ja-JP" altLang="en-US" sz="5400" dirty="0"/>
              <a:t>３カ所以上も採水する意味があるのか！！</a:t>
            </a:r>
            <a:endParaRPr lang="en-US" altLang="ja-JP" sz="5400" dirty="0"/>
          </a:p>
          <a:p>
            <a:pPr marL="0" indent="0">
              <a:buNone/>
            </a:pPr>
            <a:endParaRPr lang="ja-JP" altLang="en-US" sz="5400" dirty="0"/>
          </a:p>
        </p:txBody>
      </p:sp>
    </p:spTree>
    <p:extLst>
      <p:ext uri="{BB962C8B-B14F-4D97-AF65-F5344CB8AC3E}">
        <p14:creationId xmlns:p14="http://schemas.microsoft.com/office/powerpoint/2010/main" val="2286445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プール 吐出口」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265" y="3468860"/>
            <a:ext cx="4955471" cy="2571101"/>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0482" y="311600"/>
            <a:ext cx="1756932" cy="3090024"/>
          </a:xfrm>
          <a:prstGeom prst="rect">
            <a:avLst/>
          </a:prstGeom>
        </p:spPr>
      </p:pic>
      <p:sp>
        <p:nvSpPr>
          <p:cNvPr id="8" name="下矢印 7"/>
          <p:cNvSpPr/>
          <p:nvPr/>
        </p:nvSpPr>
        <p:spPr>
          <a:xfrm rot="3354600">
            <a:off x="6204829" y="1327307"/>
            <a:ext cx="285455" cy="3507240"/>
          </a:xfrm>
          <a:prstGeom prst="downArrow">
            <a:avLst>
              <a:gd name="adj1" fmla="val 44584"/>
              <a:gd name="adj2" fmla="val 11287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8004207" y="3543300"/>
            <a:ext cx="1338828" cy="369332"/>
          </a:xfrm>
          <a:prstGeom prst="rect">
            <a:avLst/>
          </a:prstGeom>
          <a:noFill/>
        </p:spPr>
        <p:txBody>
          <a:bodyPr wrap="none" rtlCol="0">
            <a:spAutoFit/>
          </a:bodyPr>
          <a:lstStyle/>
          <a:p>
            <a:r>
              <a:rPr kumimoji="1" lang="ja-JP" altLang="en-US" dirty="0"/>
              <a:t>調節が可能</a:t>
            </a:r>
          </a:p>
        </p:txBody>
      </p:sp>
    </p:spTree>
    <p:extLst>
      <p:ext uri="{BB962C8B-B14F-4D97-AF65-F5344CB8AC3E}">
        <p14:creationId xmlns:p14="http://schemas.microsoft.com/office/powerpoint/2010/main" val="2695872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pPr algn="ctr"/>
            <a:r>
              <a:rPr lang="ja-JP" altLang="en-US" dirty="0" smtClean="0">
                <a:latin typeface="+mn-ea"/>
              </a:rPr>
              <a:t>ｐＨ値の変化する要因</a:t>
            </a:r>
            <a:endParaRPr kumimoji="1" lang="ja-JP" altLang="en-US" dirty="0"/>
          </a:p>
        </p:txBody>
      </p:sp>
      <p:sp>
        <p:nvSpPr>
          <p:cNvPr id="3" name="コンテンツ プレースホルダー 2"/>
          <p:cNvSpPr>
            <a:spLocks noGrp="1"/>
          </p:cNvSpPr>
          <p:nvPr>
            <p:ph idx="1"/>
          </p:nvPr>
        </p:nvSpPr>
        <p:spPr>
          <a:xfrm>
            <a:off x="2679859" y="1960095"/>
            <a:ext cx="7781953" cy="4351338"/>
          </a:xfrm>
        </p:spPr>
        <p:txBody>
          <a:bodyPr>
            <a:normAutofit fontScale="92500" lnSpcReduction="20000"/>
          </a:bodyPr>
          <a:lstStyle/>
          <a:p>
            <a:r>
              <a:rPr lang="ja-JP" altLang="en-US" sz="2800" dirty="0"/>
              <a:t>砂ろ過装置で使用するろ過助剤（凝集剤）</a:t>
            </a:r>
            <a:endParaRPr lang="en-US" altLang="ja-JP" sz="2800" dirty="0"/>
          </a:p>
          <a:p>
            <a:pPr lvl="1"/>
            <a:r>
              <a:rPr lang="ja-JP" altLang="en-US" sz="2400" dirty="0"/>
              <a:t>硫酸アルミニウム（硫酸バンド）</a:t>
            </a:r>
            <a:endParaRPr lang="en-US" altLang="ja-JP" sz="2400" dirty="0"/>
          </a:p>
          <a:p>
            <a:pPr lvl="1"/>
            <a:r>
              <a:rPr lang="ja-JP" altLang="en-US" sz="2400" dirty="0"/>
              <a:t>ポリ塩化アルミニウム（</a:t>
            </a:r>
            <a:r>
              <a:rPr lang="en-US" altLang="ja-JP" sz="2400" dirty="0"/>
              <a:t>PAC)</a:t>
            </a:r>
          </a:p>
          <a:p>
            <a:pPr marL="342900" lvl="1" indent="0">
              <a:buNone/>
            </a:pPr>
            <a:r>
              <a:rPr lang="en-US" altLang="ja-JP" sz="2400" dirty="0"/>
              <a:t/>
            </a:r>
            <a:br>
              <a:rPr lang="en-US" altLang="ja-JP" sz="2400" dirty="0"/>
            </a:br>
            <a:r>
              <a:rPr lang="en-US" altLang="ja-JP" sz="2400" dirty="0"/>
              <a:t>    </a:t>
            </a:r>
            <a:r>
              <a:rPr lang="ja-JP" altLang="en-US" sz="2400" dirty="0"/>
              <a:t>酸性になる　</a:t>
            </a:r>
            <a:endParaRPr lang="en-US" altLang="ja-JP" sz="2400" dirty="0"/>
          </a:p>
          <a:p>
            <a:pPr marL="342900" lvl="1" indent="0">
              <a:buNone/>
            </a:pPr>
            <a:r>
              <a:rPr lang="en-US" altLang="ja-JP" sz="2400" dirty="0"/>
              <a:t>   </a:t>
            </a:r>
            <a:r>
              <a:rPr lang="ja-JP" altLang="en-US" sz="2400" dirty="0"/>
              <a:t>　凝集フロックを作るためにも調整が必要</a:t>
            </a:r>
            <a:endParaRPr lang="en-US" altLang="ja-JP" sz="2400" dirty="0"/>
          </a:p>
          <a:p>
            <a:pPr marL="685800" lvl="2" indent="0">
              <a:buNone/>
            </a:pPr>
            <a:r>
              <a:rPr kumimoji="1" lang="ja-JP" altLang="en-US" dirty="0" smtClean="0"/>
              <a:t>　　</a:t>
            </a:r>
            <a:r>
              <a:rPr lang="ja-JP" altLang="en-US" dirty="0" smtClean="0"/>
              <a:t>炭酸</a:t>
            </a:r>
            <a:r>
              <a:rPr lang="ja-JP" altLang="en-US" dirty="0"/>
              <a:t>ナトリウム（ソーダ 灰</a:t>
            </a:r>
            <a:r>
              <a:rPr lang="ja-JP" altLang="en-US" dirty="0" smtClean="0"/>
              <a:t>）による中和</a:t>
            </a:r>
            <a:endParaRPr kumimoji="1" lang="en-US" altLang="ja-JP" dirty="0" smtClean="0"/>
          </a:p>
          <a:p>
            <a:pPr lvl="1"/>
            <a:endParaRPr lang="en-US" altLang="ja-JP" sz="2400" dirty="0"/>
          </a:p>
          <a:p>
            <a:r>
              <a:rPr lang="ja-JP" altLang="en-US" sz="2800" dirty="0"/>
              <a:t>塩素剤</a:t>
            </a:r>
            <a:endParaRPr lang="en-US" altLang="ja-JP" sz="2800" dirty="0"/>
          </a:p>
          <a:p>
            <a:pPr lvl="1"/>
            <a:r>
              <a:rPr lang="ja-JP" altLang="en-US" sz="2400" dirty="0"/>
              <a:t>液体無機塩素（次亜塩素酸</a:t>
            </a:r>
            <a:r>
              <a:rPr lang="en-US" altLang="ja-JP" sz="2400" dirty="0"/>
              <a:t>Na</a:t>
            </a:r>
            <a:r>
              <a:rPr lang="ja-JP" altLang="en-US" sz="2400" dirty="0"/>
              <a:t>液）　   アルカリ性</a:t>
            </a:r>
            <a:endParaRPr lang="en-US" altLang="ja-JP" sz="2400" dirty="0"/>
          </a:p>
          <a:p>
            <a:pPr marL="685800" lvl="2" indent="0">
              <a:buNone/>
            </a:pPr>
            <a:r>
              <a:rPr kumimoji="1" lang="ja-JP" altLang="en-US" dirty="0" smtClean="0"/>
              <a:t>　　</a:t>
            </a:r>
            <a:r>
              <a:rPr lang="ja-JP" altLang="en-US" dirty="0"/>
              <a:t>硫酸水素ナトリウム（ 重硫酸ナトリウム）</a:t>
            </a:r>
            <a:r>
              <a:rPr lang="ja-JP" altLang="en-US" dirty="0" smtClean="0"/>
              <a:t>等による中和</a:t>
            </a:r>
            <a:endParaRPr kumimoji="1" lang="en-US" altLang="ja-JP" dirty="0" smtClean="0"/>
          </a:p>
          <a:p>
            <a:pPr lvl="1"/>
            <a:r>
              <a:rPr lang="ja-JP" altLang="en-US" sz="2400" dirty="0"/>
              <a:t>トリクロロイソシアヌル酸　　　　　酸性</a:t>
            </a:r>
            <a:endParaRPr lang="en-US" altLang="ja-JP" sz="2400" dirty="0"/>
          </a:p>
          <a:p>
            <a:pPr lvl="1"/>
            <a:endParaRPr lang="en-US" altLang="ja-JP" sz="2400" dirty="0"/>
          </a:p>
          <a:p>
            <a:r>
              <a:rPr lang="ja-JP" altLang="en-US" sz="2800" dirty="0"/>
              <a:t>プールの中での偏在は考えにくい。</a:t>
            </a:r>
          </a:p>
        </p:txBody>
      </p:sp>
    </p:spTree>
    <p:extLst>
      <p:ext uri="{BB962C8B-B14F-4D97-AF65-F5344CB8AC3E}">
        <p14:creationId xmlns:p14="http://schemas.microsoft.com/office/powerpoint/2010/main" val="2798419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smtClean="0">
                <a:latin typeface="+mn-ea"/>
              </a:rPr>
              <a:t>ｐＨ値の変化</a:t>
            </a:r>
            <a:endParaRPr kumimoji="1" lang="ja-JP" altLang="en-US" dirty="0"/>
          </a:p>
        </p:txBody>
      </p:sp>
      <p:sp>
        <p:nvSpPr>
          <p:cNvPr id="3" name="コンテンツ プレースホルダー 2"/>
          <p:cNvSpPr>
            <a:spLocks noGrp="1"/>
          </p:cNvSpPr>
          <p:nvPr>
            <p:ph idx="1"/>
          </p:nvPr>
        </p:nvSpPr>
        <p:spPr>
          <a:xfrm>
            <a:off x="3352800" y="1825625"/>
            <a:ext cx="6686550" cy="4351338"/>
          </a:xfrm>
        </p:spPr>
        <p:txBody>
          <a:bodyPr>
            <a:normAutofit/>
          </a:bodyPr>
          <a:lstStyle/>
          <a:p>
            <a:r>
              <a:rPr lang="ja-JP" altLang="en-US" sz="2800" dirty="0"/>
              <a:t>中性からずれると目への刺激が強い</a:t>
            </a:r>
            <a:endParaRPr lang="en-US" altLang="ja-JP" sz="2800" dirty="0"/>
          </a:p>
          <a:p>
            <a:r>
              <a:rPr lang="ja-JP" altLang="en-US" sz="2800" dirty="0"/>
              <a:t>砂ろ過に使う凝集剤がうまく働かない。</a:t>
            </a:r>
            <a:endParaRPr lang="en-US" altLang="ja-JP" sz="2800" dirty="0"/>
          </a:p>
          <a:p>
            <a:endParaRPr lang="en-US" altLang="ja-JP" sz="2800" dirty="0"/>
          </a:p>
          <a:p>
            <a:r>
              <a:rPr lang="ja-JP" altLang="en-US" sz="2800" dirty="0"/>
              <a:t>酸性側に変化</a:t>
            </a:r>
            <a:endParaRPr lang="en-US" altLang="ja-JP" sz="2800" dirty="0"/>
          </a:p>
          <a:p>
            <a:pPr lvl="1"/>
            <a:r>
              <a:rPr lang="ja-JP" altLang="en-US" sz="2400" dirty="0"/>
              <a:t>消毒効果は強くなる</a:t>
            </a:r>
            <a:endParaRPr lang="en-US" altLang="ja-JP" sz="2400" dirty="0"/>
          </a:p>
          <a:p>
            <a:pPr lvl="1"/>
            <a:r>
              <a:rPr lang="ja-JP" altLang="en-US" sz="2400" dirty="0"/>
              <a:t>コンクリート劣化、配管の腐食等</a:t>
            </a:r>
            <a:endParaRPr lang="en-US" altLang="ja-JP" sz="2400" dirty="0"/>
          </a:p>
          <a:p>
            <a:pPr lvl="1"/>
            <a:endParaRPr lang="en-US" altLang="ja-JP" sz="2400" dirty="0"/>
          </a:p>
          <a:p>
            <a:r>
              <a:rPr lang="ja-JP" altLang="en-US" sz="2800" dirty="0"/>
              <a:t>アルカリ側に変化</a:t>
            </a:r>
            <a:endParaRPr lang="en-US" altLang="ja-JP" sz="2800" dirty="0"/>
          </a:p>
          <a:p>
            <a:pPr lvl="1"/>
            <a:r>
              <a:rPr lang="ja-JP" altLang="en-US" sz="2400" dirty="0"/>
              <a:t>消毒効果の低下</a:t>
            </a:r>
            <a:endParaRPr lang="en-US" altLang="ja-JP" sz="2400" dirty="0"/>
          </a:p>
          <a:p>
            <a:pPr lvl="1"/>
            <a:endParaRPr lang="ja-JP" altLang="en-US" sz="2400" dirty="0"/>
          </a:p>
        </p:txBody>
      </p:sp>
    </p:spTree>
    <p:extLst>
      <p:ext uri="{BB962C8B-B14F-4D97-AF65-F5344CB8AC3E}">
        <p14:creationId xmlns:p14="http://schemas.microsoft.com/office/powerpoint/2010/main" val="893123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8692" y="170630"/>
            <a:ext cx="8360228" cy="6585866"/>
          </a:xfrm>
        </p:spPr>
      </p:pic>
    </p:spTree>
    <p:extLst>
      <p:ext uri="{BB962C8B-B14F-4D97-AF65-F5344CB8AC3E}">
        <p14:creationId xmlns:p14="http://schemas.microsoft.com/office/powerpoint/2010/main" val="3343293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4753" y="163419"/>
            <a:ext cx="10515600" cy="1325563"/>
          </a:xfrm>
        </p:spPr>
        <p:txBody>
          <a:bodyPr/>
          <a:lstStyle/>
          <a:p>
            <a:pPr algn="ctr"/>
            <a:r>
              <a:rPr kumimoji="1" lang="ja-JP" altLang="en-US" dirty="0" smtClean="0"/>
              <a:t>トリハロメタンの生成</a:t>
            </a:r>
            <a:endParaRPr kumimoji="1" lang="ja-JP" altLang="en-US" dirty="0"/>
          </a:p>
        </p:txBody>
      </p:sp>
      <p:sp>
        <p:nvSpPr>
          <p:cNvPr id="3" name="コンテンツ プレースホルダー 2"/>
          <p:cNvSpPr>
            <a:spLocks noGrp="1"/>
          </p:cNvSpPr>
          <p:nvPr>
            <p:ph idx="1"/>
          </p:nvPr>
        </p:nvSpPr>
        <p:spPr>
          <a:xfrm>
            <a:off x="1516837" y="1617195"/>
            <a:ext cx="9550091" cy="4351338"/>
          </a:xfrm>
        </p:spPr>
        <p:txBody>
          <a:bodyPr>
            <a:noAutofit/>
          </a:bodyPr>
          <a:lstStyle/>
          <a:p>
            <a:r>
              <a:rPr lang="ja-JP" altLang="en-US" dirty="0"/>
              <a:t>総トリハロメタンとはトリクロロメタン（慣用名、クロロホルム）</a:t>
            </a:r>
            <a:r>
              <a:rPr lang="ja-JP" altLang="en-US" dirty="0" smtClean="0"/>
              <a:t>、ブロモジクロロメタン、ジブロモクロロメタン</a:t>
            </a:r>
            <a:r>
              <a:rPr lang="ja-JP" altLang="en-US" dirty="0"/>
              <a:t>、トリブロモメタン（慣用名、ブロモホルム</a:t>
            </a:r>
            <a:r>
              <a:rPr lang="ja-JP" altLang="en-US" dirty="0" smtClean="0"/>
              <a:t>）の総称</a:t>
            </a:r>
            <a:endParaRPr lang="en-US" altLang="ja-JP" dirty="0" smtClean="0"/>
          </a:p>
          <a:p>
            <a:endParaRPr kumimoji="1" lang="en-US" altLang="ja-JP" dirty="0"/>
          </a:p>
          <a:p>
            <a:r>
              <a:rPr kumimoji="1" lang="ja-JP" altLang="en-US" dirty="0" smtClean="0"/>
              <a:t>プール水に含まれる有機物と消毒に使用する塩素が反応してトリハロメタンが生成される。</a:t>
            </a:r>
            <a:endParaRPr kumimoji="1" lang="en-US" altLang="ja-JP" dirty="0" smtClean="0"/>
          </a:p>
          <a:p>
            <a:endParaRPr lang="en-US" altLang="ja-JP" dirty="0"/>
          </a:p>
          <a:p>
            <a:r>
              <a:rPr kumimoji="1" lang="ja-JP" altLang="en-US" dirty="0" smtClean="0"/>
              <a:t>使用しているプールの中での偏在は考える必要が無い。</a:t>
            </a:r>
            <a:endParaRPr lang="en-US" altLang="ja-JP" dirty="0"/>
          </a:p>
          <a:p>
            <a:endParaRPr kumimoji="1" lang="en-US" altLang="ja-JP" dirty="0" smtClean="0"/>
          </a:p>
          <a:p>
            <a:r>
              <a:rPr kumimoji="1" lang="ja-JP" altLang="en-US" dirty="0" smtClean="0"/>
              <a:t>飲料水の基準は毎日２リットルを７０年飲み続けた場合</a:t>
            </a:r>
            <a:endParaRPr kumimoji="1" lang="ja-JP" altLang="en-US" dirty="0"/>
          </a:p>
        </p:txBody>
      </p:sp>
    </p:spTree>
    <p:extLst>
      <p:ext uri="{BB962C8B-B14F-4D97-AF65-F5344CB8AC3E}">
        <p14:creationId xmlns:p14="http://schemas.microsoft.com/office/powerpoint/2010/main" val="2255294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定期検査の検体数について</a:t>
            </a:r>
            <a:endParaRPr kumimoji="1" lang="ja-JP" altLang="en-US" dirty="0"/>
          </a:p>
        </p:txBody>
      </p:sp>
      <p:sp>
        <p:nvSpPr>
          <p:cNvPr id="3" name="コンテンツ プレースホルダー 2"/>
          <p:cNvSpPr>
            <a:spLocks noGrp="1"/>
          </p:cNvSpPr>
          <p:nvPr>
            <p:ph idx="1"/>
          </p:nvPr>
        </p:nvSpPr>
        <p:spPr>
          <a:xfrm>
            <a:off x="2095501" y="2141631"/>
            <a:ext cx="8337177" cy="4351338"/>
          </a:xfrm>
        </p:spPr>
        <p:txBody>
          <a:bodyPr>
            <a:normAutofit/>
          </a:bodyPr>
          <a:lstStyle/>
          <a:p>
            <a:pPr marL="0" indent="0">
              <a:buNone/>
            </a:pPr>
            <a:r>
              <a:rPr lang="ja-JP" altLang="en-US" sz="5400" dirty="0">
                <a:latin typeface="+mn-ea"/>
              </a:rPr>
              <a:t>ｐＨ値、</a:t>
            </a:r>
            <a:r>
              <a:rPr lang="ja-JP" altLang="en-US" sz="5400" dirty="0"/>
              <a:t>有機物、濁度、総トリハロメタンは</a:t>
            </a:r>
            <a:endParaRPr lang="en-US" altLang="ja-JP" sz="5400" dirty="0"/>
          </a:p>
          <a:p>
            <a:pPr marL="0" indent="0">
              <a:buNone/>
            </a:pPr>
            <a:r>
              <a:rPr lang="ja-JP" altLang="en-US" sz="5400" dirty="0"/>
              <a:t>３カ所以上も採水する意味があるのか！！</a:t>
            </a:r>
            <a:endParaRPr lang="en-US" altLang="ja-JP" sz="5400" dirty="0"/>
          </a:p>
          <a:p>
            <a:pPr marL="0" indent="0">
              <a:buNone/>
            </a:pPr>
            <a:endParaRPr lang="ja-JP" altLang="en-US" sz="5400" dirty="0"/>
          </a:p>
        </p:txBody>
      </p:sp>
    </p:spTree>
    <p:extLst>
      <p:ext uri="{BB962C8B-B14F-4D97-AF65-F5344CB8AC3E}">
        <p14:creationId xmlns:p14="http://schemas.microsoft.com/office/powerpoint/2010/main" val="3069136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プールの日常点検</a:t>
            </a:r>
            <a:endParaRPr kumimoji="1" lang="ja-JP" altLang="en-US" dirty="0"/>
          </a:p>
        </p:txBody>
      </p:sp>
      <p:graphicFrame>
        <p:nvGraphicFramePr>
          <p:cNvPr id="4" name="表 3"/>
          <p:cNvGraphicFramePr>
            <a:graphicFrameLocks noGrp="1"/>
          </p:cNvGraphicFramePr>
          <p:nvPr>
            <p:extLst/>
          </p:nvPr>
        </p:nvGraphicFramePr>
        <p:xfrm>
          <a:off x="2097740" y="1762298"/>
          <a:ext cx="8276665" cy="4747260"/>
        </p:xfrm>
        <a:graphic>
          <a:graphicData uri="http://schemas.openxmlformats.org/drawingml/2006/table">
            <a:tbl>
              <a:tblPr firstRow="1" bandRow="1">
                <a:tableStyleId>{5C22544A-7EE6-4342-B048-85BDC9FD1C3A}</a:tableStyleId>
              </a:tblPr>
              <a:tblGrid>
                <a:gridCol w="1559767"/>
                <a:gridCol w="6716898"/>
              </a:tblGrid>
              <a:tr h="297180">
                <a:tc gridSpan="2">
                  <a:txBody>
                    <a:bodyPr/>
                    <a:lstStyle/>
                    <a:p>
                      <a:r>
                        <a:rPr lang="ja-JP" altLang="en-US" sz="2000" dirty="0" smtClean="0">
                          <a:latin typeface="+mn-ea"/>
                        </a:rPr>
                        <a:t>プール水等</a:t>
                      </a:r>
                      <a:endParaRPr kumimoji="1" lang="ja-JP" altLang="en-US" sz="2000" dirty="0"/>
                    </a:p>
                  </a:txBody>
                  <a:tcPr marL="68580" marR="68580" marT="34290" marB="34290">
                    <a:solidFill>
                      <a:srgbClr val="41AEBD"/>
                    </a:solidFill>
                  </a:tcPr>
                </a:tc>
                <a:tc hMerge="1">
                  <a:txBody>
                    <a:bodyPr/>
                    <a:lstStyle/>
                    <a:p>
                      <a:endParaRPr kumimoji="1" lang="ja-JP" altLang="en-US" dirty="0"/>
                    </a:p>
                  </a:txBody>
                  <a:tcPr/>
                </a:tc>
              </a:tr>
              <a:tr h="297180">
                <a:tc>
                  <a:txBody>
                    <a:bodyPr/>
                    <a:lstStyle/>
                    <a:p>
                      <a:endParaRPr kumimoji="1" lang="ja-JP" altLang="en-US" sz="20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smtClean="0">
                          <a:latin typeface="+mn-ea"/>
                        </a:rPr>
                        <a:t>(</a:t>
                      </a:r>
                      <a:r>
                        <a:rPr lang="ja-JP" altLang="en-US" sz="2000" dirty="0" smtClean="0">
                          <a:latin typeface="+mn-ea"/>
                        </a:rPr>
                        <a:t>ｱ</a:t>
                      </a:r>
                      <a:r>
                        <a:rPr lang="en-US" altLang="ja-JP" sz="2000" dirty="0" smtClean="0">
                          <a:latin typeface="+mn-ea"/>
                        </a:rPr>
                        <a:t>) </a:t>
                      </a:r>
                      <a:r>
                        <a:rPr lang="ja-JP" altLang="en-US" sz="2000" dirty="0" smtClean="0">
                          <a:latin typeface="+mn-ea"/>
                        </a:rPr>
                        <a:t>水中に危険物や異常なものがないこと。</a:t>
                      </a:r>
                      <a:endParaRPr kumimoji="1" lang="ja-JP" altLang="en-US" sz="2000" dirty="0"/>
                    </a:p>
                  </a:txBody>
                  <a:tcPr marL="68580" marR="68580" marT="34290" marB="34290"/>
                </a:tc>
              </a:tr>
              <a:tr h="754380">
                <a:tc>
                  <a:txBody>
                    <a:bodyPr/>
                    <a:lstStyle/>
                    <a:p>
                      <a:endParaRPr kumimoji="1" lang="ja-JP" altLang="en-US" sz="2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smtClean="0">
                          <a:latin typeface="+mn-ea"/>
                        </a:rPr>
                        <a:t>(</a:t>
                      </a:r>
                      <a:r>
                        <a:rPr lang="ja-JP" altLang="en-US" sz="2000" dirty="0" smtClean="0">
                          <a:latin typeface="+mn-ea"/>
                        </a:rPr>
                        <a:t>ｲ</a:t>
                      </a:r>
                      <a:r>
                        <a:rPr lang="en-US" altLang="ja-JP" sz="2000" dirty="0" smtClean="0">
                          <a:latin typeface="+mn-ea"/>
                        </a:rPr>
                        <a:t>) </a:t>
                      </a:r>
                      <a:r>
                        <a:rPr lang="ja-JP" altLang="en-US" sz="2000" dirty="0" smtClean="0">
                          <a:latin typeface="+mn-ea"/>
                        </a:rPr>
                        <a:t>遊離残留塩素は、</a:t>
                      </a:r>
                      <a:r>
                        <a:rPr lang="ja-JP" altLang="en-US" sz="2000" dirty="0" smtClean="0">
                          <a:solidFill>
                            <a:srgbClr val="FF0000"/>
                          </a:solidFill>
                          <a:latin typeface="+mn-ea"/>
                        </a:rPr>
                        <a:t>プールの使用前及び使用中１時間ごとに１回</a:t>
                      </a:r>
                      <a:r>
                        <a:rPr lang="ja-JP" altLang="en-US" sz="2000" dirty="0" smtClean="0">
                          <a:latin typeface="+mn-ea"/>
                        </a:rPr>
                        <a:t>以上測定し、その濃度は、</a:t>
                      </a:r>
                      <a:r>
                        <a:rPr lang="ja-JP" altLang="en-US" sz="2000" dirty="0" smtClean="0">
                          <a:solidFill>
                            <a:srgbClr val="FF0000"/>
                          </a:solidFill>
                          <a:latin typeface="+mn-ea"/>
                        </a:rPr>
                        <a:t>どの部分でも </a:t>
                      </a:r>
                      <a:r>
                        <a:rPr lang="en-US" altLang="ja-JP" sz="2000" dirty="0" smtClean="0">
                          <a:solidFill>
                            <a:srgbClr val="FF0000"/>
                          </a:solidFill>
                          <a:latin typeface="+mn-ea"/>
                        </a:rPr>
                        <a:t>0.4mg</a:t>
                      </a:r>
                      <a:r>
                        <a:rPr lang="ja-JP" altLang="en-US" sz="2000" dirty="0" smtClean="0">
                          <a:solidFill>
                            <a:srgbClr val="FF0000"/>
                          </a:solidFill>
                          <a:latin typeface="+mn-ea"/>
                        </a:rPr>
                        <a:t>／</a:t>
                      </a:r>
                      <a:r>
                        <a:rPr lang="en-US" altLang="ja-JP" sz="2000" dirty="0" smtClean="0">
                          <a:solidFill>
                            <a:srgbClr val="FF0000"/>
                          </a:solidFill>
                          <a:latin typeface="+mn-ea"/>
                        </a:rPr>
                        <a:t>ℓ </a:t>
                      </a:r>
                      <a:r>
                        <a:rPr lang="ja-JP" altLang="en-US" sz="2000" dirty="0" smtClean="0">
                          <a:solidFill>
                            <a:srgbClr val="FF0000"/>
                          </a:solidFill>
                          <a:latin typeface="+mn-ea"/>
                        </a:rPr>
                        <a:t>以上</a:t>
                      </a:r>
                      <a:r>
                        <a:rPr lang="ja-JP" altLang="en-US" sz="2000" dirty="0" smtClean="0">
                          <a:latin typeface="+mn-ea"/>
                        </a:rPr>
                        <a:t>保持されていること。また、遊離残留塩素は </a:t>
                      </a:r>
                      <a:r>
                        <a:rPr lang="en-US" altLang="ja-JP" sz="2000" dirty="0" smtClean="0">
                          <a:latin typeface="+mn-ea"/>
                        </a:rPr>
                        <a:t>1.0mg</a:t>
                      </a:r>
                      <a:r>
                        <a:rPr lang="ja-JP" altLang="en-US" sz="2000" dirty="0" smtClean="0">
                          <a:latin typeface="+mn-ea"/>
                        </a:rPr>
                        <a:t>／</a:t>
                      </a:r>
                      <a:r>
                        <a:rPr lang="en-US" altLang="ja-JP" sz="2000" dirty="0" smtClean="0">
                          <a:latin typeface="+mn-ea"/>
                        </a:rPr>
                        <a:t>ℓ </a:t>
                      </a:r>
                      <a:r>
                        <a:rPr lang="ja-JP" altLang="en-US" sz="2000" dirty="0" smtClean="0">
                          <a:latin typeface="+mn-ea"/>
                        </a:rPr>
                        <a:t>以下が望ましい。</a:t>
                      </a:r>
                      <a:endParaRPr lang="en-US" altLang="ja-JP" sz="2000" dirty="0" smtClean="0">
                        <a:latin typeface="+mn-ea"/>
                      </a:endParaRPr>
                    </a:p>
                  </a:txBody>
                  <a:tcPr marL="68580" marR="68580" marT="34290" marB="34290"/>
                </a:tc>
              </a:tr>
              <a:tr h="525780">
                <a:tc>
                  <a:txBody>
                    <a:bodyPr/>
                    <a:lstStyle/>
                    <a:p>
                      <a:endParaRPr kumimoji="1" lang="ja-JP" altLang="en-US" sz="20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smtClean="0">
                          <a:latin typeface="+mn-ea"/>
                        </a:rPr>
                        <a:t>(</a:t>
                      </a:r>
                      <a:r>
                        <a:rPr lang="ja-JP" altLang="en-US" sz="2000" dirty="0" smtClean="0">
                          <a:latin typeface="+mn-ea"/>
                        </a:rPr>
                        <a:t>ｳ</a:t>
                      </a:r>
                      <a:r>
                        <a:rPr lang="en-US" altLang="ja-JP" sz="2000" dirty="0" smtClean="0">
                          <a:latin typeface="+mn-ea"/>
                        </a:rPr>
                        <a:t>) </a:t>
                      </a:r>
                      <a:r>
                        <a:rPr lang="ja-JP" altLang="en-US" sz="2000" dirty="0" smtClean="0">
                          <a:latin typeface="+mn-ea"/>
                        </a:rPr>
                        <a:t>ｐＨ値は、プールの</a:t>
                      </a:r>
                      <a:r>
                        <a:rPr lang="ja-JP" altLang="en-US" sz="2000" dirty="0" smtClean="0">
                          <a:solidFill>
                            <a:srgbClr val="FF0000"/>
                          </a:solidFill>
                          <a:latin typeface="+mn-ea"/>
                        </a:rPr>
                        <a:t>使用前に１回</a:t>
                      </a:r>
                      <a:r>
                        <a:rPr lang="ja-JP" altLang="en-US" sz="2000" dirty="0" smtClean="0">
                          <a:latin typeface="+mn-ea"/>
                        </a:rPr>
                        <a:t>測定し、ｐＨ値が基準値程度に保たれていることを確認すること。</a:t>
                      </a:r>
                      <a:endParaRPr kumimoji="1" lang="ja-JP" altLang="en-US" sz="2000" dirty="0"/>
                    </a:p>
                  </a:txBody>
                  <a:tcPr marL="68580" marR="68580" marT="34290" marB="34290"/>
                </a:tc>
              </a:tr>
              <a:tr h="525780">
                <a:tc>
                  <a:txBody>
                    <a:bodyPr/>
                    <a:lstStyle/>
                    <a:p>
                      <a:endParaRPr kumimoji="1" lang="ja-JP" altLang="en-US" sz="20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smtClean="0">
                          <a:latin typeface="+mn-ea"/>
                        </a:rPr>
                        <a:t>(</a:t>
                      </a:r>
                      <a:r>
                        <a:rPr lang="ja-JP" altLang="en-US" sz="2000" dirty="0" smtClean="0">
                          <a:latin typeface="+mn-ea"/>
                        </a:rPr>
                        <a:t>ｴ</a:t>
                      </a:r>
                      <a:r>
                        <a:rPr lang="en-US" altLang="ja-JP" sz="2000" dirty="0" smtClean="0">
                          <a:latin typeface="+mn-ea"/>
                        </a:rPr>
                        <a:t>) </a:t>
                      </a:r>
                      <a:r>
                        <a:rPr lang="ja-JP" altLang="en-US" sz="2000" dirty="0" smtClean="0">
                          <a:latin typeface="+mn-ea"/>
                        </a:rPr>
                        <a:t>透明度に常に留意し、プール水は、水中で３</a:t>
                      </a:r>
                      <a:r>
                        <a:rPr lang="en-US" altLang="ja-JP" sz="2000" dirty="0" smtClean="0">
                          <a:latin typeface="+mn-ea"/>
                        </a:rPr>
                        <a:t>m </a:t>
                      </a:r>
                      <a:r>
                        <a:rPr lang="ja-JP" altLang="en-US" sz="2000" dirty="0" smtClean="0">
                          <a:latin typeface="+mn-ea"/>
                        </a:rPr>
                        <a:t>離れた位置からプールの壁面が明確に見える程度に保たれている こと。</a:t>
                      </a:r>
                      <a:endParaRPr lang="en-US" altLang="ja-JP" sz="2000" dirty="0" smtClean="0">
                        <a:latin typeface="+mn-ea"/>
                      </a:endParaRPr>
                    </a:p>
                  </a:txBody>
                  <a:tcPr marL="68580" marR="68580" marT="34290" marB="34290"/>
                </a:tc>
              </a:tr>
              <a:tr h="2971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solidFill>
                            <a:schemeClr val="tx1"/>
                          </a:solidFill>
                          <a:latin typeface="+mn-ea"/>
                        </a:rPr>
                        <a:t>附属施設・設備等 </a:t>
                      </a:r>
                      <a:endParaRPr lang="en-US" altLang="ja-JP" sz="2000" dirty="0" smtClean="0">
                        <a:solidFill>
                          <a:schemeClr val="tx1"/>
                        </a:solidFill>
                        <a:latin typeface="+mn-ea"/>
                      </a:endParaRPr>
                    </a:p>
                  </a:txBody>
                  <a:tcPr marL="68580" marR="68580" marT="34290" marB="34290">
                    <a:solidFill>
                      <a:srgbClr val="41AEBD"/>
                    </a:solidFill>
                  </a:tcPr>
                </a:tc>
                <a:tc hMerge="1">
                  <a:txBody>
                    <a:bodyPr/>
                    <a:lstStyle/>
                    <a:p>
                      <a:endParaRPr kumimoji="1" lang="ja-JP" altLang="en-US" dirty="0"/>
                    </a:p>
                  </a:txBody>
                  <a:tcPr/>
                </a:tc>
              </a:tr>
              <a:tr h="525780">
                <a:tc>
                  <a:txBody>
                    <a:bodyPr/>
                    <a:lstStyle/>
                    <a:p>
                      <a:endParaRPr kumimoji="1" lang="ja-JP" altLang="en-US" sz="20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latin typeface="+mn-ea"/>
                        </a:rPr>
                        <a:t>プールの附属施設・設備、浄化設備及び消毒設備等は、清潔であり、破損や故障がないこと。</a:t>
                      </a:r>
                      <a:r>
                        <a:rPr kumimoji="1" lang="ja-JP" altLang="en-US" sz="2000" dirty="0" smtClean="0">
                          <a:latin typeface="+mn-ea"/>
                        </a:rPr>
                        <a:t>　</a:t>
                      </a:r>
                    </a:p>
                  </a:txBody>
                  <a:tcPr marL="68580" marR="68580" marT="34290" marB="34290"/>
                </a:tc>
              </a:tr>
            </a:tbl>
          </a:graphicData>
        </a:graphic>
      </p:graphicFrame>
    </p:spTree>
    <p:extLst>
      <p:ext uri="{BB962C8B-B14F-4D97-AF65-F5344CB8AC3E}">
        <p14:creationId xmlns:p14="http://schemas.microsoft.com/office/powerpoint/2010/main" val="4212436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955179" y="225509"/>
            <a:ext cx="8303941" cy="6443964"/>
          </a:xfrm>
          <a:prstGeom prst="rect">
            <a:avLst/>
          </a:prstGeom>
        </p:spPr>
      </p:pic>
    </p:spTree>
    <p:extLst>
      <p:ext uri="{BB962C8B-B14F-4D97-AF65-F5344CB8AC3E}">
        <p14:creationId xmlns:p14="http://schemas.microsoft.com/office/powerpoint/2010/main" val="70671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ctr"/>
            <a:r>
              <a:rPr lang="ja-JP" altLang="en-US" sz="3000" dirty="0"/>
              <a:t>学校における水泳プールの保健衛生管理</a:t>
            </a:r>
            <a:r>
              <a:rPr lang="en-US" altLang="ja-JP" sz="3000" dirty="0"/>
              <a:t/>
            </a:r>
            <a:br>
              <a:rPr lang="en-US" altLang="ja-JP" sz="3000" dirty="0"/>
            </a:br>
            <a:r>
              <a:rPr lang="ja-JP" altLang="en-US" sz="2400" dirty="0"/>
              <a:t>平成２８年度改訂</a:t>
            </a:r>
            <a:endParaRPr lang="ja-JP" altLang="en-US" sz="3000"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4079" y="1516213"/>
            <a:ext cx="3711090" cy="5247282"/>
          </a:xfrm>
        </p:spPr>
      </p:pic>
      <p:pic>
        <p:nvPicPr>
          <p:cNvPr id="1026" name="Picture 2" descr="http://www.hokenkai.or.jp/toshocart/book_img/39_po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076" y="1516213"/>
            <a:ext cx="3661635" cy="523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7425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395" y="42985"/>
            <a:ext cx="5884870" cy="6748704"/>
          </a:xfrm>
          <a:prstGeom prst="rect">
            <a:avLst/>
          </a:prstGeom>
        </p:spPr>
      </p:pic>
    </p:spTree>
    <p:extLst>
      <p:ext uri="{BB962C8B-B14F-4D97-AF65-F5344CB8AC3E}">
        <p14:creationId xmlns:p14="http://schemas.microsoft.com/office/powerpoint/2010/main" val="20018421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502491" y="1532965"/>
            <a:ext cx="8729833" cy="5056094"/>
          </a:xfrm>
          <a:prstGeom prst="rect">
            <a:avLst/>
          </a:prstGeom>
        </p:spPr>
      </p:pic>
      <p:sp>
        <p:nvSpPr>
          <p:cNvPr id="3" name="タイトル 1"/>
          <p:cNvSpPr>
            <a:spLocks noGrp="1"/>
          </p:cNvSpPr>
          <p:nvPr>
            <p:ph type="title"/>
          </p:nvPr>
        </p:nvSpPr>
        <p:spPr>
          <a:xfrm>
            <a:off x="2185147" y="365125"/>
            <a:ext cx="6878172" cy="1325563"/>
          </a:xfrm>
        </p:spPr>
        <p:txBody>
          <a:bodyPr/>
          <a:lstStyle/>
          <a:p>
            <a:r>
              <a:rPr kumimoji="1" lang="ja-JP" altLang="en-US" dirty="0" smtClean="0"/>
              <a:t>砂ろ過装置</a:t>
            </a:r>
            <a:endParaRPr kumimoji="1" lang="ja-JP" altLang="en-US" dirty="0"/>
          </a:p>
        </p:txBody>
      </p:sp>
      <p:sp>
        <p:nvSpPr>
          <p:cNvPr id="5" name="テキスト ボックス 4"/>
          <p:cNvSpPr txBox="1"/>
          <p:nvPr/>
        </p:nvSpPr>
        <p:spPr>
          <a:xfrm>
            <a:off x="6580095" y="968188"/>
            <a:ext cx="1800493" cy="369332"/>
          </a:xfrm>
          <a:prstGeom prst="rect">
            <a:avLst/>
          </a:prstGeom>
          <a:noFill/>
        </p:spPr>
        <p:txBody>
          <a:bodyPr wrap="none" rtlCol="0">
            <a:spAutoFit/>
          </a:bodyPr>
          <a:lstStyle/>
          <a:p>
            <a:r>
              <a:rPr kumimoji="1" lang="ja-JP" altLang="en-US" dirty="0"/>
              <a:t>約４０％の学校</a:t>
            </a:r>
          </a:p>
        </p:txBody>
      </p:sp>
    </p:spTree>
    <p:extLst>
      <p:ext uri="{BB962C8B-B14F-4D97-AF65-F5344CB8AC3E}">
        <p14:creationId xmlns:p14="http://schemas.microsoft.com/office/powerpoint/2010/main" val="2073419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砂ろ過式の一例</a:t>
            </a:r>
            <a:endParaRPr kumimoji="1" lang="ja-JP" altLang="en-US" dirty="0"/>
          </a:p>
        </p:txBody>
      </p:sp>
      <p:pic>
        <p:nvPicPr>
          <p:cNvPr id="1026" name="Picture 2" descr="砂式ろ過装置"/>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2566" y="1637366"/>
            <a:ext cx="3818358"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633883" y="1690689"/>
            <a:ext cx="2896947" cy="4093428"/>
          </a:xfrm>
          <a:prstGeom prst="rect">
            <a:avLst/>
          </a:prstGeom>
          <a:noFill/>
        </p:spPr>
        <p:txBody>
          <a:bodyPr wrap="none" rtlCol="0">
            <a:spAutoFit/>
          </a:bodyPr>
          <a:lstStyle/>
          <a:p>
            <a:r>
              <a:rPr lang="en-US" altLang="ja-JP" sz="2000" b="1" dirty="0">
                <a:latin typeface="+mn-ea"/>
              </a:rPr>
              <a:t>(1)</a:t>
            </a:r>
            <a:r>
              <a:rPr lang="ja-JP" altLang="en-US" sz="2000" b="1" dirty="0">
                <a:latin typeface="+mn-ea"/>
              </a:rPr>
              <a:t>原水バルブ</a:t>
            </a:r>
            <a:br>
              <a:rPr lang="ja-JP" altLang="en-US" sz="2000" b="1" dirty="0">
                <a:latin typeface="+mn-ea"/>
              </a:rPr>
            </a:br>
            <a:r>
              <a:rPr lang="en-US" altLang="ja-JP" sz="2000" b="1" dirty="0">
                <a:latin typeface="+mn-ea"/>
              </a:rPr>
              <a:t>(2)</a:t>
            </a:r>
            <a:r>
              <a:rPr lang="ja-JP" altLang="en-US" sz="2000" b="1" dirty="0">
                <a:latin typeface="+mn-ea"/>
              </a:rPr>
              <a:t>ヘアーキャッチャー</a:t>
            </a:r>
            <a:br>
              <a:rPr lang="ja-JP" altLang="en-US" sz="2000" b="1" dirty="0">
                <a:latin typeface="+mn-ea"/>
              </a:rPr>
            </a:br>
            <a:r>
              <a:rPr lang="en-US" altLang="ja-JP" sz="2000" b="1" dirty="0">
                <a:latin typeface="+mn-ea"/>
              </a:rPr>
              <a:t>(3)</a:t>
            </a:r>
            <a:r>
              <a:rPr lang="ja-JP" altLang="en-US" sz="2000" b="1" dirty="0">
                <a:latin typeface="+mn-ea"/>
              </a:rPr>
              <a:t>ポンプモーター</a:t>
            </a:r>
            <a:br>
              <a:rPr lang="ja-JP" altLang="en-US" sz="2000" b="1" dirty="0">
                <a:latin typeface="+mn-ea"/>
              </a:rPr>
            </a:br>
            <a:r>
              <a:rPr lang="en-US" altLang="ja-JP" sz="2000" b="1" dirty="0">
                <a:latin typeface="+mn-ea"/>
              </a:rPr>
              <a:t>(4)</a:t>
            </a:r>
            <a:r>
              <a:rPr lang="ja-JP" altLang="en-US" sz="2000" b="1" dirty="0">
                <a:latin typeface="+mn-ea"/>
              </a:rPr>
              <a:t>逆止弁</a:t>
            </a:r>
            <a:br>
              <a:rPr lang="ja-JP" altLang="en-US" sz="2000" b="1" dirty="0">
                <a:latin typeface="+mn-ea"/>
              </a:rPr>
            </a:br>
            <a:r>
              <a:rPr lang="en-US" altLang="ja-JP" sz="2000" b="1" dirty="0">
                <a:latin typeface="+mn-ea"/>
              </a:rPr>
              <a:t>(5)</a:t>
            </a:r>
            <a:r>
              <a:rPr lang="ja-JP" altLang="en-US" sz="2000" b="1" dirty="0">
                <a:latin typeface="+mn-ea"/>
              </a:rPr>
              <a:t>補助バルブ</a:t>
            </a:r>
            <a:br>
              <a:rPr lang="ja-JP" altLang="en-US" sz="2000" b="1" dirty="0">
                <a:latin typeface="+mn-ea"/>
              </a:rPr>
            </a:br>
            <a:r>
              <a:rPr lang="en-US" altLang="ja-JP" sz="2000" b="1" dirty="0">
                <a:latin typeface="+mn-ea"/>
              </a:rPr>
              <a:t>(6)</a:t>
            </a:r>
            <a:r>
              <a:rPr lang="ja-JP" altLang="en-US" sz="2000" b="1" dirty="0">
                <a:latin typeface="+mn-ea"/>
              </a:rPr>
              <a:t>電動５方弁 </a:t>
            </a:r>
            <a:r>
              <a:rPr lang="en-US" altLang="ja-JP" sz="2000" b="1" dirty="0">
                <a:latin typeface="+mn-ea"/>
              </a:rPr>
              <a:t/>
            </a:r>
            <a:br>
              <a:rPr lang="en-US" altLang="ja-JP" sz="2000" b="1" dirty="0">
                <a:latin typeface="+mn-ea"/>
              </a:rPr>
            </a:br>
            <a:r>
              <a:rPr lang="en-US" altLang="ja-JP" sz="2000" b="1" dirty="0">
                <a:latin typeface="+mn-ea"/>
              </a:rPr>
              <a:t>(7)</a:t>
            </a:r>
            <a:r>
              <a:rPr lang="ja-JP" altLang="en-US" sz="2000" b="1" dirty="0">
                <a:latin typeface="+mn-ea"/>
              </a:rPr>
              <a:t>採水栓</a:t>
            </a:r>
            <a:br>
              <a:rPr lang="ja-JP" altLang="en-US" sz="2000" b="1" dirty="0">
                <a:latin typeface="+mn-ea"/>
              </a:rPr>
            </a:br>
            <a:r>
              <a:rPr lang="en-US" altLang="ja-JP" sz="2000" b="1" dirty="0">
                <a:latin typeface="+mn-ea"/>
              </a:rPr>
              <a:t>(8)</a:t>
            </a:r>
            <a:r>
              <a:rPr lang="ja-JP" altLang="en-US" sz="2000" b="1" dirty="0">
                <a:latin typeface="+mn-ea"/>
              </a:rPr>
              <a:t>エア抜きバルブ</a:t>
            </a:r>
            <a:br>
              <a:rPr lang="ja-JP" altLang="en-US" sz="2000" b="1" dirty="0">
                <a:latin typeface="+mn-ea"/>
              </a:rPr>
            </a:br>
            <a:r>
              <a:rPr lang="en-US" altLang="ja-JP" sz="2000" b="1" dirty="0">
                <a:latin typeface="+mn-ea"/>
              </a:rPr>
              <a:t>(9)</a:t>
            </a:r>
            <a:r>
              <a:rPr lang="ja-JP" altLang="en-US" sz="2000" b="1" dirty="0">
                <a:latin typeface="+mn-ea"/>
              </a:rPr>
              <a:t>排水バルブ</a:t>
            </a:r>
            <a:br>
              <a:rPr lang="ja-JP" altLang="en-US" sz="2000" b="1" dirty="0">
                <a:latin typeface="+mn-ea"/>
              </a:rPr>
            </a:br>
            <a:r>
              <a:rPr lang="en-US" altLang="ja-JP" sz="2000" b="1" dirty="0">
                <a:latin typeface="+mn-ea"/>
              </a:rPr>
              <a:t>(10)</a:t>
            </a:r>
            <a:r>
              <a:rPr lang="ja-JP" altLang="en-US" sz="2000" b="1" dirty="0">
                <a:latin typeface="+mn-ea"/>
              </a:rPr>
              <a:t>圧力計</a:t>
            </a:r>
            <a:br>
              <a:rPr lang="ja-JP" altLang="en-US" sz="2000" b="1" dirty="0">
                <a:latin typeface="+mn-ea"/>
              </a:rPr>
            </a:br>
            <a:r>
              <a:rPr lang="en-US" altLang="ja-JP" sz="2000" b="1" dirty="0">
                <a:latin typeface="+mn-ea"/>
              </a:rPr>
              <a:t>(11)</a:t>
            </a:r>
            <a:r>
              <a:rPr lang="ja-JP" altLang="en-US" sz="2000" b="1" dirty="0">
                <a:latin typeface="+mn-ea"/>
              </a:rPr>
              <a:t>自動エア抜き弁</a:t>
            </a:r>
            <a:br>
              <a:rPr lang="ja-JP" altLang="en-US" sz="2000" b="1" dirty="0">
                <a:latin typeface="+mn-ea"/>
              </a:rPr>
            </a:br>
            <a:r>
              <a:rPr lang="en-US" altLang="ja-JP" sz="2000" b="1" dirty="0">
                <a:latin typeface="+mn-ea"/>
              </a:rPr>
              <a:t>(12)</a:t>
            </a:r>
            <a:r>
              <a:rPr lang="ja-JP" altLang="en-US" sz="2000" b="1" dirty="0">
                <a:latin typeface="+mn-ea"/>
              </a:rPr>
              <a:t>ろ過タンク</a:t>
            </a:r>
            <a:r>
              <a:rPr lang="ja-JP" altLang="en-US" sz="2000" dirty="0">
                <a:latin typeface="+mn-ea"/>
              </a:rPr>
              <a:t/>
            </a:r>
            <a:br>
              <a:rPr lang="ja-JP" altLang="en-US" sz="2000" dirty="0">
                <a:latin typeface="+mn-ea"/>
              </a:rPr>
            </a:br>
            <a:endParaRPr kumimoji="1" lang="ja-JP" altLang="en-US" sz="2000" dirty="0">
              <a:latin typeface="+mn-ea"/>
            </a:endParaRPr>
          </a:p>
        </p:txBody>
      </p:sp>
      <p:sp>
        <p:nvSpPr>
          <p:cNvPr id="5" name="テキスト ボックス 4"/>
          <p:cNvSpPr txBox="1"/>
          <p:nvPr/>
        </p:nvSpPr>
        <p:spPr>
          <a:xfrm>
            <a:off x="6580095" y="968188"/>
            <a:ext cx="1800493" cy="369332"/>
          </a:xfrm>
          <a:prstGeom prst="rect">
            <a:avLst/>
          </a:prstGeom>
          <a:noFill/>
        </p:spPr>
        <p:txBody>
          <a:bodyPr wrap="none" rtlCol="0">
            <a:spAutoFit/>
          </a:bodyPr>
          <a:lstStyle/>
          <a:p>
            <a:r>
              <a:rPr kumimoji="1" lang="ja-JP" altLang="en-US" dirty="0"/>
              <a:t>約４０％の学校</a:t>
            </a:r>
          </a:p>
        </p:txBody>
      </p:sp>
    </p:spTree>
    <p:extLst>
      <p:ext uri="{BB962C8B-B14F-4D97-AF65-F5344CB8AC3E}">
        <p14:creationId xmlns:p14="http://schemas.microsoft.com/office/powerpoint/2010/main" val="1741413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507877" y="1314718"/>
            <a:ext cx="7449573" cy="5489495"/>
          </a:xfrm>
          <a:prstGeom prst="rect">
            <a:avLst/>
          </a:prstGeom>
        </p:spPr>
      </p:pic>
      <p:sp>
        <p:nvSpPr>
          <p:cNvPr id="5" name="タイトル 1"/>
          <p:cNvSpPr>
            <a:spLocks noGrp="1"/>
          </p:cNvSpPr>
          <p:nvPr>
            <p:ph type="title"/>
          </p:nvPr>
        </p:nvSpPr>
        <p:spPr>
          <a:xfrm>
            <a:off x="1261783" y="83529"/>
            <a:ext cx="10515600" cy="1325563"/>
          </a:xfrm>
        </p:spPr>
        <p:txBody>
          <a:bodyPr/>
          <a:lstStyle/>
          <a:p>
            <a:r>
              <a:rPr kumimoji="1" lang="ja-JP" altLang="en-US" dirty="0" smtClean="0"/>
              <a:t>珪藻土ろ過装置</a:t>
            </a:r>
            <a:endParaRPr kumimoji="1" lang="ja-JP" altLang="en-US" dirty="0"/>
          </a:p>
        </p:txBody>
      </p:sp>
      <p:sp>
        <p:nvSpPr>
          <p:cNvPr id="6" name="テキスト ボックス 5"/>
          <p:cNvSpPr txBox="1"/>
          <p:nvPr/>
        </p:nvSpPr>
        <p:spPr>
          <a:xfrm>
            <a:off x="7723096" y="746310"/>
            <a:ext cx="1800493" cy="369332"/>
          </a:xfrm>
          <a:prstGeom prst="rect">
            <a:avLst/>
          </a:prstGeom>
          <a:noFill/>
        </p:spPr>
        <p:txBody>
          <a:bodyPr wrap="none" rtlCol="0">
            <a:spAutoFit/>
          </a:bodyPr>
          <a:lstStyle/>
          <a:p>
            <a:r>
              <a:rPr kumimoji="1" lang="ja-JP" altLang="en-US" dirty="0"/>
              <a:t>約３０％の学校</a:t>
            </a:r>
          </a:p>
        </p:txBody>
      </p:sp>
    </p:spTree>
    <p:extLst>
      <p:ext uri="{BB962C8B-B14F-4D97-AF65-F5344CB8AC3E}">
        <p14:creationId xmlns:p14="http://schemas.microsoft.com/office/powerpoint/2010/main" val="1126862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22295" y="305406"/>
            <a:ext cx="10515600" cy="1325563"/>
          </a:xfrm>
        </p:spPr>
        <p:txBody>
          <a:bodyPr/>
          <a:lstStyle/>
          <a:p>
            <a:r>
              <a:rPr kumimoji="1" lang="ja-JP" altLang="en-US" dirty="0" smtClean="0"/>
              <a:t>珪藻土ろ過装置</a:t>
            </a:r>
            <a:endParaRPr kumimoji="1" lang="ja-JP" altLang="en-US" dirty="0"/>
          </a:p>
        </p:txBody>
      </p:sp>
      <p:pic>
        <p:nvPicPr>
          <p:cNvPr id="3074" name="Picture 2" descr="手動式Ａ１フィルター"/>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8024" y="1549187"/>
            <a:ext cx="6884894" cy="494573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7958419" y="981633"/>
            <a:ext cx="1800493" cy="369332"/>
          </a:xfrm>
          <a:prstGeom prst="rect">
            <a:avLst/>
          </a:prstGeom>
          <a:noFill/>
        </p:spPr>
        <p:txBody>
          <a:bodyPr wrap="none" rtlCol="0">
            <a:spAutoFit/>
          </a:bodyPr>
          <a:lstStyle/>
          <a:p>
            <a:r>
              <a:rPr kumimoji="1" lang="ja-JP" altLang="en-US" dirty="0"/>
              <a:t>約３０％の学校</a:t>
            </a:r>
          </a:p>
        </p:txBody>
      </p:sp>
    </p:spTree>
    <p:extLst>
      <p:ext uri="{BB962C8B-B14F-4D97-AF65-F5344CB8AC3E}">
        <p14:creationId xmlns:p14="http://schemas.microsoft.com/office/powerpoint/2010/main" val="47628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53353" y="2812490"/>
            <a:ext cx="10515600" cy="1325563"/>
          </a:xfrm>
        </p:spPr>
        <p:txBody>
          <a:bodyPr>
            <a:normAutofit fontScale="90000"/>
          </a:bodyPr>
          <a:lstStyle/>
          <a:p>
            <a:pPr algn="ctr"/>
            <a:r>
              <a:rPr kumimoji="1" lang="ja-JP" altLang="en-US" dirty="0" smtClean="0"/>
              <a:t>第１　教室等の環境に係わる</a:t>
            </a:r>
            <a:r>
              <a:rPr kumimoji="1" lang="en-US" altLang="ja-JP" dirty="0" smtClean="0"/>
              <a:t/>
            </a:r>
            <a:br>
              <a:rPr kumimoji="1" lang="en-US" altLang="ja-JP" dirty="0" smtClean="0"/>
            </a:br>
            <a:r>
              <a:rPr kumimoji="1" lang="ja-JP" altLang="en-US" dirty="0" smtClean="0"/>
              <a:t>　　　学校環境衛生検査基準</a:t>
            </a:r>
            <a:endParaRPr kumimoji="1" lang="ja-JP" altLang="en-US" dirty="0"/>
          </a:p>
        </p:txBody>
      </p:sp>
    </p:spTree>
    <p:extLst>
      <p:ext uri="{BB962C8B-B14F-4D97-AF65-F5344CB8AC3E}">
        <p14:creationId xmlns:p14="http://schemas.microsoft.com/office/powerpoint/2010/main" val="37550289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珪藻土ろ過装置</a:t>
            </a:r>
            <a:endParaRPr kumimoji="1" lang="ja-JP" altLang="en-US" dirty="0"/>
          </a:p>
        </p:txBody>
      </p:sp>
      <p:pic>
        <p:nvPicPr>
          <p:cNvPr id="2050" name="Picture 2" descr="http://www.fujikarosuiki.com/images/products_kei_at_img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0962" y="1546280"/>
            <a:ext cx="5190076" cy="515035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580095" y="968188"/>
            <a:ext cx="1800493" cy="369332"/>
          </a:xfrm>
          <a:prstGeom prst="rect">
            <a:avLst/>
          </a:prstGeom>
          <a:noFill/>
        </p:spPr>
        <p:txBody>
          <a:bodyPr wrap="none" rtlCol="0">
            <a:spAutoFit/>
          </a:bodyPr>
          <a:lstStyle/>
          <a:p>
            <a:r>
              <a:rPr kumimoji="1" lang="ja-JP" altLang="en-US" dirty="0"/>
              <a:t>約３０％の学校</a:t>
            </a:r>
          </a:p>
        </p:txBody>
      </p:sp>
    </p:spTree>
    <p:extLst>
      <p:ext uri="{BB962C8B-B14F-4D97-AF65-F5344CB8AC3E}">
        <p14:creationId xmlns:p14="http://schemas.microsoft.com/office/powerpoint/2010/main" val="27948573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643" y="0"/>
            <a:ext cx="8739151" cy="12358448"/>
          </a:xfrm>
          <a:prstGeom prst="rect">
            <a:avLst/>
          </a:prstGeom>
        </p:spPr>
      </p:pic>
    </p:spTree>
    <p:extLst>
      <p:ext uri="{BB962C8B-B14F-4D97-AF65-F5344CB8AC3E}">
        <p14:creationId xmlns:p14="http://schemas.microsoft.com/office/powerpoint/2010/main" val="271498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100000" fill="hold" nodeType="clickEffect">
                                  <p:stCondLst>
                                    <p:cond delay="0"/>
                                  </p:stCondLst>
                                  <p:childTnLst>
                                    <p:animMotion origin="layout" path="M 1.11111E-6 -0.00093 L -0.00139 -0.8 " pathEditMode="relative" rAng="0" ptsTypes="AA">
                                      <p:cBhvr>
                                        <p:cTn id="6" dur="2000" fill="hold"/>
                                        <p:tgtEl>
                                          <p:spTgt spid="3"/>
                                        </p:tgtEl>
                                        <p:attrNameLst>
                                          <p:attrName>ppt_x</p:attrName>
                                          <p:attrName>ppt_y</p:attrName>
                                        </p:attrNameLst>
                                      </p:cBhvr>
                                      <p:rCtr x="-69" y="-39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347" y="1"/>
            <a:ext cx="8778518" cy="12414119"/>
          </a:xfrm>
          <a:prstGeom prst="rect">
            <a:avLst/>
          </a:prstGeom>
        </p:spPr>
      </p:pic>
      <p:sp>
        <p:nvSpPr>
          <p:cNvPr id="3" name="角丸四角形 2"/>
          <p:cNvSpPr/>
          <p:nvPr/>
        </p:nvSpPr>
        <p:spPr>
          <a:xfrm>
            <a:off x="2256866" y="2353241"/>
            <a:ext cx="7792571" cy="51098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0632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2.59259E-6 L 4.44444E-6 -0.51458 " pathEditMode="relative" rAng="0" ptsTypes="AA">
                                      <p:cBhvr>
                                        <p:cTn id="6" dur="2000" fill="hold"/>
                                        <p:tgtEl>
                                          <p:spTgt spid="2"/>
                                        </p:tgtEl>
                                        <p:attrNameLst>
                                          <p:attrName>ppt_x</p:attrName>
                                          <p:attrName>ppt_y</p:attrName>
                                        </p:attrNameLst>
                                      </p:cBhvr>
                                      <p:rCtr x="0" y="-2574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060" y="1250576"/>
            <a:ext cx="10890654" cy="4363571"/>
          </a:xfrm>
          <a:prstGeom prst="rect">
            <a:avLst/>
          </a:prstGeom>
        </p:spPr>
      </p:pic>
    </p:spTree>
    <p:extLst>
      <p:ext uri="{BB962C8B-B14F-4D97-AF65-F5344CB8AC3E}">
        <p14:creationId xmlns:p14="http://schemas.microsoft.com/office/powerpoint/2010/main" val="4224062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944" y="1"/>
            <a:ext cx="8765177" cy="12395253"/>
          </a:xfrm>
          <a:prstGeom prst="rect">
            <a:avLst/>
          </a:prstGeom>
        </p:spPr>
      </p:pic>
    </p:spTree>
    <p:extLst>
      <p:ext uri="{BB962C8B-B14F-4D97-AF65-F5344CB8AC3E}">
        <p14:creationId xmlns:p14="http://schemas.microsoft.com/office/powerpoint/2010/main" val="110819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3.7037E-6 L -4.44444E-6 -0.66759 " pathEditMode="relative" rAng="0" ptsTypes="AA">
                                      <p:cBhvr>
                                        <p:cTn id="6" dur="2000" fill="hold"/>
                                        <p:tgtEl>
                                          <p:spTgt spid="2"/>
                                        </p:tgtEl>
                                        <p:attrNameLst>
                                          <p:attrName>ppt_x</p:attrName>
                                          <p:attrName>ppt_y</p:attrName>
                                        </p:attrNameLst>
                                      </p:cBhvr>
                                      <p:rCtr x="0" y="-33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463" y="-320842"/>
            <a:ext cx="8807116" cy="12454561"/>
          </a:xfrm>
          <a:prstGeom prst="rect">
            <a:avLst/>
          </a:prstGeom>
        </p:spPr>
      </p:pic>
    </p:spTree>
    <p:extLst>
      <p:ext uri="{BB962C8B-B14F-4D97-AF65-F5344CB8AC3E}">
        <p14:creationId xmlns:p14="http://schemas.microsoft.com/office/powerpoint/2010/main" val="11201092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305487" y="2940239"/>
            <a:ext cx="10097620" cy="1325563"/>
          </a:xfrm>
        </p:spPr>
        <p:txBody>
          <a:bodyPr>
            <a:normAutofit fontScale="90000"/>
          </a:bodyPr>
          <a:lstStyle/>
          <a:p>
            <a:pPr algn="ctr"/>
            <a:r>
              <a:rPr lang="ja-JP" altLang="en-US" b="1" dirty="0">
                <a:latin typeface="+mn-ea"/>
                <a:ea typeface="+mn-ea"/>
              </a:rPr>
              <a:t>第</a:t>
            </a:r>
            <a:r>
              <a:rPr lang="en-US" altLang="ja-JP" b="1" dirty="0" smtClean="0">
                <a:latin typeface="+mn-ea"/>
                <a:ea typeface="+mn-ea"/>
              </a:rPr>
              <a:t>3</a:t>
            </a:r>
            <a:r>
              <a:rPr lang="ja-JP" altLang="en-US" b="1" dirty="0" smtClean="0">
                <a:latin typeface="+mn-ea"/>
                <a:ea typeface="+mn-ea"/>
              </a:rPr>
              <a:t>章</a:t>
            </a:r>
            <a:r>
              <a:rPr lang="ja-JP" altLang="en-US" b="1" dirty="0">
                <a:latin typeface="+mn-ea"/>
                <a:ea typeface="+mn-ea"/>
              </a:rPr>
              <a:t>　水泳プールに関連する疾病</a:t>
            </a:r>
            <a:endParaRPr kumimoji="1" lang="ja-JP" altLang="en-US" b="1" dirty="0">
              <a:latin typeface="+mn-ea"/>
              <a:ea typeface="+mn-ea"/>
            </a:endParaRPr>
          </a:p>
        </p:txBody>
      </p:sp>
    </p:spTree>
    <p:extLst>
      <p:ext uri="{BB962C8B-B14F-4D97-AF65-F5344CB8AC3E}">
        <p14:creationId xmlns:p14="http://schemas.microsoft.com/office/powerpoint/2010/main" val="33726347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826994" y="314511"/>
          <a:ext cx="10656794" cy="6217920"/>
        </p:xfrm>
        <a:graphic>
          <a:graphicData uri="http://schemas.openxmlformats.org/drawingml/2006/table">
            <a:tbl>
              <a:tblPr firstRow="1" bandRow="1">
                <a:tableStyleId>{5C22544A-7EE6-4342-B048-85BDC9FD1C3A}</a:tableStyleId>
              </a:tblPr>
              <a:tblGrid>
                <a:gridCol w="10656794"/>
              </a:tblGrid>
              <a:tr h="370840">
                <a:tc>
                  <a:txBody>
                    <a:bodyPr/>
                    <a:lstStyle/>
                    <a:p>
                      <a:r>
                        <a:rPr kumimoji="1" lang="en-US" altLang="ja-JP" sz="2200" b="0" i="0" u="none" strike="noStrike" kern="1200" baseline="0" dirty="0" smtClean="0">
                          <a:solidFill>
                            <a:schemeClr val="lt1"/>
                          </a:solidFill>
                          <a:latin typeface="+mn-ea"/>
                          <a:ea typeface="+mn-ea"/>
                          <a:cs typeface="+mn-cs"/>
                        </a:rPr>
                        <a:t>Q6</a:t>
                      </a:r>
                      <a:r>
                        <a:rPr kumimoji="1" lang="ja-JP" altLang="en-US" sz="2200" b="0" i="0" u="none" strike="noStrike" kern="1200" baseline="0" dirty="0" smtClean="0">
                          <a:solidFill>
                            <a:schemeClr val="lt1"/>
                          </a:solidFill>
                          <a:latin typeface="+mn-ea"/>
                          <a:ea typeface="+mn-ea"/>
                          <a:cs typeface="+mn-cs"/>
                        </a:rPr>
                        <a:t>：児童生徒がゴーグルの使用を希望した場合には、どうしたらよいですか。また、水道水での洗眼は眼に悪いと聞きましたが、必ず行わなければいけませんか。</a:t>
                      </a:r>
                      <a:endParaRPr kumimoji="1" lang="ja-JP" altLang="en-US" sz="2200" dirty="0">
                        <a:latin typeface="+mn-ea"/>
                        <a:ea typeface="+mn-ea"/>
                      </a:endParaRPr>
                    </a:p>
                  </a:txBody>
                  <a:tcPr/>
                </a:tc>
              </a:tr>
              <a:tr h="370840">
                <a:tc>
                  <a:txBody>
                    <a:bodyPr/>
                    <a:lstStyle/>
                    <a:p>
                      <a:r>
                        <a:rPr kumimoji="1" lang="ja-JP" altLang="en-US" sz="2200" b="0" i="0" u="none" strike="noStrike" kern="1200" baseline="0" dirty="0" smtClean="0">
                          <a:solidFill>
                            <a:schemeClr val="dk1"/>
                          </a:solidFill>
                          <a:latin typeface="+mn-ea"/>
                          <a:ea typeface="+mn-ea"/>
                          <a:cs typeface="+mn-cs"/>
                        </a:rPr>
                        <a:t>今回の調査（</a:t>
                      </a:r>
                      <a:r>
                        <a:rPr kumimoji="1" lang="en-US" altLang="ja-JP" sz="2200" b="0" i="0" u="none" strike="noStrike" kern="1200" baseline="0" dirty="0" smtClean="0">
                          <a:solidFill>
                            <a:schemeClr val="dk1"/>
                          </a:solidFill>
                          <a:latin typeface="+mn-ea"/>
                          <a:ea typeface="+mn-ea"/>
                          <a:cs typeface="+mn-cs"/>
                        </a:rPr>
                        <a:t>p83</a:t>
                      </a:r>
                      <a:r>
                        <a:rPr kumimoji="1" lang="ja-JP" altLang="en-US" sz="2200" b="0" i="0" u="none" strike="noStrike" kern="1200" baseline="0" dirty="0" err="1" smtClean="0">
                          <a:solidFill>
                            <a:schemeClr val="dk1"/>
                          </a:solidFill>
                          <a:latin typeface="+mn-ea"/>
                          <a:ea typeface="+mn-ea"/>
                          <a:cs typeface="+mn-cs"/>
                        </a:rPr>
                        <a:t>、</a:t>
                      </a:r>
                      <a:r>
                        <a:rPr kumimoji="1" lang="ja-JP" altLang="en-US" sz="2200" b="0" i="0" u="none" strike="noStrike" kern="1200" baseline="0" dirty="0" smtClean="0">
                          <a:solidFill>
                            <a:schemeClr val="dk1"/>
                          </a:solidFill>
                          <a:latin typeface="+mn-ea"/>
                          <a:ea typeface="+mn-ea"/>
                          <a:cs typeface="+mn-cs"/>
                        </a:rPr>
                        <a:t>資料１参照）では、学校種に関わらずほぼすべての学校で使用が許可されており、最近は申し出ればほとんどの学校で許可されるようです。なお、低学年については、水に慣れる意味で、水にもぐって目を開け、水中での様々な遊びをすることもあります（小学校学習指導要領解説）が、水中で目を開ける指導を行った場合には、事後に適切な対処をすることも大切です。</a:t>
                      </a:r>
                    </a:p>
                    <a:p>
                      <a:r>
                        <a:rPr kumimoji="1" lang="ja-JP" altLang="en-US" sz="2200" b="0" i="0" u="none" strike="noStrike" kern="1200" baseline="0" dirty="0" smtClean="0">
                          <a:solidFill>
                            <a:schemeClr val="dk1"/>
                          </a:solidFill>
                          <a:latin typeface="+mn-ea"/>
                          <a:ea typeface="+mn-ea"/>
                          <a:cs typeface="+mn-cs"/>
                        </a:rPr>
                        <a:t>今回の調査（</a:t>
                      </a:r>
                      <a:r>
                        <a:rPr kumimoji="1" lang="en-US" altLang="ja-JP" sz="2200" b="0" i="0" u="none" strike="noStrike" kern="1200" baseline="0" dirty="0" smtClean="0">
                          <a:solidFill>
                            <a:schemeClr val="dk1"/>
                          </a:solidFill>
                          <a:latin typeface="+mn-ea"/>
                          <a:ea typeface="+mn-ea"/>
                          <a:cs typeface="+mn-cs"/>
                        </a:rPr>
                        <a:t>p83</a:t>
                      </a:r>
                      <a:r>
                        <a:rPr kumimoji="1" lang="ja-JP" altLang="en-US" sz="2200" b="0" i="0" u="none" strike="noStrike" kern="1200" baseline="0" dirty="0" err="1" smtClean="0">
                          <a:solidFill>
                            <a:schemeClr val="dk1"/>
                          </a:solidFill>
                          <a:latin typeface="+mn-ea"/>
                          <a:ea typeface="+mn-ea"/>
                          <a:cs typeface="+mn-cs"/>
                        </a:rPr>
                        <a:t>、</a:t>
                      </a:r>
                      <a:r>
                        <a:rPr kumimoji="1" lang="ja-JP" altLang="en-US" sz="2200" b="0" i="0" u="none" strike="noStrike" kern="1200" baseline="0" dirty="0" smtClean="0">
                          <a:solidFill>
                            <a:schemeClr val="dk1"/>
                          </a:solidFill>
                          <a:latin typeface="+mn-ea"/>
                          <a:ea typeface="+mn-ea"/>
                          <a:cs typeface="+mn-cs"/>
                        </a:rPr>
                        <a:t>資料１参照）では、洗眼設備を使用している学校は、小学校、中学校、高等学校では約</a:t>
                      </a:r>
                      <a:r>
                        <a:rPr kumimoji="1" lang="en-US" altLang="ja-JP" sz="2200" b="0" i="0" u="none" strike="noStrike" kern="1200" baseline="0" dirty="0" smtClean="0">
                          <a:solidFill>
                            <a:schemeClr val="dk1"/>
                          </a:solidFill>
                          <a:latin typeface="+mn-ea"/>
                          <a:ea typeface="+mn-ea"/>
                          <a:cs typeface="+mn-cs"/>
                        </a:rPr>
                        <a:t>70</a:t>
                      </a:r>
                      <a:r>
                        <a:rPr kumimoji="1" lang="ja-JP" altLang="en-US" sz="2200" b="0" i="0" u="none" strike="noStrike" kern="1200" baseline="0" dirty="0" smtClean="0">
                          <a:solidFill>
                            <a:schemeClr val="dk1"/>
                          </a:solidFill>
                          <a:latin typeface="+mn-ea"/>
                          <a:ea typeface="+mn-ea"/>
                          <a:cs typeface="+mn-cs"/>
                        </a:rPr>
                        <a:t>％、特別支援学校では約</a:t>
                      </a:r>
                      <a:r>
                        <a:rPr kumimoji="1" lang="en-US" altLang="ja-JP" sz="2200" b="0" i="0" u="none" strike="noStrike" kern="1200" baseline="0" dirty="0" smtClean="0">
                          <a:solidFill>
                            <a:schemeClr val="dk1"/>
                          </a:solidFill>
                          <a:latin typeface="+mn-ea"/>
                          <a:ea typeface="+mn-ea"/>
                          <a:cs typeface="+mn-cs"/>
                        </a:rPr>
                        <a:t>40</a:t>
                      </a:r>
                      <a:r>
                        <a:rPr kumimoji="1" lang="ja-JP" altLang="en-US" sz="2200" b="0" i="0" u="none" strike="noStrike" kern="1200" baseline="0" dirty="0" smtClean="0">
                          <a:solidFill>
                            <a:schemeClr val="dk1"/>
                          </a:solidFill>
                          <a:latin typeface="+mn-ea"/>
                          <a:ea typeface="+mn-ea"/>
                          <a:cs typeface="+mn-cs"/>
                        </a:rPr>
                        <a:t>％でした。洗眼は異物や微生物を洗い流す等の効果が期待できます。また、化学薬品等の飛入の際の洗眼を怖がらずにできるようになる利点もあります。</a:t>
                      </a:r>
                    </a:p>
                    <a:p>
                      <a:r>
                        <a:rPr kumimoji="1" lang="ja-JP" altLang="en-US" sz="2200" b="0" i="0" u="none" strike="noStrike" kern="1200" baseline="0" dirty="0" smtClean="0">
                          <a:solidFill>
                            <a:schemeClr val="dk1"/>
                          </a:solidFill>
                          <a:latin typeface="+mn-ea"/>
                          <a:ea typeface="+mn-ea"/>
                          <a:cs typeface="+mn-cs"/>
                        </a:rPr>
                        <a:t>一方で、洗眼設備の水圧は高いと危険なので、児童生徒が操作できない個所に元バルブなどを設け、全開しても</a:t>
                      </a:r>
                      <a:r>
                        <a:rPr kumimoji="1" lang="en-US" altLang="ja-JP" sz="2200" b="0" i="0" u="none" strike="noStrike" kern="1200" baseline="0" dirty="0" smtClean="0">
                          <a:solidFill>
                            <a:schemeClr val="dk1"/>
                          </a:solidFill>
                          <a:latin typeface="+mn-ea"/>
                          <a:ea typeface="+mn-ea"/>
                          <a:cs typeface="+mn-cs"/>
                        </a:rPr>
                        <a:t>10</a:t>
                      </a:r>
                      <a:r>
                        <a:rPr kumimoji="1" lang="ja-JP" altLang="en-US" sz="2200" b="0" i="0" u="none" strike="noStrike" kern="1200" baseline="0" dirty="0" smtClean="0">
                          <a:solidFill>
                            <a:schemeClr val="dk1"/>
                          </a:solidFill>
                          <a:latin typeface="+mn-ea"/>
                          <a:ea typeface="+mn-ea"/>
                          <a:cs typeface="+mn-cs"/>
                        </a:rPr>
                        <a:t>～</a:t>
                      </a:r>
                      <a:r>
                        <a:rPr kumimoji="1" lang="en-US" altLang="ja-JP" sz="2200" b="0" i="0" u="none" strike="noStrike" kern="1200" baseline="0" dirty="0" smtClean="0">
                          <a:solidFill>
                            <a:schemeClr val="dk1"/>
                          </a:solidFill>
                          <a:latin typeface="+mn-ea"/>
                          <a:ea typeface="+mn-ea"/>
                          <a:cs typeface="+mn-cs"/>
                        </a:rPr>
                        <a:t>30 cm</a:t>
                      </a:r>
                      <a:r>
                        <a:rPr kumimoji="1" lang="ja-JP" altLang="en-US" sz="2200" b="0" i="0" u="none" strike="noStrike" kern="1200" baseline="0" dirty="0" smtClean="0">
                          <a:solidFill>
                            <a:schemeClr val="dk1"/>
                          </a:solidFill>
                          <a:latin typeface="+mn-ea"/>
                          <a:ea typeface="+mn-ea"/>
                          <a:cs typeface="+mn-cs"/>
                        </a:rPr>
                        <a:t>程度しか吹き上がらないようにし、その頂点で洗眼を行うように指導します。また、数十秒に及ぶ洗眼は水道水に含まれる塩素などにより、眼の防御機構を担っている涙液層や角結膜上皮に影響があります。</a:t>
                      </a:r>
                    </a:p>
                    <a:p>
                      <a:r>
                        <a:rPr kumimoji="1" lang="ja-JP" altLang="en-US" sz="2200" b="0" i="0" u="none" strike="noStrike" kern="1200" baseline="0" dirty="0" smtClean="0">
                          <a:solidFill>
                            <a:schemeClr val="dk1"/>
                          </a:solidFill>
                          <a:latin typeface="+mn-ea"/>
                          <a:ea typeface="+mn-ea"/>
                          <a:cs typeface="+mn-cs"/>
                        </a:rPr>
                        <a:t>むしろプール活動後は、人工涙液による点眼が好ましい対応といえます。</a:t>
                      </a:r>
                    </a:p>
                    <a:p>
                      <a:r>
                        <a:rPr kumimoji="1" lang="ja-JP" altLang="en-US" sz="2200" b="0" i="0" u="none" strike="noStrike" kern="1200" baseline="0" dirty="0" smtClean="0">
                          <a:solidFill>
                            <a:schemeClr val="dk1"/>
                          </a:solidFill>
                          <a:latin typeface="+mn-ea"/>
                          <a:ea typeface="+mn-ea"/>
                          <a:cs typeface="+mn-cs"/>
                        </a:rPr>
                        <a:t>日本眼科医会学校保健部から見解（</a:t>
                      </a:r>
                      <a:r>
                        <a:rPr kumimoji="1" lang="en-US" altLang="ja-JP" sz="2200" b="0" i="0" u="none" strike="noStrike" kern="1200" baseline="0" dirty="0" smtClean="0">
                          <a:solidFill>
                            <a:schemeClr val="dk1"/>
                          </a:solidFill>
                          <a:latin typeface="+mn-ea"/>
                          <a:ea typeface="+mn-ea"/>
                          <a:cs typeface="+mn-cs"/>
                        </a:rPr>
                        <a:t>p125</a:t>
                      </a:r>
                      <a:r>
                        <a:rPr kumimoji="1" lang="ja-JP" altLang="en-US" sz="2200" b="0" i="0" u="none" strike="noStrike" kern="1200" baseline="0" dirty="0" err="1" smtClean="0">
                          <a:solidFill>
                            <a:schemeClr val="dk1"/>
                          </a:solidFill>
                          <a:latin typeface="+mn-ea"/>
                          <a:ea typeface="+mn-ea"/>
                          <a:cs typeface="+mn-cs"/>
                        </a:rPr>
                        <a:t>、</a:t>
                      </a:r>
                      <a:r>
                        <a:rPr kumimoji="1" lang="ja-JP" altLang="en-US" sz="2200" b="0" i="0" u="none" strike="noStrike" kern="1200" baseline="0" dirty="0" smtClean="0">
                          <a:solidFill>
                            <a:schemeClr val="dk1"/>
                          </a:solidFill>
                          <a:latin typeface="+mn-ea"/>
                          <a:ea typeface="+mn-ea"/>
                          <a:cs typeface="+mn-cs"/>
                        </a:rPr>
                        <a:t>資料</a:t>
                      </a:r>
                      <a:r>
                        <a:rPr kumimoji="1" lang="en-US" altLang="ja-JP" sz="2200" b="0" i="0" u="none" strike="noStrike" kern="1200" baseline="0" dirty="0" smtClean="0">
                          <a:solidFill>
                            <a:schemeClr val="dk1"/>
                          </a:solidFill>
                          <a:latin typeface="+mn-ea"/>
                          <a:ea typeface="+mn-ea"/>
                          <a:cs typeface="+mn-cs"/>
                        </a:rPr>
                        <a:t>3</a:t>
                      </a:r>
                      <a:r>
                        <a:rPr kumimoji="1" lang="ja-JP" altLang="en-US" sz="2200" b="0" i="0" u="none" strike="noStrike" kern="1200" baseline="0" dirty="0" smtClean="0">
                          <a:solidFill>
                            <a:schemeClr val="dk1"/>
                          </a:solidFill>
                          <a:latin typeface="+mn-ea"/>
                          <a:ea typeface="+mn-ea"/>
                          <a:cs typeface="+mn-cs"/>
                        </a:rPr>
                        <a:t>参照）が出ていますので、参考にしてください。</a:t>
                      </a:r>
                      <a:endParaRPr kumimoji="1" lang="ja-JP" altLang="en-US" sz="2200" dirty="0">
                        <a:latin typeface="+mn-ea"/>
                        <a:ea typeface="+mn-ea"/>
                      </a:endParaRPr>
                    </a:p>
                  </a:txBody>
                  <a:tcPr/>
                </a:tc>
              </a:tr>
            </a:tbl>
          </a:graphicData>
        </a:graphic>
      </p:graphicFrame>
    </p:spTree>
    <p:extLst>
      <p:ext uri="{BB962C8B-B14F-4D97-AF65-F5344CB8AC3E}">
        <p14:creationId xmlns:p14="http://schemas.microsoft.com/office/powerpoint/2010/main" val="21701104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679077" y="368300"/>
          <a:ext cx="10865224" cy="6156960"/>
        </p:xfrm>
        <a:graphic>
          <a:graphicData uri="http://schemas.openxmlformats.org/drawingml/2006/table">
            <a:tbl>
              <a:tblPr firstRow="1" bandRow="1">
                <a:tableStyleId>{5C22544A-7EE6-4342-B048-85BDC9FD1C3A}</a:tableStyleId>
              </a:tblPr>
              <a:tblGrid>
                <a:gridCol w="10865224"/>
              </a:tblGrid>
              <a:tr h="370840">
                <a:tc>
                  <a:txBody>
                    <a:bodyPr/>
                    <a:lstStyle/>
                    <a:p>
                      <a:r>
                        <a:rPr kumimoji="1" lang="en-US" altLang="ja-JP" sz="2800" b="0" i="0" u="none" strike="noStrike" kern="1200" baseline="0" dirty="0" smtClean="0">
                          <a:solidFill>
                            <a:schemeClr val="lt1"/>
                          </a:solidFill>
                          <a:latin typeface="+mn-ea"/>
                          <a:ea typeface="+mn-ea"/>
                          <a:cs typeface="+mn-cs"/>
                        </a:rPr>
                        <a:t>Q24</a:t>
                      </a:r>
                      <a:r>
                        <a:rPr kumimoji="1" lang="ja-JP" altLang="en-US" sz="2800" b="0" i="0" u="none" strike="noStrike" kern="1200" baseline="0" dirty="0" smtClean="0">
                          <a:solidFill>
                            <a:schemeClr val="lt1"/>
                          </a:solidFill>
                          <a:latin typeface="+mn-ea"/>
                          <a:ea typeface="+mn-ea"/>
                          <a:cs typeface="+mn-cs"/>
                        </a:rPr>
                        <a:t>：日焼け止めクリームは、どうしたらよいですか。</a:t>
                      </a:r>
                      <a:endParaRPr kumimoji="1" lang="ja-JP" altLang="en-US" sz="2800" dirty="0">
                        <a:latin typeface="+mn-ea"/>
                        <a:ea typeface="+mn-ea"/>
                      </a:endParaRPr>
                    </a:p>
                  </a:txBody>
                  <a:tcPr/>
                </a:tc>
              </a:tr>
              <a:tr h="370840">
                <a:tc>
                  <a:txBody>
                    <a:bodyPr/>
                    <a:lstStyle/>
                    <a:p>
                      <a:r>
                        <a:rPr kumimoji="1" lang="ja-JP" altLang="en-US" sz="2800" b="0" i="0" u="none" strike="noStrike" kern="1200" baseline="0" dirty="0" smtClean="0">
                          <a:solidFill>
                            <a:schemeClr val="dk1"/>
                          </a:solidFill>
                          <a:latin typeface="+mn-ea"/>
                          <a:ea typeface="+mn-ea"/>
                          <a:cs typeface="+mn-cs"/>
                        </a:rPr>
                        <a:t>今回の調査（</a:t>
                      </a:r>
                      <a:r>
                        <a:rPr kumimoji="1" lang="en-US" altLang="ja-JP" sz="2800" b="0" i="0" u="none" strike="noStrike" kern="1200" baseline="0" dirty="0" smtClean="0">
                          <a:solidFill>
                            <a:schemeClr val="dk1"/>
                          </a:solidFill>
                          <a:latin typeface="+mn-ea"/>
                          <a:ea typeface="+mn-ea"/>
                          <a:cs typeface="+mn-cs"/>
                        </a:rPr>
                        <a:t>p83</a:t>
                      </a:r>
                      <a:r>
                        <a:rPr kumimoji="1" lang="ja-JP" altLang="en-US" sz="2800" b="0" i="0" u="none" strike="noStrike" kern="1200" baseline="0" dirty="0" err="1" smtClean="0">
                          <a:solidFill>
                            <a:schemeClr val="dk1"/>
                          </a:solidFill>
                          <a:latin typeface="+mn-ea"/>
                          <a:ea typeface="+mn-ea"/>
                          <a:cs typeface="+mn-cs"/>
                        </a:rPr>
                        <a:t>、</a:t>
                      </a:r>
                      <a:r>
                        <a:rPr kumimoji="1" lang="ja-JP" altLang="en-US" sz="2800" b="0" i="0" u="none" strike="noStrike" kern="1200" baseline="0" dirty="0" smtClean="0">
                          <a:solidFill>
                            <a:schemeClr val="dk1"/>
                          </a:solidFill>
                          <a:latin typeface="+mn-ea"/>
                          <a:ea typeface="+mn-ea"/>
                          <a:cs typeface="+mn-cs"/>
                        </a:rPr>
                        <a:t>資料１参照）では、日焼け止めクリームの使用を許可している学校は</a:t>
                      </a:r>
                      <a:r>
                        <a:rPr kumimoji="1" lang="en-US" altLang="ja-JP" sz="2800" b="0" i="0" u="none" strike="noStrike" kern="1200" baseline="0" dirty="0" smtClean="0">
                          <a:solidFill>
                            <a:schemeClr val="dk1"/>
                          </a:solidFill>
                          <a:latin typeface="+mn-ea"/>
                          <a:ea typeface="+mn-ea"/>
                          <a:cs typeface="+mn-cs"/>
                        </a:rPr>
                        <a:t>40.0</a:t>
                      </a:r>
                      <a:r>
                        <a:rPr kumimoji="1" lang="ja-JP" altLang="en-US" sz="2800" b="0" i="0" u="none" strike="noStrike" kern="1200" baseline="0" dirty="0" smtClean="0">
                          <a:solidFill>
                            <a:schemeClr val="dk1"/>
                          </a:solidFill>
                          <a:latin typeface="+mn-ea"/>
                          <a:ea typeface="+mn-ea"/>
                          <a:cs typeface="+mn-cs"/>
                        </a:rPr>
                        <a:t>～</a:t>
                      </a:r>
                      <a:r>
                        <a:rPr kumimoji="1" lang="en-US" altLang="ja-JP" sz="2800" b="0" i="0" u="none" strike="noStrike" kern="1200" baseline="0" dirty="0" smtClean="0">
                          <a:solidFill>
                            <a:schemeClr val="dk1"/>
                          </a:solidFill>
                          <a:latin typeface="+mn-ea"/>
                          <a:ea typeface="+mn-ea"/>
                          <a:cs typeface="+mn-cs"/>
                        </a:rPr>
                        <a:t>53.9</a:t>
                      </a:r>
                      <a:r>
                        <a:rPr kumimoji="1" lang="ja-JP" altLang="en-US" sz="2800" b="0" i="0" u="none" strike="noStrike" kern="1200" baseline="0" dirty="0" smtClean="0">
                          <a:solidFill>
                            <a:schemeClr val="dk1"/>
                          </a:solidFill>
                          <a:latin typeface="+mn-ea"/>
                          <a:ea typeface="+mn-ea"/>
                          <a:cs typeface="+mn-cs"/>
                        </a:rPr>
                        <a:t>％と、日焼け止めクリームに対する理解が広まってきています。日焼けしやすい児童生徒や光線過敏のある児童生徒には、日焼け止めクリームを使用させてください。耐水性の日焼け止めクリームを使用してもプールの水質が汚濁されないとの報告があり、これを踏まえて、日本臨床皮膚科医会、日本小児皮膚科学会では統一見解（</a:t>
                      </a:r>
                      <a:r>
                        <a:rPr kumimoji="1" lang="en-US" altLang="ja-JP" sz="2800" b="0" i="0" u="none" strike="noStrike" kern="1200" baseline="0" dirty="0" smtClean="0">
                          <a:solidFill>
                            <a:schemeClr val="dk1"/>
                          </a:solidFill>
                          <a:latin typeface="+mn-ea"/>
                          <a:ea typeface="+mn-ea"/>
                          <a:cs typeface="+mn-cs"/>
                        </a:rPr>
                        <a:t>p128</a:t>
                      </a:r>
                      <a:r>
                        <a:rPr kumimoji="1" lang="ja-JP" altLang="en-US" sz="2800" b="0" i="0" u="none" strike="noStrike" kern="1200" baseline="0" dirty="0" err="1" smtClean="0">
                          <a:solidFill>
                            <a:schemeClr val="dk1"/>
                          </a:solidFill>
                          <a:latin typeface="+mn-ea"/>
                          <a:ea typeface="+mn-ea"/>
                          <a:cs typeface="+mn-cs"/>
                        </a:rPr>
                        <a:t>、</a:t>
                      </a:r>
                      <a:r>
                        <a:rPr kumimoji="1" lang="ja-JP" altLang="en-US" sz="2800" b="0" i="0" u="none" strike="noStrike" kern="1200" baseline="0" dirty="0" smtClean="0">
                          <a:solidFill>
                            <a:schemeClr val="dk1"/>
                          </a:solidFill>
                          <a:latin typeface="+mn-ea"/>
                          <a:ea typeface="+mn-ea"/>
                          <a:cs typeface="+mn-cs"/>
                        </a:rPr>
                        <a:t>資料</a:t>
                      </a:r>
                      <a:r>
                        <a:rPr kumimoji="1" lang="en-US" altLang="ja-JP" sz="2800" b="0" i="0" u="none" strike="noStrike" kern="1200" baseline="0" dirty="0" smtClean="0">
                          <a:solidFill>
                            <a:schemeClr val="dk1"/>
                          </a:solidFill>
                          <a:latin typeface="+mn-ea"/>
                          <a:ea typeface="+mn-ea"/>
                          <a:cs typeface="+mn-cs"/>
                        </a:rPr>
                        <a:t>5 </a:t>
                      </a:r>
                      <a:r>
                        <a:rPr kumimoji="1" lang="ja-JP" altLang="en-US" sz="2800" b="0" i="0" u="none" strike="noStrike" kern="1200" baseline="0" dirty="0" smtClean="0">
                          <a:solidFill>
                            <a:schemeClr val="dk1"/>
                          </a:solidFill>
                          <a:latin typeface="+mn-ea"/>
                          <a:ea typeface="+mn-ea"/>
                          <a:cs typeface="+mn-cs"/>
                        </a:rPr>
                        <a:t>参照）として、必要な時には日焼け止めクリームの使用を許可するように求めています。塗る時間は午前の授業であれば通学前に自宅で、午後の授業であれば昼休みに場所を決めて塗るようにすると時間の無駄がなくて良いでしょう。また、ラッシュガードを着用する方法もあります。適切な紫外線対策を行うことは生涯にわたり健やかな肌を保つために大切な生活習慣の一つです。</a:t>
                      </a:r>
                    </a:p>
                  </a:txBody>
                  <a:tcPr/>
                </a:tc>
              </a:tr>
            </a:tbl>
          </a:graphicData>
        </a:graphic>
      </p:graphicFrame>
    </p:spTree>
    <p:extLst>
      <p:ext uri="{BB962C8B-B14F-4D97-AF65-F5344CB8AC3E}">
        <p14:creationId xmlns:p14="http://schemas.microsoft.com/office/powerpoint/2010/main" val="10112199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0388" y="2423566"/>
            <a:ext cx="8825835" cy="1325563"/>
          </a:xfrm>
        </p:spPr>
        <p:txBody>
          <a:bodyPr>
            <a:normAutofit fontScale="90000"/>
          </a:bodyPr>
          <a:lstStyle/>
          <a:p>
            <a:r>
              <a:rPr lang="ja-JP" altLang="en-US" b="1" dirty="0">
                <a:latin typeface="+mn-ea"/>
                <a:ea typeface="+mn-ea"/>
              </a:rPr>
              <a:t>第</a:t>
            </a:r>
            <a:r>
              <a:rPr lang="en-US" altLang="ja-JP" b="1" dirty="0" smtClean="0">
                <a:latin typeface="+mn-ea"/>
                <a:ea typeface="+mn-ea"/>
              </a:rPr>
              <a:t>4</a:t>
            </a:r>
            <a:r>
              <a:rPr lang="ja-JP" altLang="en-US" b="1" dirty="0" smtClean="0">
                <a:latin typeface="+mn-ea"/>
                <a:ea typeface="+mn-ea"/>
              </a:rPr>
              <a:t>章</a:t>
            </a:r>
            <a:r>
              <a:rPr lang="ja-JP" altLang="en-US" b="1" dirty="0">
                <a:latin typeface="+mn-ea"/>
                <a:ea typeface="+mn-ea"/>
              </a:rPr>
              <a:t>　水泳プールの水質管理</a:t>
            </a:r>
            <a:endParaRPr kumimoji="1" lang="ja-JP" altLang="en-US" dirty="0">
              <a:latin typeface="+mn-ea"/>
              <a:ea typeface="+mn-ea"/>
            </a:endParaRPr>
          </a:p>
        </p:txBody>
      </p:sp>
    </p:spTree>
    <p:extLst>
      <p:ext uri="{BB962C8B-B14F-4D97-AF65-F5344CB8AC3E}">
        <p14:creationId xmlns:p14="http://schemas.microsoft.com/office/powerpoint/2010/main" val="1553969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7168" y="144566"/>
            <a:ext cx="8437664" cy="6605857"/>
          </a:xfrm>
        </p:spPr>
      </p:pic>
      <p:sp>
        <p:nvSpPr>
          <p:cNvPr id="2" name="正方形/長方形 1"/>
          <p:cNvSpPr/>
          <p:nvPr/>
        </p:nvSpPr>
        <p:spPr>
          <a:xfrm>
            <a:off x="5641041" y="2198594"/>
            <a:ext cx="739588" cy="268941"/>
          </a:xfrm>
          <a:prstGeom prst="rect">
            <a:avLst/>
          </a:prstGeom>
          <a:solidFill>
            <a:schemeClr val="tx1"/>
          </a:solidFill>
          <a:ln w="254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normAutofit fontScale="55000" lnSpcReduction="20000"/>
          </a:bodyPr>
          <a:lstStyle/>
          <a:p>
            <a:pPr algn="ctr"/>
            <a:endParaRPr kumimoji="1" lang="ja-JP" altLang="en-US" sz="2400" dirty="0">
              <a:solidFill>
                <a:srgbClr val="FF0000"/>
              </a:solidFill>
              <a:latin typeface="+mn-ea"/>
            </a:endParaRPr>
          </a:p>
        </p:txBody>
      </p:sp>
      <p:sp>
        <p:nvSpPr>
          <p:cNvPr id="3" name="テキスト ボックス 2"/>
          <p:cNvSpPr txBox="1"/>
          <p:nvPr/>
        </p:nvSpPr>
        <p:spPr>
          <a:xfrm>
            <a:off x="5585625" y="2179175"/>
            <a:ext cx="902811" cy="307777"/>
          </a:xfrm>
          <a:prstGeom prst="rect">
            <a:avLst/>
          </a:prstGeom>
          <a:noFill/>
        </p:spPr>
        <p:txBody>
          <a:bodyPr wrap="none" rtlCol="0">
            <a:spAutoFit/>
          </a:bodyPr>
          <a:lstStyle/>
          <a:p>
            <a:r>
              <a:rPr kumimoji="1" lang="en-US" altLang="ja-JP" sz="1400" dirty="0" smtClean="0">
                <a:solidFill>
                  <a:srgbClr val="FF0000"/>
                </a:solidFill>
                <a:latin typeface="+mn-ea"/>
              </a:rPr>
              <a:t>28℃</a:t>
            </a:r>
            <a:r>
              <a:rPr kumimoji="1" lang="ja-JP" altLang="en-US" sz="1400" dirty="0" smtClean="0">
                <a:solidFill>
                  <a:srgbClr val="FF0000"/>
                </a:solidFill>
                <a:latin typeface="+mn-ea"/>
              </a:rPr>
              <a:t>以下</a:t>
            </a:r>
            <a:endParaRPr kumimoji="1" lang="ja-JP" altLang="en-US" sz="1400" dirty="0">
              <a:solidFill>
                <a:srgbClr val="FF0000"/>
              </a:solidFill>
              <a:latin typeface="+mn-ea"/>
            </a:endParaRPr>
          </a:p>
        </p:txBody>
      </p:sp>
      <p:cxnSp>
        <p:nvCxnSpPr>
          <p:cNvPr id="6" name="直線コネクタ 5"/>
          <p:cNvCxnSpPr/>
          <p:nvPr/>
        </p:nvCxnSpPr>
        <p:spPr>
          <a:xfrm>
            <a:off x="2304585" y="2973659"/>
            <a:ext cx="48396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93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712694" y="1397000"/>
          <a:ext cx="10784541" cy="4572000"/>
        </p:xfrm>
        <a:graphic>
          <a:graphicData uri="http://schemas.openxmlformats.org/drawingml/2006/table">
            <a:tbl>
              <a:tblPr firstRow="1" bandRow="1">
                <a:tableStyleId>{5C22544A-7EE6-4342-B048-85BDC9FD1C3A}</a:tableStyleId>
              </a:tblPr>
              <a:tblGrid>
                <a:gridCol w="10784541"/>
              </a:tblGrid>
              <a:tr h="370840">
                <a:tc>
                  <a:txBody>
                    <a:bodyPr/>
                    <a:lstStyle/>
                    <a:p>
                      <a:r>
                        <a:rPr kumimoji="1" lang="en-US" altLang="ja-JP" sz="3200" b="0" i="0" u="none" strike="noStrike" kern="1200" baseline="0" dirty="0" smtClean="0">
                          <a:solidFill>
                            <a:schemeClr val="lt1"/>
                          </a:solidFill>
                          <a:latin typeface="+mn-ea"/>
                          <a:ea typeface="+mn-ea"/>
                          <a:cs typeface="+mn-cs"/>
                        </a:rPr>
                        <a:t>Q38</a:t>
                      </a:r>
                      <a:r>
                        <a:rPr kumimoji="1" lang="ja-JP" altLang="en-US" sz="3200" b="0" i="0" u="none" strike="noStrike" kern="1200" baseline="0" dirty="0" smtClean="0">
                          <a:solidFill>
                            <a:schemeClr val="lt1"/>
                          </a:solidFill>
                          <a:latin typeface="+mn-ea"/>
                          <a:ea typeface="+mn-ea"/>
                          <a:cs typeface="+mn-cs"/>
                        </a:rPr>
                        <a:t>：幼稚園の水遊び場等の検査や管理は、どのようにするのですか。</a:t>
                      </a:r>
                      <a:endParaRPr kumimoji="1" lang="ja-JP" altLang="en-US" sz="3200" dirty="0">
                        <a:latin typeface="+mn-ea"/>
                        <a:ea typeface="+mn-ea"/>
                      </a:endParaRPr>
                    </a:p>
                  </a:txBody>
                  <a:tcPr/>
                </a:tc>
              </a:tr>
              <a:tr h="370840">
                <a:tc>
                  <a:txBody>
                    <a:bodyPr/>
                    <a:lstStyle/>
                    <a:p>
                      <a:r>
                        <a:rPr kumimoji="1" lang="ja-JP" altLang="en-US" sz="3200" b="0" i="0" u="none" strike="noStrike" kern="1200" baseline="0" dirty="0" smtClean="0">
                          <a:solidFill>
                            <a:schemeClr val="dk1"/>
                          </a:solidFill>
                          <a:latin typeface="+mn-ea"/>
                          <a:ea typeface="+mn-ea"/>
                          <a:cs typeface="+mn-cs"/>
                        </a:rPr>
                        <a:t>幼稚園における水遊び場などについては、「学校環境衛生基準」を参考として管理を行うことになります。</a:t>
                      </a:r>
                    </a:p>
                    <a:p>
                      <a:r>
                        <a:rPr kumimoji="1" lang="ja-JP" altLang="en-US" sz="3200" b="0" i="0" u="none" strike="noStrike" kern="1200" baseline="0" dirty="0" smtClean="0">
                          <a:solidFill>
                            <a:schemeClr val="dk1"/>
                          </a:solidFill>
                          <a:latin typeface="+mn-ea"/>
                          <a:ea typeface="+mn-ea"/>
                          <a:cs typeface="+mn-cs"/>
                        </a:rPr>
                        <a:t>水遊び場、ビニールプールのみならず幼稚園のプールについては、循環ろ過装置の設備されたものから入替え式の浅いものまで構造や設備が多種多様なので、学校医や学校薬剤師の指導・助言を受けて、検査計画や管理方法を定めて使用するとよいでしょう。</a:t>
                      </a:r>
                      <a:endParaRPr kumimoji="1" lang="ja-JP" altLang="en-US" sz="3200" dirty="0">
                        <a:latin typeface="+mn-ea"/>
                        <a:ea typeface="+mn-ea"/>
                      </a:endParaRPr>
                    </a:p>
                  </a:txBody>
                  <a:tcPr/>
                </a:tc>
              </a:tr>
            </a:tbl>
          </a:graphicData>
        </a:graphic>
      </p:graphicFrame>
    </p:spTree>
    <p:extLst>
      <p:ext uri="{BB962C8B-B14F-4D97-AF65-F5344CB8AC3E}">
        <p14:creationId xmlns:p14="http://schemas.microsoft.com/office/powerpoint/2010/main" val="24891971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5799" y="705970"/>
            <a:ext cx="10952629" cy="5078313"/>
          </a:xfrm>
          <a:prstGeom prst="rect">
            <a:avLst/>
          </a:prstGeom>
          <a:noFill/>
        </p:spPr>
        <p:txBody>
          <a:bodyPr wrap="square" rtlCol="0">
            <a:spAutoFit/>
          </a:bodyPr>
          <a:lstStyle/>
          <a:p>
            <a:r>
              <a:rPr lang="ja-JP" altLang="en-US" sz="3600" dirty="0">
                <a:latin typeface="+mn-ea"/>
              </a:rPr>
              <a:t>［</a:t>
            </a:r>
            <a:r>
              <a:rPr lang="en-US" altLang="ja-JP" sz="3600" dirty="0">
                <a:latin typeface="+mn-ea"/>
              </a:rPr>
              <a:t>pH </a:t>
            </a:r>
            <a:r>
              <a:rPr lang="ja-JP" altLang="en-US" sz="3600" dirty="0">
                <a:latin typeface="+mn-ea"/>
              </a:rPr>
              <a:t>値の影響］</a:t>
            </a:r>
          </a:p>
          <a:p>
            <a:r>
              <a:rPr lang="ja-JP" altLang="en-US" sz="3600" dirty="0">
                <a:latin typeface="+mn-ea"/>
              </a:rPr>
              <a:t>プール水の</a:t>
            </a:r>
            <a:r>
              <a:rPr lang="en-US" altLang="ja-JP" sz="3600" dirty="0">
                <a:latin typeface="+mn-ea"/>
              </a:rPr>
              <a:t>pH </a:t>
            </a:r>
            <a:r>
              <a:rPr lang="ja-JP" altLang="en-US" sz="3600" dirty="0">
                <a:latin typeface="+mn-ea"/>
              </a:rPr>
              <a:t>値は、塩素剤の消毒効果を考慮すると、中性の領域が望ましい値です。また、凝集剤に硫酸アルミニウムを使用する場合、</a:t>
            </a:r>
            <a:r>
              <a:rPr lang="en-US" altLang="ja-JP" sz="3600" dirty="0">
                <a:latin typeface="+mn-ea"/>
              </a:rPr>
              <a:t>pH </a:t>
            </a:r>
            <a:r>
              <a:rPr lang="ja-JP" altLang="en-US" sz="3600" dirty="0">
                <a:latin typeface="+mn-ea"/>
              </a:rPr>
              <a:t>値</a:t>
            </a:r>
            <a:r>
              <a:rPr lang="en-US" altLang="ja-JP" sz="3600" dirty="0">
                <a:latin typeface="+mn-ea"/>
              </a:rPr>
              <a:t>7.5 </a:t>
            </a:r>
            <a:r>
              <a:rPr lang="ja-JP" altLang="en-US" sz="3600" dirty="0">
                <a:latin typeface="+mn-ea"/>
              </a:rPr>
              <a:t>付近で凝集させなければなりません。硫酸アルミニウムは、酸性物質であり、使用量はかなり多いので、同時に炭酸ナトリウム（ソーダ灰）を投入して</a:t>
            </a:r>
            <a:r>
              <a:rPr lang="en-US" altLang="ja-JP" sz="3600" dirty="0">
                <a:latin typeface="+mn-ea"/>
              </a:rPr>
              <a:t>pH </a:t>
            </a:r>
            <a:r>
              <a:rPr lang="ja-JP" altLang="en-US" sz="3600" dirty="0">
                <a:latin typeface="+mn-ea"/>
              </a:rPr>
              <a:t>調整を適正に行うことが凝集ろ過の基本であり、これを正しく守らないとろ過による浄化の効果は期待できません。</a:t>
            </a:r>
            <a:endParaRPr kumimoji="1" lang="ja-JP" altLang="en-US" sz="3600" dirty="0">
              <a:latin typeface="+mn-ea"/>
            </a:endParaRPr>
          </a:p>
        </p:txBody>
      </p:sp>
    </p:spTree>
    <p:extLst>
      <p:ext uri="{BB962C8B-B14F-4D97-AF65-F5344CB8AC3E}">
        <p14:creationId xmlns:p14="http://schemas.microsoft.com/office/powerpoint/2010/main" val="20583219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786653" y="287617"/>
          <a:ext cx="10636623" cy="6096000"/>
        </p:xfrm>
        <a:graphic>
          <a:graphicData uri="http://schemas.openxmlformats.org/drawingml/2006/table">
            <a:tbl>
              <a:tblPr firstRow="1" bandRow="1">
                <a:tableStyleId>{5C22544A-7EE6-4342-B048-85BDC9FD1C3A}</a:tableStyleId>
              </a:tblPr>
              <a:tblGrid>
                <a:gridCol w="10636623"/>
              </a:tblGrid>
              <a:tr h="370840">
                <a:tc>
                  <a:txBody>
                    <a:bodyPr/>
                    <a:lstStyle/>
                    <a:p>
                      <a:r>
                        <a:rPr kumimoji="1" lang="en-US" altLang="ja-JP" sz="2400" b="0" i="0" u="none" strike="noStrike" kern="1200" baseline="0" dirty="0" smtClean="0">
                          <a:solidFill>
                            <a:schemeClr val="lt1"/>
                          </a:solidFill>
                          <a:latin typeface="+mn-ea"/>
                          <a:ea typeface="+mn-ea"/>
                          <a:cs typeface="+mn-cs"/>
                        </a:rPr>
                        <a:t>Q61</a:t>
                      </a:r>
                      <a:r>
                        <a:rPr kumimoji="1" lang="ja-JP" altLang="en-US" sz="2400" b="0" i="0" u="none" strike="noStrike" kern="1200" baseline="0" dirty="0" smtClean="0">
                          <a:solidFill>
                            <a:schemeClr val="lt1"/>
                          </a:solidFill>
                          <a:latin typeface="+mn-ea"/>
                          <a:ea typeface="+mn-ea"/>
                          <a:cs typeface="+mn-cs"/>
                        </a:rPr>
                        <a:t>：凝集剤はどのようなろ過装置にも使用可能ですか。</a:t>
                      </a:r>
                      <a:endParaRPr kumimoji="1" lang="ja-JP" altLang="en-US" sz="2400" dirty="0">
                        <a:latin typeface="+mn-ea"/>
                        <a:ea typeface="+mn-ea"/>
                      </a:endParaRPr>
                    </a:p>
                  </a:txBody>
                  <a:tcPr/>
                </a:tc>
              </a:tr>
              <a:tr h="370840">
                <a:tc>
                  <a:txBody>
                    <a:bodyPr/>
                    <a:lstStyle/>
                    <a:p>
                      <a:r>
                        <a:rPr kumimoji="1" lang="ja-JP" altLang="en-US" sz="2600" b="0" i="0" u="none" strike="noStrike" kern="1200" baseline="0" dirty="0" smtClean="0">
                          <a:solidFill>
                            <a:schemeClr val="dk1"/>
                          </a:solidFill>
                          <a:latin typeface="+mn-ea"/>
                          <a:ea typeface="+mn-ea"/>
                          <a:cs typeface="+mn-cs"/>
                        </a:rPr>
                        <a:t>凝集剤は基本的には砂ろ過装置に使用するものですが、入泳者負荷の想定外の増加や様々な理由で水中透明度がなかなか上がらない場合には珪藻土ろ過装置やカートリッジろ過装置でも凝集剤を使用する場合はあります。</a:t>
                      </a:r>
                    </a:p>
                    <a:p>
                      <a:r>
                        <a:rPr kumimoji="1" lang="ja-JP" altLang="en-US" sz="2600" b="0" i="0" u="none" strike="noStrike" kern="1200" baseline="0" dirty="0" smtClean="0">
                          <a:solidFill>
                            <a:schemeClr val="dk1"/>
                          </a:solidFill>
                          <a:latin typeface="+mn-ea"/>
                          <a:ea typeface="+mn-ea"/>
                          <a:cs typeface="+mn-cs"/>
                        </a:rPr>
                        <a:t>今回行った調査結果（</a:t>
                      </a:r>
                      <a:r>
                        <a:rPr kumimoji="1" lang="en-US" altLang="ja-JP" sz="2600" b="0" i="0" u="none" strike="noStrike" kern="1200" baseline="0" dirty="0" smtClean="0">
                          <a:solidFill>
                            <a:schemeClr val="dk1"/>
                          </a:solidFill>
                          <a:latin typeface="+mn-ea"/>
                          <a:ea typeface="+mn-ea"/>
                          <a:cs typeface="+mn-cs"/>
                        </a:rPr>
                        <a:t>p83</a:t>
                      </a:r>
                      <a:r>
                        <a:rPr kumimoji="1" lang="ja-JP" altLang="en-US" sz="2600" b="0" i="0" u="none" strike="noStrike" kern="1200" baseline="0" dirty="0" err="1" smtClean="0">
                          <a:solidFill>
                            <a:schemeClr val="dk1"/>
                          </a:solidFill>
                          <a:latin typeface="+mn-ea"/>
                          <a:ea typeface="+mn-ea"/>
                          <a:cs typeface="+mn-cs"/>
                        </a:rPr>
                        <a:t>、</a:t>
                      </a:r>
                      <a:r>
                        <a:rPr kumimoji="1" lang="ja-JP" altLang="en-US" sz="2600" b="0" i="0" u="none" strike="noStrike" kern="1200" baseline="0" dirty="0" smtClean="0">
                          <a:solidFill>
                            <a:schemeClr val="dk1"/>
                          </a:solidFill>
                          <a:latin typeface="+mn-ea"/>
                          <a:ea typeface="+mn-ea"/>
                          <a:cs typeface="+mn-cs"/>
                        </a:rPr>
                        <a:t>資料１参照）では、砂ろ過装置で凝集剤を使用している学校は</a:t>
                      </a:r>
                      <a:r>
                        <a:rPr kumimoji="1" lang="en-US" altLang="ja-JP" sz="2600" b="0" i="0" u="none" strike="noStrike" kern="1200" baseline="0" dirty="0" smtClean="0">
                          <a:solidFill>
                            <a:schemeClr val="dk1"/>
                          </a:solidFill>
                          <a:latin typeface="+mn-ea"/>
                          <a:ea typeface="+mn-ea"/>
                          <a:cs typeface="+mn-cs"/>
                        </a:rPr>
                        <a:t>36.3</a:t>
                      </a:r>
                      <a:r>
                        <a:rPr kumimoji="1" lang="ja-JP" altLang="en-US" sz="2600" b="0" i="0" u="none" strike="noStrike" kern="1200" baseline="0" dirty="0" smtClean="0">
                          <a:solidFill>
                            <a:schemeClr val="dk1"/>
                          </a:solidFill>
                          <a:latin typeface="+mn-ea"/>
                          <a:ea typeface="+mn-ea"/>
                          <a:cs typeface="+mn-cs"/>
                        </a:rPr>
                        <a:t>％しかなく、珪藻土ろ過装置及びカートリッジろ過装置に凝集剤を使用している学校が</a:t>
                      </a:r>
                      <a:r>
                        <a:rPr kumimoji="1" lang="en-US" altLang="ja-JP" sz="2600" b="0" i="0" u="none" strike="noStrike" kern="1200" baseline="0" dirty="0" smtClean="0">
                          <a:solidFill>
                            <a:schemeClr val="dk1"/>
                          </a:solidFill>
                          <a:latin typeface="+mn-ea"/>
                          <a:ea typeface="+mn-ea"/>
                          <a:cs typeface="+mn-cs"/>
                        </a:rPr>
                        <a:t>11.6</a:t>
                      </a:r>
                      <a:r>
                        <a:rPr kumimoji="1" lang="ja-JP" altLang="en-US" sz="2600" b="0" i="0" u="none" strike="noStrike" kern="1200" baseline="0" dirty="0" smtClean="0">
                          <a:solidFill>
                            <a:schemeClr val="dk1"/>
                          </a:solidFill>
                          <a:latin typeface="+mn-ea"/>
                          <a:ea typeface="+mn-ea"/>
                          <a:cs typeface="+mn-cs"/>
                        </a:rPr>
                        <a:t>％及び</a:t>
                      </a:r>
                      <a:r>
                        <a:rPr kumimoji="1" lang="en-US" altLang="ja-JP" sz="2600" b="0" i="0" u="none" strike="noStrike" kern="1200" baseline="0" dirty="0" smtClean="0">
                          <a:solidFill>
                            <a:schemeClr val="dk1"/>
                          </a:solidFill>
                          <a:latin typeface="+mn-ea"/>
                          <a:ea typeface="+mn-ea"/>
                          <a:cs typeface="+mn-cs"/>
                        </a:rPr>
                        <a:t>18.6</a:t>
                      </a:r>
                      <a:r>
                        <a:rPr kumimoji="1" lang="ja-JP" altLang="en-US" sz="2600" b="0" i="0" u="none" strike="noStrike" kern="1200" baseline="0" dirty="0" smtClean="0">
                          <a:solidFill>
                            <a:schemeClr val="dk1"/>
                          </a:solidFill>
                          <a:latin typeface="+mn-ea"/>
                          <a:ea typeface="+mn-ea"/>
                          <a:cs typeface="+mn-cs"/>
                        </a:rPr>
                        <a:t>％ありました。珪藻土ろ過装置やカートリッジろ過装置に使用した場合、目詰まりが早くなり頻繁に洗浄や交換が必要になる可能性があります。また、凝集剤がろ過装置を通過してプ－ル内で凝集沈殿することも考えられます。したがって、使用しているろ過装置の種類や使用する凝集剤の成分をよく確認の上、凝集剤を使用するのか検討してください。また、ろ過装置の種類を知らずに凝集剤を使用している学校が</a:t>
                      </a:r>
                      <a:r>
                        <a:rPr kumimoji="1" lang="en-US" altLang="ja-JP" sz="2600" b="0" i="0" u="none" strike="noStrike" kern="1200" baseline="0" dirty="0" smtClean="0">
                          <a:solidFill>
                            <a:schemeClr val="dk1"/>
                          </a:solidFill>
                          <a:latin typeface="+mn-ea"/>
                          <a:ea typeface="+mn-ea"/>
                          <a:cs typeface="+mn-cs"/>
                        </a:rPr>
                        <a:t>24.6</a:t>
                      </a:r>
                      <a:r>
                        <a:rPr kumimoji="1" lang="ja-JP" altLang="en-US" sz="2600" b="0" i="0" u="none" strike="noStrike" kern="1200" baseline="0" dirty="0" smtClean="0">
                          <a:solidFill>
                            <a:schemeClr val="dk1"/>
                          </a:solidFill>
                          <a:latin typeface="+mn-ea"/>
                          <a:ea typeface="+mn-ea"/>
                          <a:cs typeface="+mn-cs"/>
                        </a:rPr>
                        <a:t>％ありました。ろ過装置の種類を確認した上で、凝集剤を使用しましょう。</a:t>
                      </a:r>
                      <a:endParaRPr kumimoji="1" lang="ja-JP" altLang="en-US" sz="2600" dirty="0">
                        <a:latin typeface="+mn-ea"/>
                        <a:ea typeface="+mn-ea"/>
                      </a:endParaRPr>
                    </a:p>
                  </a:txBody>
                  <a:tcPr/>
                </a:tc>
              </a:tr>
            </a:tbl>
          </a:graphicData>
        </a:graphic>
      </p:graphicFrame>
    </p:spTree>
    <p:extLst>
      <p:ext uri="{BB962C8B-B14F-4D97-AF65-F5344CB8AC3E}">
        <p14:creationId xmlns:p14="http://schemas.microsoft.com/office/powerpoint/2010/main" val="25231848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1000124" y="595841"/>
          <a:ext cx="10239375" cy="5547360"/>
        </p:xfrm>
        <a:graphic>
          <a:graphicData uri="http://schemas.openxmlformats.org/drawingml/2006/table">
            <a:tbl>
              <a:tblPr firstRow="1" bandRow="1">
                <a:tableStyleId>{5C22544A-7EE6-4342-B048-85BDC9FD1C3A}</a:tableStyleId>
              </a:tblPr>
              <a:tblGrid>
                <a:gridCol w="10239375"/>
              </a:tblGrid>
              <a:tr h="370840">
                <a:tc>
                  <a:txBody>
                    <a:bodyPr/>
                    <a:lstStyle/>
                    <a:p>
                      <a:r>
                        <a:rPr kumimoji="1" lang="en-US" altLang="ja-JP" sz="3200" dirty="0" smtClean="0">
                          <a:latin typeface="+mn-ea"/>
                          <a:ea typeface="+mn-ea"/>
                        </a:rPr>
                        <a:t>Q43</a:t>
                      </a:r>
                      <a:r>
                        <a:rPr kumimoji="1" lang="ja-JP" altLang="en-US" sz="3200" dirty="0" smtClean="0">
                          <a:latin typeface="+mn-ea"/>
                          <a:ea typeface="+mn-ea"/>
                        </a:rPr>
                        <a:t>：大腸菌が検出された場合どうしたらよいですか。</a:t>
                      </a:r>
                      <a:endParaRPr kumimoji="1" lang="ja-JP" altLang="en-US" sz="3200" dirty="0">
                        <a:latin typeface="+mn-ea"/>
                        <a:ea typeface="+mn-ea"/>
                      </a:endParaRPr>
                    </a:p>
                  </a:txBody>
                  <a:tcPr/>
                </a:tc>
              </a:tr>
              <a:tr h="370840">
                <a:tc>
                  <a:txBody>
                    <a:bodyPr/>
                    <a:lstStyle/>
                    <a:p>
                      <a:r>
                        <a:rPr kumimoji="1" lang="ja-JP" altLang="en-US" sz="3200" dirty="0" smtClean="0">
                          <a:latin typeface="+mn-ea"/>
                          <a:ea typeface="+mn-ea"/>
                        </a:rPr>
                        <a:t>大腸菌が検出された場合には、塩素消毒を強化した後、再検査を行い、大腸菌が検出されないことを確かめるようにしてください。再検査で検出されなければプールの維持管理は適切に行われていると考えられます。再検査で大腸菌が持続的に検出される場合には、汚水の流入・消毒設備の不良なども考えられます。足洗い場・シャワー等の洗浄設備やプール周囲のオーバーフローの部分の管理や塩素消毒の管理などプールの衛生管理全体の再検討を行い、適切な措置をとる必要があります。</a:t>
                      </a:r>
                      <a:endParaRPr kumimoji="1" lang="ja-JP" altLang="en-US" sz="3200" dirty="0">
                        <a:latin typeface="+mn-ea"/>
                        <a:ea typeface="+mn-ea"/>
                      </a:endParaRPr>
                    </a:p>
                  </a:txBody>
                  <a:tcPr/>
                </a:tc>
              </a:tr>
            </a:tbl>
          </a:graphicData>
        </a:graphic>
      </p:graphicFrame>
    </p:spTree>
    <p:extLst>
      <p:ext uri="{BB962C8B-B14F-4D97-AF65-F5344CB8AC3E}">
        <p14:creationId xmlns:p14="http://schemas.microsoft.com/office/powerpoint/2010/main" val="39199503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21" y="157095"/>
            <a:ext cx="11537497" cy="6385361"/>
          </a:xfrm>
          <a:prstGeom prst="rect">
            <a:avLst/>
          </a:prstGeom>
        </p:spPr>
      </p:pic>
      <p:sp>
        <p:nvSpPr>
          <p:cNvPr id="3" name="テキスト ボックス 2"/>
          <p:cNvSpPr txBox="1"/>
          <p:nvPr/>
        </p:nvSpPr>
        <p:spPr>
          <a:xfrm>
            <a:off x="10346765" y="6488668"/>
            <a:ext cx="877163" cy="369332"/>
          </a:xfrm>
          <a:prstGeom prst="rect">
            <a:avLst/>
          </a:prstGeom>
          <a:noFill/>
        </p:spPr>
        <p:txBody>
          <a:bodyPr wrap="none" rtlCol="0">
            <a:spAutoFit/>
          </a:bodyPr>
          <a:lstStyle/>
          <a:p>
            <a:r>
              <a:rPr kumimoji="1" lang="ja-JP" altLang="en-US" dirty="0"/>
              <a:t>５２Ｐ</a:t>
            </a:r>
          </a:p>
        </p:txBody>
      </p:sp>
    </p:spTree>
    <p:extLst>
      <p:ext uri="{BB962C8B-B14F-4D97-AF65-F5344CB8AC3E}">
        <p14:creationId xmlns:p14="http://schemas.microsoft.com/office/powerpoint/2010/main" val="26290728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652182" y="919629"/>
          <a:ext cx="10945906" cy="4815840"/>
        </p:xfrm>
        <a:graphic>
          <a:graphicData uri="http://schemas.openxmlformats.org/drawingml/2006/table">
            <a:tbl>
              <a:tblPr firstRow="1" bandRow="1">
                <a:tableStyleId>{5C22544A-7EE6-4342-B048-85BDC9FD1C3A}</a:tableStyleId>
              </a:tblPr>
              <a:tblGrid>
                <a:gridCol w="10945906"/>
              </a:tblGrid>
              <a:tr h="370840">
                <a:tc>
                  <a:txBody>
                    <a:bodyPr/>
                    <a:lstStyle/>
                    <a:p>
                      <a:r>
                        <a:rPr kumimoji="1" lang="en-US" altLang="ja-JP" sz="3200" b="0" i="0" u="none" strike="noStrike" kern="1200" baseline="0" dirty="0" smtClean="0">
                          <a:solidFill>
                            <a:schemeClr val="lt1"/>
                          </a:solidFill>
                          <a:latin typeface="+mn-ea"/>
                          <a:ea typeface="+mn-ea"/>
                          <a:cs typeface="+mn-cs"/>
                        </a:rPr>
                        <a:t>Q52</a:t>
                      </a:r>
                      <a:r>
                        <a:rPr kumimoji="1" lang="ja-JP" altLang="en-US" sz="3200" b="0" i="0" u="none" strike="noStrike" kern="1200" baseline="0" dirty="0" smtClean="0">
                          <a:solidFill>
                            <a:schemeClr val="lt1"/>
                          </a:solidFill>
                          <a:latin typeface="+mn-ea"/>
                          <a:ea typeface="+mn-ea"/>
                          <a:cs typeface="+mn-cs"/>
                        </a:rPr>
                        <a:t>：長期間休止していたプールの使用再開時の清掃方法を教えてください。</a:t>
                      </a:r>
                      <a:endParaRPr kumimoji="1" lang="ja-JP" altLang="en-US" sz="3200" dirty="0">
                        <a:latin typeface="+mn-ea"/>
                        <a:ea typeface="+mn-ea"/>
                      </a:endParaRPr>
                    </a:p>
                  </a:txBody>
                  <a:tcPr/>
                </a:tc>
              </a:tr>
              <a:tr h="370840">
                <a:tc>
                  <a:txBody>
                    <a:bodyPr/>
                    <a:lstStyle/>
                    <a:p>
                      <a:r>
                        <a:rPr kumimoji="1" lang="ja-JP" altLang="en-US" sz="3200" dirty="0" smtClean="0">
                          <a:latin typeface="+mn-ea"/>
                          <a:ea typeface="+mn-ea"/>
                        </a:rPr>
                        <a:t>＊＊＊＊＊＊＊＊＊＊＊＊＊＊＊＊＊＊＊＊＊＊＊＊</a:t>
                      </a:r>
                      <a:endParaRPr kumimoji="1" lang="en-US" altLang="ja-JP" sz="3200" dirty="0" smtClean="0">
                        <a:latin typeface="+mn-ea"/>
                        <a:ea typeface="+mn-ea"/>
                      </a:endParaRPr>
                    </a:p>
                    <a:p>
                      <a:r>
                        <a:rPr kumimoji="1" lang="ja-JP" altLang="en-US" sz="3200" dirty="0" smtClean="0">
                          <a:latin typeface="+mn-ea"/>
                          <a:ea typeface="+mn-ea"/>
                        </a:rPr>
                        <a:t>＊＊＊＊＊＊＊＊＊＊＊＊＊＊＊＊＊＊＊＊＊＊＊＊</a:t>
                      </a:r>
                      <a:endParaRPr kumimoji="1" lang="en-US" altLang="ja-JP" sz="3200" dirty="0" smtClean="0">
                        <a:latin typeface="+mn-ea"/>
                        <a:ea typeface="+mn-ea"/>
                      </a:endParaRPr>
                    </a:p>
                    <a:p>
                      <a:endParaRPr kumimoji="1" lang="en-US" altLang="ja-JP" sz="3200" dirty="0" smtClean="0">
                        <a:latin typeface="+mn-ea"/>
                        <a:ea typeface="+mn-ea"/>
                      </a:endParaRPr>
                    </a:p>
                    <a:p>
                      <a:r>
                        <a:rPr kumimoji="1" lang="ja-JP" altLang="en-US" sz="3600" b="0" i="0" u="none" strike="noStrike" kern="1200" baseline="0" dirty="0" smtClean="0">
                          <a:solidFill>
                            <a:srgbClr val="FF0000"/>
                          </a:solidFill>
                          <a:latin typeface="+mn-lt"/>
                          <a:ea typeface="+mn-ea"/>
                          <a:cs typeface="+mn-cs"/>
                        </a:rPr>
                        <a:t>なお、清掃前に微生物資材を使用することは、プールの富栄養化を招くことになります。結果として、清掃時の排水により下水処理装置に負担をかけたり、河川を汚染したりする可能性があります。</a:t>
                      </a:r>
                      <a:endParaRPr kumimoji="1" lang="ja-JP" altLang="en-US" sz="6600" dirty="0">
                        <a:solidFill>
                          <a:srgbClr val="FF0000"/>
                        </a:solidFill>
                        <a:latin typeface="+mn-ea"/>
                        <a:ea typeface="+mn-ea"/>
                      </a:endParaRPr>
                    </a:p>
                  </a:txBody>
                  <a:tcPr/>
                </a:tc>
              </a:tr>
            </a:tbl>
          </a:graphicData>
        </a:graphic>
      </p:graphicFrame>
      <p:sp>
        <p:nvSpPr>
          <p:cNvPr id="3" name="テキスト ボックス 2"/>
          <p:cNvSpPr txBox="1"/>
          <p:nvPr/>
        </p:nvSpPr>
        <p:spPr>
          <a:xfrm>
            <a:off x="10033499" y="5975724"/>
            <a:ext cx="877163" cy="369332"/>
          </a:xfrm>
          <a:prstGeom prst="rect">
            <a:avLst/>
          </a:prstGeom>
          <a:noFill/>
        </p:spPr>
        <p:txBody>
          <a:bodyPr wrap="none" rtlCol="0">
            <a:spAutoFit/>
          </a:bodyPr>
          <a:lstStyle/>
          <a:p>
            <a:r>
              <a:rPr kumimoji="1" lang="ja-JP" altLang="en-US" dirty="0"/>
              <a:t>６２Ｐ</a:t>
            </a:r>
          </a:p>
        </p:txBody>
      </p:sp>
    </p:spTree>
    <p:extLst>
      <p:ext uri="{BB962C8B-B14F-4D97-AF65-F5344CB8AC3E}">
        <p14:creationId xmlns:p14="http://schemas.microsoft.com/office/powerpoint/2010/main" val="1271201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113" y="78078"/>
            <a:ext cx="9603393" cy="6726133"/>
          </a:xfrm>
          <a:prstGeom prst="rect">
            <a:avLst/>
          </a:prstGeom>
        </p:spPr>
      </p:pic>
    </p:spTree>
    <p:extLst>
      <p:ext uri="{BB962C8B-B14F-4D97-AF65-F5344CB8AC3E}">
        <p14:creationId xmlns:p14="http://schemas.microsoft.com/office/powerpoint/2010/main" val="22385518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885976" y="268941"/>
            <a:ext cx="10685237" cy="6340289"/>
          </a:xfrm>
          <a:prstGeom prst="rect">
            <a:avLst/>
          </a:prstGeom>
        </p:spPr>
      </p:pic>
    </p:spTree>
    <p:extLst>
      <p:ext uri="{BB962C8B-B14F-4D97-AF65-F5344CB8AC3E}">
        <p14:creationId xmlns:p14="http://schemas.microsoft.com/office/powerpoint/2010/main" val="11865898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755900" y="0"/>
            <a:ext cx="6858000" cy="6858000"/>
          </a:xfrm>
          <a:prstGeom prst="rect">
            <a:avLst/>
          </a:prstGeom>
        </p:spPr>
      </p:pic>
    </p:spTree>
    <p:extLst>
      <p:ext uri="{BB962C8B-B14F-4D97-AF65-F5344CB8AC3E}">
        <p14:creationId xmlns:p14="http://schemas.microsoft.com/office/powerpoint/2010/main" val="8586406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52575" y="33337"/>
            <a:ext cx="9086850" cy="6791325"/>
          </a:xfrm>
          <a:prstGeom prst="rect">
            <a:avLst/>
          </a:prstGeom>
        </p:spPr>
      </p:pic>
    </p:spTree>
    <p:extLst>
      <p:ext uri="{BB962C8B-B14F-4D97-AF65-F5344CB8AC3E}">
        <p14:creationId xmlns:p14="http://schemas.microsoft.com/office/powerpoint/2010/main" val="3649685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537371650"/>
              </p:ext>
            </p:extLst>
          </p:nvPr>
        </p:nvGraphicFramePr>
        <p:xfrm>
          <a:off x="565309" y="514118"/>
          <a:ext cx="10999162" cy="5844147"/>
        </p:xfrm>
        <a:graphic>
          <a:graphicData uri="http://schemas.openxmlformats.org/drawingml/2006/table">
            <a:tbl>
              <a:tblPr firstRow="1" bandRow="1">
                <a:tableStyleId>{5C22544A-7EE6-4342-B048-85BDC9FD1C3A}</a:tableStyleId>
              </a:tblPr>
              <a:tblGrid>
                <a:gridCol w="2796456"/>
                <a:gridCol w="1721223"/>
                <a:gridCol w="2729753"/>
                <a:gridCol w="3751730"/>
              </a:tblGrid>
              <a:tr h="569213">
                <a:tc>
                  <a:txBody>
                    <a:bodyPr/>
                    <a:lstStyle/>
                    <a:p>
                      <a:pPr algn="ctr"/>
                      <a:r>
                        <a:rPr kumimoji="1" lang="ja-JP" altLang="en-US" dirty="0" smtClean="0">
                          <a:latin typeface="+mn-ea"/>
                          <a:ea typeface="+mn-ea"/>
                        </a:rPr>
                        <a:t>項目</a:t>
                      </a:r>
                      <a:endParaRPr kumimoji="1" lang="en-US" altLang="ja-JP" dirty="0" smtClean="0">
                        <a:latin typeface="+mn-ea"/>
                        <a:ea typeface="+mn-ea"/>
                      </a:endParaRPr>
                    </a:p>
                  </a:txBody>
                  <a:tcPr anchor="ctr"/>
                </a:tc>
                <a:tc>
                  <a:txBody>
                    <a:bodyPr/>
                    <a:lstStyle/>
                    <a:p>
                      <a:pPr algn="ctr"/>
                      <a:r>
                        <a:rPr kumimoji="1" lang="ja-JP" altLang="en-US" dirty="0" smtClean="0">
                          <a:latin typeface="+mn-ea"/>
                          <a:ea typeface="+mn-ea"/>
                        </a:rPr>
                        <a:t>検査回数</a:t>
                      </a:r>
                      <a:endParaRPr kumimoji="1" lang="en-US" altLang="ja-JP" dirty="0" smtClean="0">
                        <a:latin typeface="+mn-ea"/>
                        <a:ea typeface="+mn-ea"/>
                      </a:endParaRPr>
                    </a:p>
                  </a:txBody>
                  <a:tcPr anchor="ctr"/>
                </a:tc>
                <a:tc>
                  <a:txBody>
                    <a:bodyPr/>
                    <a:lstStyle/>
                    <a:p>
                      <a:pPr algn="ctr"/>
                      <a:r>
                        <a:rPr kumimoji="1" lang="ja-JP" altLang="en-US" dirty="0" smtClean="0">
                          <a:latin typeface="+mn-ea"/>
                          <a:ea typeface="+mn-ea"/>
                        </a:rPr>
                        <a:t>検査場所</a:t>
                      </a:r>
                      <a:endParaRPr kumimoji="1" lang="ja-JP" altLang="en-US" dirty="0">
                        <a:latin typeface="+mn-ea"/>
                        <a:ea typeface="+mn-ea"/>
                      </a:endParaRPr>
                    </a:p>
                  </a:txBody>
                  <a:tcPr anchor="ctr"/>
                </a:tc>
                <a:tc>
                  <a:txBody>
                    <a:bodyPr/>
                    <a:lstStyle/>
                    <a:p>
                      <a:pPr algn="ctr"/>
                      <a:r>
                        <a:rPr kumimoji="1" lang="ja-JP" altLang="en-US" dirty="0" smtClean="0">
                          <a:latin typeface="+mn-ea"/>
                          <a:ea typeface="+mn-ea"/>
                        </a:rPr>
                        <a:t>方法など</a:t>
                      </a:r>
                      <a:endParaRPr kumimoji="1" lang="ja-JP" altLang="en-US" dirty="0">
                        <a:latin typeface="+mn-ea"/>
                        <a:ea typeface="+mn-ea"/>
                      </a:endParaRPr>
                    </a:p>
                  </a:txBody>
                  <a:tcPr anchor="ctr"/>
                </a:tc>
              </a:tr>
              <a:tr h="569213">
                <a:tc>
                  <a:txBody>
                    <a:bodyPr/>
                    <a:lstStyle/>
                    <a:p>
                      <a:r>
                        <a:rPr kumimoji="1" lang="ja-JP" altLang="en-US" dirty="0" smtClean="0">
                          <a:latin typeface="+mn-ea"/>
                          <a:ea typeface="+mn-ea"/>
                        </a:rPr>
                        <a:t>換気（二酸化炭素）</a:t>
                      </a:r>
                      <a:endParaRPr kumimoji="1" lang="ja-JP" altLang="en-US" dirty="0">
                        <a:latin typeface="+mn-ea"/>
                        <a:ea typeface="+mn-ea"/>
                      </a:endParaRPr>
                    </a:p>
                  </a:txBody>
                  <a:tcPr anchor="ctr"/>
                </a:tc>
                <a:tc>
                  <a:txBody>
                    <a:bodyPr/>
                    <a:lstStyle/>
                    <a:p>
                      <a:r>
                        <a:rPr kumimoji="1" lang="ja-JP" altLang="en-US" dirty="0" smtClean="0">
                          <a:latin typeface="+mn-ea"/>
                          <a:ea typeface="+mn-ea"/>
                        </a:rPr>
                        <a:t>毎学年２回</a:t>
                      </a:r>
                      <a:endParaRPr kumimoji="1" lang="ja-JP" altLang="en-US" dirty="0">
                        <a:latin typeface="+mn-ea"/>
                        <a:ea typeface="+mn-ea"/>
                      </a:endParaRPr>
                    </a:p>
                  </a:txBody>
                  <a:tcPr anchor="ctr"/>
                </a:tc>
                <a:tc>
                  <a:txBody>
                    <a:bodyPr/>
                    <a:lstStyle/>
                    <a:p>
                      <a:r>
                        <a:rPr kumimoji="1" lang="ja-JP" altLang="en-US" dirty="0" smtClean="0">
                          <a:latin typeface="+mn-ea"/>
                          <a:ea typeface="+mn-ea"/>
                        </a:rPr>
                        <a:t>各階１以上</a:t>
                      </a:r>
                      <a:endParaRPr kumimoji="1" lang="en-US" altLang="ja-JP" dirty="0" smtClean="0">
                        <a:latin typeface="+mn-ea"/>
                        <a:ea typeface="+mn-ea"/>
                      </a:endParaRPr>
                    </a:p>
                  </a:txBody>
                  <a:tcPr anchor="ctr"/>
                </a:tc>
                <a:tc>
                  <a:txBody>
                    <a:bodyPr/>
                    <a:lstStyle/>
                    <a:p>
                      <a:r>
                        <a:rPr kumimoji="1" lang="ja-JP" altLang="en-US" dirty="0" smtClean="0">
                          <a:latin typeface="+mn-ea"/>
                          <a:ea typeface="+mn-ea"/>
                        </a:rPr>
                        <a:t>検知管</a:t>
                      </a:r>
                      <a:endParaRPr kumimoji="1" lang="ja-JP" altLang="en-US" dirty="0">
                        <a:latin typeface="+mn-ea"/>
                        <a:ea typeface="+mn-ea"/>
                      </a:endParaRPr>
                    </a:p>
                  </a:txBody>
                  <a:tcPr anchor="ctr"/>
                </a:tc>
              </a:tr>
              <a:tr h="569213">
                <a:tc>
                  <a:txBody>
                    <a:bodyPr/>
                    <a:lstStyle/>
                    <a:p>
                      <a:r>
                        <a:rPr kumimoji="1" lang="ja-JP" altLang="en-US" dirty="0" smtClean="0">
                          <a:latin typeface="+mn-ea"/>
                          <a:ea typeface="+mn-ea"/>
                        </a:rPr>
                        <a:t>温度</a:t>
                      </a:r>
                      <a:endParaRPr kumimoji="1" lang="ja-JP" altLang="en-US"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毎学年２回</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各階１以上</a:t>
                      </a:r>
                      <a:endParaRPr kumimoji="1" lang="en-US" altLang="ja-JP" dirty="0" smtClean="0">
                        <a:latin typeface="+mn-ea"/>
                        <a:ea typeface="+mn-ea"/>
                      </a:endParaRPr>
                    </a:p>
                  </a:txBody>
                  <a:tcPr anchor="ctr"/>
                </a:tc>
                <a:tc>
                  <a:txBody>
                    <a:bodyPr/>
                    <a:lstStyle/>
                    <a:p>
                      <a:r>
                        <a:rPr kumimoji="1" lang="ja-JP" altLang="en-US" dirty="0" smtClean="0">
                          <a:latin typeface="+mn-ea"/>
                          <a:ea typeface="+mn-ea"/>
                        </a:rPr>
                        <a:t>アスマン通風乾湿計</a:t>
                      </a:r>
                      <a:r>
                        <a:rPr kumimoji="1" lang="ja-JP" altLang="en-US" baseline="0" dirty="0" smtClean="0">
                          <a:latin typeface="+mn-ea"/>
                          <a:ea typeface="+mn-ea"/>
                        </a:rPr>
                        <a:t> 　０．５度</a:t>
                      </a:r>
                      <a:endParaRPr kumimoji="1" lang="ja-JP" altLang="en-US" dirty="0">
                        <a:latin typeface="+mn-ea"/>
                        <a:ea typeface="+mn-ea"/>
                      </a:endParaRPr>
                    </a:p>
                  </a:txBody>
                  <a:tcPr anchor="ctr"/>
                </a:tc>
              </a:tr>
              <a:tr h="701770">
                <a:tc>
                  <a:txBody>
                    <a:bodyPr/>
                    <a:lstStyle/>
                    <a:p>
                      <a:r>
                        <a:rPr kumimoji="1" lang="ja-JP" altLang="en-US" dirty="0" smtClean="0">
                          <a:latin typeface="+mn-ea"/>
                          <a:ea typeface="+mn-ea"/>
                        </a:rPr>
                        <a:t>相対湿度</a:t>
                      </a:r>
                      <a:endParaRPr kumimoji="1" lang="ja-JP" altLang="en-US"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毎学年２回</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各階１以上</a:t>
                      </a:r>
                      <a:endParaRPr kumimoji="1" lang="en-US" altLang="ja-JP" dirty="0" smtClean="0">
                        <a:latin typeface="+mn-ea"/>
                        <a:ea typeface="+mn-ea"/>
                      </a:endParaRPr>
                    </a:p>
                  </a:txBody>
                  <a:tcPr anchor="ctr"/>
                </a:tc>
                <a:tc>
                  <a:txBody>
                    <a:bodyPr/>
                    <a:lstStyle/>
                    <a:p>
                      <a:r>
                        <a:rPr kumimoji="1" lang="ja-JP" altLang="en-US" sz="1200" dirty="0" smtClean="0">
                          <a:latin typeface="+mn-ea"/>
                          <a:ea typeface="+mn-ea"/>
                        </a:rPr>
                        <a:t>アスマン　同等以上</a:t>
                      </a:r>
                      <a:r>
                        <a:rPr kumimoji="1" lang="en-US" altLang="ja-JP" sz="1200" dirty="0" smtClean="0">
                          <a:latin typeface="+mn-ea"/>
                          <a:ea typeface="+mn-ea"/>
                        </a:rPr>
                        <a:t/>
                      </a:r>
                      <a:br>
                        <a:rPr kumimoji="1" lang="en-US" altLang="ja-JP" sz="1200" dirty="0" smtClean="0">
                          <a:latin typeface="+mn-ea"/>
                          <a:ea typeface="+mn-ea"/>
                        </a:rPr>
                      </a:br>
                      <a:r>
                        <a:rPr kumimoji="1" lang="zh-TW" altLang="en-US" sz="1200" dirty="0" smtClean="0">
                          <a:latin typeface="+mn-ea"/>
                          <a:ea typeface="+mn-ea"/>
                        </a:rPr>
                        <a:t>電気抵抗湿度計、静電容量式湿度計</a:t>
                      </a:r>
                      <a:endParaRPr kumimoji="1" lang="ja-JP" altLang="en-US" sz="1200" dirty="0">
                        <a:latin typeface="+mn-ea"/>
                        <a:ea typeface="+mn-ea"/>
                      </a:endParaRPr>
                    </a:p>
                  </a:txBody>
                  <a:tcPr anchor="ctr"/>
                </a:tc>
              </a:tr>
              <a:tr h="569213">
                <a:tc>
                  <a:txBody>
                    <a:bodyPr/>
                    <a:lstStyle/>
                    <a:p>
                      <a:r>
                        <a:rPr kumimoji="1" lang="ja-JP" altLang="en-US" dirty="0" smtClean="0">
                          <a:latin typeface="+mn-ea"/>
                          <a:ea typeface="+mn-ea"/>
                        </a:rPr>
                        <a:t>浮遊粉</a:t>
                      </a:r>
                      <a:r>
                        <a:rPr kumimoji="1" lang="ja-JP" altLang="en-US" dirty="0" err="1" smtClean="0">
                          <a:latin typeface="+mn-ea"/>
                          <a:ea typeface="+mn-ea"/>
                        </a:rPr>
                        <a:t>じん</a:t>
                      </a:r>
                      <a:endParaRPr kumimoji="1" lang="ja-JP" altLang="en-US"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毎学年２回</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各階１以上</a:t>
                      </a:r>
                      <a:endParaRPr kumimoji="1" lang="en-US" altLang="ja-JP" dirty="0" smtClean="0">
                        <a:latin typeface="+mn-ea"/>
                        <a:ea typeface="+mn-ea"/>
                      </a:endParaRPr>
                    </a:p>
                  </a:txBody>
                  <a:tcPr anchor="ctr"/>
                </a:tc>
                <a:tc>
                  <a:txBody>
                    <a:bodyPr/>
                    <a:lstStyle/>
                    <a:p>
                      <a:r>
                        <a:rPr kumimoji="1" lang="ja-JP" altLang="en-US" sz="1400" dirty="0" smtClean="0">
                          <a:latin typeface="+mn-ea"/>
                          <a:ea typeface="+mn-ea"/>
                        </a:rPr>
                        <a:t>エアコンの無い教室は必要と認める場合</a:t>
                      </a:r>
                      <a:endParaRPr kumimoji="1" lang="ja-JP" altLang="en-US" sz="1400" dirty="0">
                        <a:latin typeface="+mn-ea"/>
                        <a:ea typeface="+mn-ea"/>
                      </a:endParaRPr>
                    </a:p>
                  </a:txBody>
                  <a:tcPr anchor="ctr"/>
                </a:tc>
              </a:tr>
              <a:tr h="569213">
                <a:tc>
                  <a:txBody>
                    <a:bodyPr/>
                    <a:lstStyle/>
                    <a:p>
                      <a:r>
                        <a:rPr kumimoji="1" lang="ja-JP" altLang="en-US" dirty="0" smtClean="0">
                          <a:latin typeface="+mn-ea"/>
                          <a:ea typeface="+mn-ea"/>
                        </a:rPr>
                        <a:t>気流</a:t>
                      </a:r>
                      <a:endParaRPr kumimoji="1" lang="ja-JP" altLang="en-US"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毎学年２回</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各階１以上</a:t>
                      </a:r>
                      <a:endParaRPr kumimoji="1" lang="en-US" altLang="ja-JP" dirty="0" smtClean="0">
                        <a:latin typeface="+mn-ea"/>
                        <a:ea typeface="+mn-ea"/>
                      </a:endParaRPr>
                    </a:p>
                  </a:txBody>
                  <a:tcPr anchor="ctr"/>
                </a:tc>
                <a:tc>
                  <a:txBody>
                    <a:bodyPr/>
                    <a:lstStyle/>
                    <a:p>
                      <a:r>
                        <a:rPr kumimoji="1" lang="ja-JP" altLang="en-US" sz="1400" dirty="0" smtClean="0">
                          <a:latin typeface="+mn-ea"/>
                          <a:ea typeface="+mn-ea"/>
                        </a:rPr>
                        <a:t>エアコンの無い教室は必要と認める場合</a:t>
                      </a:r>
                      <a:r>
                        <a:rPr kumimoji="1" lang="en-US" altLang="ja-JP" sz="1400" dirty="0" smtClean="0">
                          <a:latin typeface="+mn-ea"/>
                          <a:ea typeface="+mn-ea"/>
                        </a:rPr>
                        <a:t/>
                      </a:r>
                      <a:br>
                        <a:rPr kumimoji="1" lang="en-US" altLang="ja-JP" sz="1400" dirty="0" smtClean="0">
                          <a:latin typeface="+mn-ea"/>
                          <a:ea typeface="+mn-ea"/>
                        </a:rPr>
                      </a:br>
                      <a:r>
                        <a:rPr kumimoji="1" lang="ja-JP" altLang="en-US" sz="1400" dirty="0" smtClean="0">
                          <a:latin typeface="+mn-ea"/>
                          <a:ea typeface="+mn-ea"/>
                        </a:rPr>
                        <a:t>カタ温度計又は微風速計</a:t>
                      </a:r>
                      <a:endParaRPr kumimoji="1" lang="ja-JP" altLang="en-US" sz="1400" dirty="0">
                        <a:latin typeface="+mn-ea"/>
                        <a:ea typeface="+mn-ea"/>
                      </a:endParaRPr>
                    </a:p>
                  </a:txBody>
                  <a:tcPr anchor="ctr"/>
                </a:tc>
              </a:tr>
              <a:tr h="561416">
                <a:tc>
                  <a:txBody>
                    <a:bodyPr/>
                    <a:lstStyle/>
                    <a:p>
                      <a:r>
                        <a:rPr kumimoji="1" lang="ja-JP" altLang="en-US" dirty="0" smtClean="0">
                          <a:latin typeface="+mn-ea"/>
                          <a:ea typeface="+mn-ea"/>
                        </a:rPr>
                        <a:t>一酸化炭素</a:t>
                      </a:r>
                      <a:endParaRPr kumimoji="1" lang="ja-JP" altLang="en-US"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毎学年２回</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各階１以上</a:t>
                      </a:r>
                      <a:endParaRPr kumimoji="1" lang="en-US" altLang="ja-JP" dirty="0" smtClean="0">
                        <a:latin typeface="+mn-ea"/>
                        <a:ea typeface="+mn-ea"/>
                      </a:endParaRPr>
                    </a:p>
                  </a:txBody>
                  <a:tcPr anchor="ctr"/>
                </a:tc>
                <a:tc>
                  <a:txBody>
                    <a:bodyPr/>
                    <a:lstStyle/>
                    <a:p>
                      <a:r>
                        <a:rPr kumimoji="1" lang="ja-JP" altLang="en-US" sz="1600" dirty="0" smtClean="0">
                          <a:latin typeface="+mn-ea"/>
                          <a:ea typeface="+mn-ea"/>
                        </a:rPr>
                        <a:t>燃焼器具を使用している教室</a:t>
                      </a:r>
                      <a:endParaRPr kumimoji="1" lang="ja-JP" altLang="en-US" sz="1600" dirty="0">
                        <a:latin typeface="+mn-ea"/>
                        <a:ea typeface="+mn-ea"/>
                      </a:endParaRPr>
                    </a:p>
                  </a:txBody>
                  <a:tcPr anchor="ctr"/>
                </a:tc>
              </a:tr>
              <a:tr h="561416">
                <a:tc>
                  <a:txBody>
                    <a:bodyPr/>
                    <a:lstStyle/>
                    <a:p>
                      <a:r>
                        <a:rPr kumimoji="1" lang="ja-JP" altLang="en-US" dirty="0" smtClean="0">
                          <a:latin typeface="+mn-ea"/>
                          <a:ea typeface="+mn-ea"/>
                        </a:rPr>
                        <a:t>二酸化窒素</a:t>
                      </a:r>
                      <a:endParaRPr kumimoji="1" lang="ja-JP" altLang="en-US"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毎学年２回</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各階１以上</a:t>
                      </a:r>
                      <a:endParaRPr kumimoji="1" lang="ja-JP" altLang="en-US"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燃焼器具を使用している教室</a:t>
                      </a:r>
                      <a:endParaRPr kumimoji="1" lang="ja-JP" altLang="en-US" dirty="0">
                        <a:latin typeface="+mn-ea"/>
                        <a:ea typeface="+mn-ea"/>
                      </a:endParaRPr>
                    </a:p>
                  </a:txBody>
                  <a:tcPr anchor="ctr"/>
                </a:tc>
              </a:tr>
              <a:tr h="491240">
                <a:tc>
                  <a:txBody>
                    <a:bodyPr/>
                    <a:lstStyle/>
                    <a:p>
                      <a:r>
                        <a:rPr kumimoji="1" lang="zh-TW" altLang="en-US" b="0" dirty="0" smtClean="0">
                          <a:latin typeface="+mn-ea"/>
                          <a:ea typeface="+mn-ea"/>
                        </a:rPr>
                        <a:t>揮発性有機化合物</a:t>
                      </a:r>
                      <a:endParaRPr kumimoji="1" lang="ja-JP" altLang="en-US" b="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毎学年</a:t>
                      </a:r>
                      <a:r>
                        <a:rPr kumimoji="1" lang="en-US" altLang="ja-JP" dirty="0" smtClean="0">
                          <a:latin typeface="+mn-ea"/>
                          <a:ea typeface="+mn-ea"/>
                        </a:rPr>
                        <a:t>1 </a:t>
                      </a:r>
                      <a:r>
                        <a:rPr kumimoji="1" lang="ja-JP" altLang="en-US" dirty="0" smtClean="0">
                          <a:latin typeface="+mn-ea"/>
                          <a:ea typeface="+mn-ea"/>
                        </a:rPr>
                        <a:t>回</a:t>
                      </a:r>
                      <a:r>
                        <a:rPr kumimoji="1" lang="en-US" altLang="ja-JP" dirty="0" smtClean="0">
                          <a:latin typeface="+mn-ea"/>
                          <a:ea typeface="+mn-ea"/>
                        </a:rPr>
                        <a:t/>
                      </a:r>
                      <a:br>
                        <a:rPr kumimoji="1" lang="en-US" altLang="ja-JP" dirty="0" smtClean="0">
                          <a:latin typeface="+mn-ea"/>
                          <a:ea typeface="+mn-ea"/>
                        </a:rPr>
                      </a:br>
                      <a:r>
                        <a:rPr kumimoji="1" lang="ja-JP" altLang="en-US" sz="1100" dirty="0" smtClean="0">
                          <a:latin typeface="+mn-ea"/>
                          <a:ea typeface="+mn-ea"/>
                        </a:rPr>
                        <a:t>教室内の温度が高い時期</a:t>
                      </a:r>
                      <a:endParaRPr kumimoji="1" lang="ja-JP" altLang="en-US" dirty="0">
                        <a:latin typeface="+mn-ea"/>
                        <a:ea typeface="+mn-ea"/>
                      </a:endParaRPr>
                    </a:p>
                  </a:txBody>
                  <a:tcPr anchor="ctr"/>
                </a:tc>
                <a:tc>
                  <a:txBody>
                    <a:bodyPr/>
                    <a:lstStyle/>
                    <a:p>
                      <a:r>
                        <a:rPr kumimoji="1" lang="ja-JP" altLang="en-US" sz="1200" dirty="0" smtClean="0">
                          <a:latin typeface="+mn-ea"/>
                          <a:ea typeface="+mn-ea"/>
                        </a:rPr>
                        <a:t>普通教室、音楽室、図工室、コンピュータ室、体育館等必要と認める教室等</a:t>
                      </a:r>
                      <a:endParaRPr kumimoji="1" lang="ja-JP" altLang="en-US" sz="1200" dirty="0">
                        <a:latin typeface="+mn-ea"/>
                        <a:ea typeface="+mn-ea"/>
                      </a:endParaRPr>
                    </a:p>
                  </a:txBody>
                  <a:tcPr anchor="ctr"/>
                </a:tc>
                <a:tc>
                  <a:txBody>
                    <a:bodyPr/>
                    <a:lstStyle/>
                    <a:p>
                      <a:r>
                        <a:rPr kumimoji="1" lang="ja-JP" altLang="en-US" dirty="0" smtClean="0">
                          <a:latin typeface="+mn-ea"/>
                          <a:ea typeface="+mn-ea"/>
                        </a:rPr>
                        <a:t>❋後述</a:t>
                      </a:r>
                      <a:endParaRPr kumimoji="1" lang="ja-JP" altLang="en-US" dirty="0">
                        <a:latin typeface="+mn-ea"/>
                        <a:ea typeface="+mn-ea"/>
                      </a:endParaRPr>
                    </a:p>
                  </a:txBody>
                  <a:tcPr anchor="ctr"/>
                </a:tc>
              </a:tr>
              <a:tr h="491240">
                <a:tc>
                  <a:txBody>
                    <a:bodyPr/>
                    <a:lstStyle/>
                    <a:p>
                      <a:r>
                        <a:rPr kumimoji="1" lang="ja-JP" altLang="en-US" b="0" dirty="0" smtClean="0">
                          <a:latin typeface="+mn-ea"/>
                          <a:ea typeface="+mn-ea"/>
                        </a:rPr>
                        <a:t>ダニ又はダニアレルゲン</a:t>
                      </a:r>
                      <a:endParaRPr kumimoji="1" lang="ja-JP" altLang="en-US" b="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毎学年１回</a:t>
                      </a:r>
                      <a:r>
                        <a:rPr kumimoji="1" lang="en-US" altLang="ja-JP" dirty="0" smtClean="0">
                          <a:latin typeface="+mn-ea"/>
                          <a:ea typeface="+mn-ea"/>
                        </a:rPr>
                        <a:t/>
                      </a:r>
                      <a:br>
                        <a:rPr kumimoji="1" lang="en-US" altLang="ja-JP" dirty="0" smtClean="0">
                          <a:latin typeface="+mn-ea"/>
                          <a:ea typeface="+mn-ea"/>
                        </a:rPr>
                      </a:br>
                      <a:r>
                        <a:rPr kumimoji="1" lang="ja-JP" altLang="en-US" sz="1100" dirty="0" smtClean="0">
                          <a:latin typeface="+mn-ea"/>
                          <a:ea typeface="+mn-ea"/>
                        </a:rPr>
                        <a:t>温度及び湿度の高い時期</a:t>
                      </a:r>
                      <a:endParaRPr kumimoji="1" lang="ja-JP" altLang="en-US" sz="1100" dirty="0">
                        <a:latin typeface="+mn-ea"/>
                        <a:ea typeface="+mn-ea"/>
                      </a:endParaRPr>
                    </a:p>
                  </a:txBody>
                  <a:tcPr anchor="ctr"/>
                </a:tc>
                <a:tc>
                  <a:txBody>
                    <a:bodyPr/>
                    <a:lstStyle/>
                    <a:p>
                      <a:r>
                        <a:rPr kumimoji="1" lang="ja-JP" altLang="en-US" sz="1200" dirty="0" smtClean="0">
                          <a:latin typeface="+mn-ea"/>
                          <a:ea typeface="+mn-ea"/>
                        </a:rPr>
                        <a:t>保健室の寝具、カーペット敷の教室等</a:t>
                      </a:r>
                      <a:endParaRPr kumimoji="1" lang="ja-JP" altLang="en-US" sz="1200" dirty="0">
                        <a:latin typeface="+mn-ea"/>
                        <a:ea typeface="+mn-ea"/>
                      </a:endParaRPr>
                    </a:p>
                  </a:txBody>
                  <a:tcPr anchor="ctr"/>
                </a:tc>
                <a:tc>
                  <a:txBody>
                    <a:bodyPr/>
                    <a:lstStyle/>
                    <a:p>
                      <a:r>
                        <a:rPr kumimoji="1" lang="ja-JP" altLang="en-US" sz="1600" dirty="0" smtClean="0">
                          <a:latin typeface="+mn-ea"/>
                          <a:ea typeface="+mn-ea"/>
                        </a:rPr>
                        <a:t>新ダニスキャン、マイティチェッカー</a:t>
                      </a:r>
                      <a:endParaRPr kumimoji="1" lang="ja-JP" altLang="en-US" sz="1600" dirty="0">
                        <a:latin typeface="+mn-ea"/>
                        <a:ea typeface="+mn-ea"/>
                      </a:endParaRPr>
                    </a:p>
                  </a:txBody>
                  <a:tcPr anchor="ctr"/>
                </a:tc>
              </a:tr>
            </a:tbl>
          </a:graphicData>
        </a:graphic>
      </p:graphicFrame>
      <p:cxnSp>
        <p:nvCxnSpPr>
          <p:cNvPr id="3" name="直線コネクタ 2"/>
          <p:cNvCxnSpPr/>
          <p:nvPr/>
        </p:nvCxnSpPr>
        <p:spPr>
          <a:xfrm>
            <a:off x="7865327" y="2475571"/>
            <a:ext cx="66907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7764966" y="1958898"/>
            <a:ext cx="226741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624468" y="3204117"/>
            <a:ext cx="1069030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0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113518" y="16935"/>
            <a:ext cx="8131151" cy="6824450"/>
          </a:xfrm>
          <a:prstGeom prst="rect">
            <a:avLst/>
          </a:prstGeom>
        </p:spPr>
      </p:pic>
    </p:spTree>
    <p:extLst>
      <p:ext uri="{BB962C8B-B14F-4D97-AF65-F5344CB8AC3E}">
        <p14:creationId xmlns:p14="http://schemas.microsoft.com/office/powerpoint/2010/main" val="21722768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59859" y="1254127"/>
            <a:ext cx="8479491" cy="1325563"/>
          </a:xfrm>
        </p:spPr>
        <p:txBody>
          <a:bodyPr>
            <a:normAutofit fontScale="90000"/>
          </a:bodyPr>
          <a:lstStyle/>
          <a:p>
            <a:pPr algn="ctr"/>
            <a:r>
              <a:rPr kumimoji="1" lang="ja-JP" altLang="en-US" dirty="0" smtClean="0"/>
              <a:t>学校環境衛生検査の完全実施</a:t>
            </a:r>
            <a:endParaRPr kumimoji="1" lang="ja-JP" altLang="en-US" dirty="0"/>
          </a:p>
        </p:txBody>
      </p:sp>
      <p:sp>
        <p:nvSpPr>
          <p:cNvPr id="3" name="コンテンツ プレースホルダー 2"/>
          <p:cNvSpPr>
            <a:spLocks noGrp="1"/>
          </p:cNvSpPr>
          <p:nvPr>
            <p:ph idx="1"/>
          </p:nvPr>
        </p:nvSpPr>
        <p:spPr>
          <a:xfrm>
            <a:off x="1630456" y="3716867"/>
            <a:ext cx="8338297" cy="2460096"/>
          </a:xfrm>
        </p:spPr>
        <p:txBody>
          <a:bodyPr>
            <a:normAutofit/>
          </a:bodyPr>
          <a:lstStyle/>
          <a:p>
            <a:pPr marL="0" indent="0" algn="ctr">
              <a:buNone/>
            </a:pPr>
            <a:r>
              <a:rPr lang="ja-JP" altLang="en-US" sz="4000" dirty="0"/>
              <a:t>全項目の実施、１項目１回から</a:t>
            </a:r>
          </a:p>
        </p:txBody>
      </p:sp>
    </p:spTree>
    <p:extLst>
      <p:ext uri="{BB962C8B-B14F-4D97-AF65-F5344CB8AC3E}">
        <p14:creationId xmlns:p14="http://schemas.microsoft.com/office/powerpoint/2010/main" val="25793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5"/>
            <a:ext cx="10515600" cy="750981"/>
          </a:xfrm>
        </p:spPr>
        <p:txBody>
          <a:bodyPr>
            <a:normAutofit/>
          </a:bodyPr>
          <a:lstStyle/>
          <a:p>
            <a:r>
              <a:rPr kumimoji="1" lang="ja-JP" altLang="en-US" sz="4400" dirty="0" smtClean="0"/>
              <a:t>揮発性有機化合物について</a:t>
            </a:r>
            <a:endParaRPr kumimoji="1" lang="ja-JP" altLang="en-US" sz="4400" dirty="0"/>
          </a:p>
        </p:txBody>
      </p:sp>
      <p:sp>
        <p:nvSpPr>
          <p:cNvPr id="5" name="コンテンツ プレースホルダー 4"/>
          <p:cNvSpPr>
            <a:spLocks noGrp="1"/>
          </p:cNvSpPr>
          <p:nvPr>
            <p:ph idx="1"/>
          </p:nvPr>
        </p:nvSpPr>
        <p:spPr>
          <a:xfrm>
            <a:off x="1120000" y="1250576"/>
            <a:ext cx="10233800" cy="4926387"/>
          </a:xfrm>
        </p:spPr>
        <p:txBody>
          <a:bodyPr>
            <a:normAutofit lnSpcReduction="10000"/>
          </a:bodyPr>
          <a:lstStyle/>
          <a:p>
            <a:pPr marL="0" indent="0">
              <a:buNone/>
            </a:pPr>
            <a:r>
              <a:rPr kumimoji="1" lang="ja-JP" altLang="en-US" dirty="0" smtClean="0"/>
              <a:t>ホルムアルデヒドとトルエン</a:t>
            </a:r>
            <a:endParaRPr kumimoji="1" lang="en-US" altLang="ja-JP" dirty="0" smtClean="0"/>
          </a:p>
          <a:p>
            <a:pPr marL="457200" lvl="1" indent="0">
              <a:buNone/>
            </a:pPr>
            <a:r>
              <a:rPr lang="ja-JP" altLang="en-US" dirty="0" smtClean="0"/>
              <a:t>児童</a:t>
            </a:r>
            <a:r>
              <a:rPr lang="ja-JP" altLang="en-US" dirty="0"/>
              <a:t>生徒等がいない教室等において、</a:t>
            </a:r>
            <a:r>
              <a:rPr lang="en-US" altLang="ja-JP" dirty="0">
                <a:latin typeface="HGｺﾞｼｯｸM 本文"/>
              </a:rPr>
              <a:t>30 </a:t>
            </a:r>
            <a:r>
              <a:rPr lang="ja-JP" altLang="en-US" dirty="0"/>
              <a:t>分以上換気の</a:t>
            </a:r>
            <a:r>
              <a:rPr lang="ja-JP" altLang="en-US" dirty="0" smtClean="0"/>
              <a:t>後５時間</a:t>
            </a:r>
            <a:r>
              <a:rPr lang="ja-JP" altLang="en-US" dirty="0"/>
              <a:t>以上密閉して</a:t>
            </a:r>
            <a:r>
              <a:rPr lang="ja-JP" altLang="en-US" dirty="0" smtClean="0"/>
              <a:t>から採取</a:t>
            </a:r>
            <a:r>
              <a:rPr lang="ja-JP" altLang="en-US" dirty="0"/>
              <a:t>し、ホルムアルデヒドにあっては、高速液体クロマトグラフ法（</a:t>
            </a:r>
            <a:r>
              <a:rPr lang="en-US" altLang="ja-JP" dirty="0"/>
              <a:t>HPLC</a:t>
            </a:r>
            <a:r>
              <a:rPr lang="ja-JP" altLang="en-US" dirty="0"/>
              <a:t>）により測定</a:t>
            </a:r>
            <a:r>
              <a:rPr lang="ja-JP" altLang="en-US" dirty="0" smtClean="0"/>
              <a:t>した場合</a:t>
            </a:r>
            <a:r>
              <a:rPr lang="ja-JP" altLang="en-US" dirty="0"/>
              <a:t>に限り、その結果が著しく基準値を下回る場合には、以後教室等の環境に変化が</a:t>
            </a:r>
            <a:r>
              <a:rPr lang="ja-JP" altLang="en-US" dirty="0" smtClean="0"/>
              <a:t>認められない</a:t>
            </a:r>
            <a:r>
              <a:rPr lang="ja-JP" altLang="en-US" dirty="0"/>
              <a:t>限り、次回からの検査を省略することができる</a:t>
            </a:r>
            <a:r>
              <a:rPr lang="ja-JP" altLang="en-US" dirty="0" smtClean="0"/>
              <a:t>。なお</a:t>
            </a:r>
            <a:r>
              <a:rPr lang="ja-JP" altLang="en-US" dirty="0"/>
              <a:t>、著しく基準値を下回る場合とは、基準値の</a:t>
            </a:r>
            <a:r>
              <a:rPr lang="en-US" altLang="ja-JP" dirty="0">
                <a:latin typeface="HGｺﾞｼｯｸM 本文"/>
              </a:rPr>
              <a:t>1/2</a:t>
            </a:r>
            <a:r>
              <a:rPr lang="en-US" altLang="ja-JP" dirty="0"/>
              <a:t> </a:t>
            </a:r>
            <a:r>
              <a:rPr lang="ja-JP" altLang="en-US" dirty="0"/>
              <a:t>以下とする</a:t>
            </a:r>
            <a:r>
              <a:rPr lang="ja-JP" altLang="en-US" dirty="0" smtClean="0"/>
              <a:t>。</a:t>
            </a:r>
            <a:endParaRPr lang="en-US" altLang="ja-JP" dirty="0" smtClean="0"/>
          </a:p>
          <a:p>
            <a:pPr marL="0" indent="0">
              <a:buNone/>
            </a:pPr>
            <a:r>
              <a:rPr lang="ja-JP" altLang="en-US" dirty="0" smtClean="0"/>
              <a:t>トルエン</a:t>
            </a:r>
            <a:endParaRPr lang="en-US" altLang="ja-JP" dirty="0" smtClean="0"/>
          </a:p>
          <a:p>
            <a:pPr marL="457200" lvl="1" indent="0">
              <a:buNone/>
            </a:pPr>
            <a:r>
              <a:rPr lang="ja-JP" altLang="en-US" dirty="0" smtClean="0"/>
              <a:t>ガスクロマトグラフ</a:t>
            </a:r>
            <a:r>
              <a:rPr lang="en-US" altLang="ja-JP" dirty="0"/>
              <a:t>-</a:t>
            </a:r>
            <a:r>
              <a:rPr lang="ja-JP" altLang="en-US" dirty="0"/>
              <a:t>質量分析（</a:t>
            </a:r>
            <a:r>
              <a:rPr lang="en-US" altLang="ja-JP" dirty="0"/>
              <a:t>GC-MS</a:t>
            </a:r>
            <a:r>
              <a:rPr lang="ja-JP" altLang="en-US" dirty="0"/>
              <a:t>）法により測定した場合に限り、その結果が著しく基準値</a:t>
            </a:r>
            <a:r>
              <a:rPr lang="ja-JP" altLang="en-US" dirty="0" smtClean="0"/>
              <a:t>を下回る</a:t>
            </a:r>
            <a:r>
              <a:rPr lang="ja-JP" altLang="en-US" dirty="0"/>
              <a:t>場合には、以後教室等の環境に変化が認められない限り、次回からの検査を省略</a:t>
            </a:r>
            <a:r>
              <a:rPr lang="ja-JP" altLang="en-US" dirty="0" smtClean="0"/>
              <a:t>すること</a:t>
            </a:r>
            <a:r>
              <a:rPr lang="ja-JP" altLang="en-US" dirty="0"/>
              <a:t>ができる。</a:t>
            </a:r>
            <a:endParaRPr lang="en-US" altLang="ja-JP" dirty="0" smtClean="0"/>
          </a:p>
          <a:p>
            <a:pPr marL="0" indent="0">
              <a:buNone/>
            </a:pPr>
            <a:r>
              <a:rPr lang="ja-JP" altLang="en-US" dirty="0" smtClean="0"/>
              <a:t>キシレン、パラジクロロベンゼン、エチルベンゼン、スチレン</a:t>
            </a:r>
            <a:endParaRPr lang="en-US" altLang="ja-JP" dirty="0" smtClean="0"/>
          </a:p>
          <a:p>
            <a:pPr marL="457200" lvl="1" indent="0">
              <a:buNone/>
            </a:pPr>
            <a:r>
              <a:rPr kumimoji="1" lang="ja-JP" altLang="en-US" dirty="0" smtClean="0"/>
              <a:t>使ってなければ省略可</a:t>
            </a:r>
            <a:endParaRPr kumimoji="1" lang="ja-JP" altLang="en-US" dirty="0"/>
          </a:p>
        </p:txBody>
      </p:sp>
    </p:spTree>
    <p:extLst>
      <p:ext uri="{BB962C8B-B14F-4D97-AF65-F5344CB8AC3E}">
        <p14:creationId xmlns:p14="http://schemas.microsoft.com/office/powerpoint/2010/main" val="3895532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539" y="132447"/>
            <a:ext cx="8272923" cy="6631423"/>
          </a:xfrm>
          <a:prstGeom prst="rect">
            <a:avLst/>
          </a:prstGeom>
        </p:spPr>
      </p:pic>
      <p:cxnSp>
        <p:nvCxnSpPr>
          <p:cNvPr id="3" name="直線コネクタ 2"/>
          <p:cNvCxnSpPr/>
          <p:nvPr/>
        </p:nvCxnSpPr>
        <p:spPr>
          <a:xfrm>
            <a:off x="4908331" y="1796995"/>
            <a:ext cx="489562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4740166" y="2102069"/>
            <a:ext cx="50637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740166" y="2380593"/>
            <a:ext cx="37311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6508722" y="5362694"/>
            <a:ext cx="229587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53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000"/>
                                        <p:tgtEl>
                                          <p:spTgt spid="6"/>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65628" y="107576"/>
            <a:ext cx="11134165" cy="5719763"/>
          </a:xfrm>
        </p:spPr>
        <p:txBody>
          <a:bodyPr>
            <a:noAutofit/>
          </a:bodyPr>
          <a:lstStyle/>
          <a:p>
            <a:pPr marL="0" indent="0">
              <a:lnSpc>
                <a:spcPct val="120000"/>
              </a:lnSpc>
              <a:buNone/>
            </a:pPr>
            <a:r>
              <a:rPr lang="ja-JP" altLang="en-US" dirty="0" smtClean="0"/>
              <a:t>照度・まぶしさ</a:t>
            </a:r>
            <a:endParaRPr lang="en-US" altLang="ja-JP" sz="2000" dirty="0" smtClean="0"/>
          </a:p>
          <a:p>
            <a:pPr marL="0" indent="0">
              <a:lnSpc>
                <a:spcPct val="120000"/>
              </a:lnSpc>
              <a:buNone/>
            </a:pPr>
            <a:r>
              <a:rPr lang="ja-JP" altLang="en-US" sz="2000" dirty="0" smtClean="0"/>
              <a:t>① </a:t>
            </a:r>
            <a:r>
              <a:rPr lang="ja-JP" altLang="en-US" sz="2000" dirty="0"/>
              <a:t>検査回数</a:t>
            </a:r>
          </a:p>
          <a:p>
            <a:pPr marL="0" indent="0">
              <a:lnSpc>
                <a:spcPct val="120000"/>
              </a:lnSpc>
              <a:buNone/>
            </a:pPr>
            <a:r>
              <a:rPr lang="ja-JP" altLang="en-US" sz="2000" dirty="0"/>
              <a:t>検査</a:t>
            </a:r>
            <a:r>
              <a:rPr lang="ja-JP" altLang="en-US" sz="2000" dirty="0" smtClean="0"/>
              <a:t>は２</a:t>
            </a:r>
            <a:r>
              <a:rPr lang="en-US" altLang="ja-JP" sz="2000" dirty="0" smtClean="0"/>
              <a:t> </a:t>
            </a:r>
            <a:r>
              <a:rPr lang="ja-JP" altLang="en-US" sz="2000" dirty="0"/>
              <a:t>回定期に行うが、どの時期が適切かは地域の特性を考慮した上、学校で計画</a:t>
            </a:r>
            <a:r>
              <a:rPr lang="ja-JP" altLang="en-US" sz="2000" dirty="0" smtClean="0"/>
              <a:t>立案し</a:t>
            </a:r>
            <a:r>
              <a:rPr lang="ja-JP" altLang="en-US" sz="2000" dirty="0"/>
              <a:t>、実施する</a:t>
            </a:r>
            <a:r>
              <a:rPr lang="ja-JP" altLang="en-US" sz="2000" dirty="0" smtClean="0"/>
              <a:t>。</a:t>
            </a:r>
            <a:r>
              <a:rPr lang="en-US" altLang="ja-JP" sz="2000" dirty="0"/>
              <a:t/>
            </a:r>
            <a:br>
              <a:rPr lang="en-US" altLang="ja-JP" sz="2000" dirty="0"/>
            </a:br>
            <a:r>
              <a:rPr lang="ja-JP" altLang="en-US" sz="2000" dirty="0" smtClean="0"/>
              <a:t>例えば</a:t>
            </a:r>
            <a:r>
              <a:rPr lang="ja-JP" altLang="en-US" sz="2000" dirty="0"/>
              <a:t>、暗い雨の日と明るい晴天の日、春と秋、日照時間の長い時期と短い時期等、季節</a:t>
            </a:r>
            <a:r>
              <a:rPr lang="ja-JP" altLang="en-US" sz="2000" dirty="0" smtClean="0"/>
              <a:t>、天候</a:t>
            </a:r>
            <a:r>
              <a:rPr lang="ja-JP" altLang="en-US" sz="2000" dirty="0"/>
              <a:t>、気象及び周囲の建造物等の様々な影響を考慮して決める。</a:t>
            </a:r>
          </a:p>
          <a:p>
            <a:pPr marL="0" indent="0">
              <a:lnSpc>
                <a:spcPct val="120000"/>
              </a:lnSpc>
              <a:buNone/>
            </a:pPr>
            <a:endParaRPr lang="en-US" altLang="ja-JP" sz="2000" dirty="0" smtClean="0"/>
          </a:p>
          <a:p>
            <a:pPr marL="0" indent="0">
              <a:lnSpc>
                <a:spcPct val="120000"/>
              </a:lnSpc>
              <a:buNone/>
            </a:pPr>
            <a:r>
              <a:rPr lang="ja-JP" altLang="en-US" sz="2000" dirty="0" smtClean="0"/>
              <a:t>② </a:t>
            </a:r>
            <a:r>
              <a:rPr lang="ja-JP" altLang="en-US" sz="2000" dirty="0"/>
              <a:t>検査場所</a:t>
            </a:r>
          </a:p>
          <a:p>
            <a:pPr marL="0" indent="0">
              <a:lnSpc>
                <a:spcPct val="120000"/>
              </a:lnSpc>
              <a:buNone/>
            </a:pPr>
            <a:r>
              <a:rPr lang="ja-JP" altLang="en-US" sz="2000" dirty="0"/>
              <a:t>学校の授業中等に、</a:t>
            </a:r>
            <a:r>
              <a:rPr lang="ja-JP" altLang="en-US" sz="2000" dirty="0" smtClean="0"/>
              <a:t>各階１</a:t>
            </a:r>
            <a:r>
              <a:rPr lang="en-US" altLang="ja-JP" sz="2000" dirty="0" smtClean="0"/>
              <a:t> </a:t>
            </a:r>
            <a:r>
              <a:rPr lang="ja-JP" altLang="en-US" sz="2000" dirty="0"/>
              <a:t>以上の教室等を選び検査を行う</a:t>
            </a:r>
            <a:r>
              <a:rPr lang="ja-JP" altLang="en-US" sz="2000" dirty="0" smtClean="0"/>
              <a:t>。</a:t>
            </a:r>
            <a:r>
              <a:rPr lang="en-US" altLang="ja-JP" sz="2000" dirty="0" smtClean="0"/>
              <a:t/>
            </a:r>
            <a:br>
              <a:rPr lang="en-US" altLang="ja-JP" sz="2000" dirty="0" smtClean="0"/>
            </a:br>
            <a:r>
              <a:rPr lang="ja-JP" altLang="en-US" sz="2000" dirty="0" smtClean="0"/>
              <a:t>測定</a:t>
            </a:r>
            <a:r>
              <a:rPr lang="ja-JP" altLang="en-US" sz="2000" dirty="0"/>
              <a:t>位置は、教室では机上、教室以外では</a:t>
            </a:r>
            <a:r>
              <a:rPr lang="ja-JP" altLang="en-US" sz="2000" dirty="0" smtClean="0"/>
              <a:t>床上７５</a:t>
            </a:r>
            <a:r>
              <a:rPr lang="en-US" altLang="ja-JP" sz="2000" dirty="0" smtClean="0"/>
              <a:t>cm </a:t>
            </a:r>
            <a:r>
              <a:rPr lang="ja-JP" altLang="en-US" sz="2000" dirty="0"/>
              <a:t>を原則とするが、授業の実態に</a:t>
            </a:r>
            <a:r>
              <a:rPr lang="ja-JP" altLang="en-US" sz="2000" dirty="0" smtClean="0"/>
              <a:t>合わせて</a:t>
            </a:r>
            <a:r>
              <a:rPr lang="ja-JP" altLang="en-US" sz="2000" dirty="0"/>
              <a:t>測定する等適切な測定位置を選ぶことが必要である。幼稚園の活動、小学校の低学年等</a:t>
            </a:r>
            <a:r>
              <a:rPr lang="ja-JP" altLang="en-US" sz="2000" dirty="0" smtClean="0"/>
              <a:t>の授業</a:t>
            </a:r>
            <a:r>
              <a:rPr lang="ja-JP" altLang="en-US" sz="2000" dirty="0"/>
              <a:t>、オープンスペースでの活動等では、直接床面に座って床や膝の上での手作業が</a:t>
            </a:r>
            <a:r>
              <a:rPr lang="ja-JP" altLang="en-US" sz="2000" dirty="0" smtClean="0"/>
              <a:t>考えられる</a:t>
            </a:r>
            <a:r>
              <a:rPr lang="ja-JP" altLang="en-US" sz="2000" dirty="0"/>
              <a:t>ので、照度計を低い位置に置いて測定することが必要な場合がある。その場合、覆い</a:t>
            </a:r>
            <a:r>
              <a:rPr lang="ja-JP" altLang="en-US" sz="2000" dirty="0" smtClean="0"/>
              <a:t>かぶさる</a:t>
            </a:r>
            <a:r>
              <a:rPr lang="ja-JP" altLang="en-US" sz="2000" dirty="0"/>
              <a:t>ような姿勢にならないようにするなど、照度計の受光部に影響を与えないよう配慮</a:t>
            </a:r>
            <a:r>
              <a:rPr lang="ja-JP" altLang="en-US" sz="2000" dirty="0" smtClean="0"/>
              <a:t>しながら</a:t>
            </a:r>
            <a:r>
              <a:rPr lang="ja-JP" altLang="en-US" sz="2000" dirty="0"/>
              <a:t>測定する</a:t>
            </a:r>
            <a:r>
              <a:rPr lang="ja-JP" altLang="en-US" sz="2000" dirty="0" smtClean="0"/>
              <a:t>。</a:t>
            </a:r>
            <a:r>
              <a:rPr lang="en-US" altLang="ja-JP" sz="2000" dirty="0" smtClean="0"/>
              <a:t/>
            </a:r>
            <a:br>
              <a:rPr lang="en-US" altLang="ja-JP" sz="2000" dirty="0" smtClean="0"/>
            </a:br>
            <a:r>
              <a:rPr lang="ja-JP" altLang="en-US" sz="2000" dirty="0" smtClean="0"/>
              <a:t>窓側</a:t>
            </a:r>
            <a:r>
              <a:rPr lang="ja-JP" altLang="en-US" sz="2000" dirty="0"/>
              <a:t>等で照度計に直射日光が当たる場合は、カーテン又は、ブラインド等で</a:t>
            </a:r>
            <a:r>
              <a:rPr lang="ja-JP" altLang="en-US" sz="2000" dirty="0" smtClean="0"/>
              <a:t>遮蔽したときの</a:t>
            </a:r>
            <a:r>
              <a:rPr lang="ja-JP" altLang="en-US" sz="2000" dirty="0"/>
              <a:t>照度も記録しておく。</a:t>
            </a:r>
            <a:endParaRPr kumimoji="1" lang="ja-JP" altLang="en-US" sz="2000" dirty="0"/>
          </a:p>
        </p:txBody>
      </p:sp>
    </p:spTree>
    <p:extLst>
      <p:ext uri="{BB962C8B-B14F-4D97-AF65-F5344CB8AC3E}">
        <p14:creationId xmlns:p14="http://schemas.microsoft.com/office/powerpoint/2010/main" val="1810963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TM04033923[[fn=深さ]]</Template>
  <TotalTime>3293</TotalTime>
  <Words>3278</Words>
  <Application>Microsoft Office PowerPoint</Application>
  <PresentationFormat>ワイド画面</PresentationFormat>
  <Paragraphs>298</Paragraphs>
  <Slides>61</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61</vt:i4>
      </vt:variant>
    </vt:vector>
  </HeadingPairs>
  <TitlesOfParts>
    <vt:vector size="70" baseType="lpstr">
      <vt:lpstr>HGPｺﾞｼｯｸE</vt:lpstr>
      <vt:lpstr>HGｺﾞｼｯｸM</vt:lpstr>
      <vt:lpstr>HGｺﾞｼｯｸM 本文</vt:lpstr>
      <vt:lpstr>ＭＳ Ｐゴシック</vt:lpstr>
      <vt:lpstr>新細明體</vt:lpstr>
      <vt:lpstr>Arial</vt:lpstr>
      <vt:lpstr>Calibri</vt:lpstr>
      <vt:lpstr>Corbel</vt:lpstr>
      <vt:lpstr>奥行</vt:lpstr>
      <vt:lpstr>学校環境衛生検査の 完全実施を目指して</vt:lpstr>
      <vt:lpstr>PowerPoint プレゼンテーション</vt:lpstr>
      <vt:lpstr>PowerPoint プレゼンテーション</vt:lpstr>
      <vt:lpstr>第１　教室等の環境に係わる 　　　学校環境衛生検査基準</vt:lpstr>
      <vt:lpstr>PowerPoint プレゼンテーション</vt:lpstr>
      <vt:lpstr>PowerPoint プレゼンテーション</vt:lpstr>
      <vt:lpstr>揮発性有機化合物について</vt:lpstr>
      <vt:lpstr>PowerPoint プレゼンテーション</vt:lpstr>
      <vt:lpstr>PowerPoint プレゼンテーション</vt:lpstr>
      <vt:lpstr>PowerPoint プレゼンテーション</vt:lpstr>
      <vt:lpstr>PowerPoint プレゼンテーション</vt:lpstr>
      <vt:lpstr>第２　飲料水等の水質及び施設・設備に係る学校環境衛生基準</vt:lpstr>
      <vt:lpstr>学校の飲料水は</vt:lpstr>
      <vt:lpstr>定期検査の回数と項目</vt:lpstr>
      <vt:lpstr>PowerPoint プレゼンテーション</vt:lpstr>
      <vt:lpstr>第３　学校の清潔、ネズミ、衛生害虫等 　　　及び教室等の備品の管理に係る 　　　学校環境衛生基準</vt:lpstr>
      <vt:lpstr>PowerPoint プレゼンテーション</vt:lpstr>
      <vt:lpstr>水泳プールに係わる学校環境衛生基準</vt:lpstr>
      <vt:lpstr>学校環境衛生基準</vt:lpstr>
      <vt:lpstr>PowerPoint プレゼンテーション</vt:lpstr>
      <vt:lpstr>PowerPoint プレゼンテーション</vt:lpstr>
      <vt:lpstr>PowerPoint プレゼンテーション</vt:lpstr>
      <vt:lpstr>PowerPoint プレゼンテーション</vt:lpstr>
      <vt:lpstr>検査回数（学校環境衛生基準）</vt:lpstr>
      <vt:lpstr>検体の採水場所（学校環境衛生管理マニュアル）</vt:lpstr>
      <vt:lpstr>定期検査の検体数について</vt:lpstr>
      <vt:lpstr>PowerPoint プレゼンテーション</vt:lpstr>
      <vt:lpstr>ｐＨ値の変化する要因</vt:lpstr>
      <vt:lpstr>ｐＨ値の変化</vt:lpstr>
      <vt:lpstr>トリハロメタンの生成</vt:lpstr>
      <vt:lpstr>定期検査の検体数について</vt:lpstr>
      <vt:lpstr>プールの日常点検</vt:lpstr>
      <vt:lpstr>PowerPoint プレゼンテーション</vt:lpstr>
      <vt:lpstr>学校における水泳プールの保健衛生管理 平成２８年度改訂</vt:lpstr>
      <vt:lpstr>PowerPoint プレゼンテーション</vt:lpstr>
      <vt:lpstr>砂ろ過装置</vt:lpstr>
      <vt:lpstr>砂ろ過式の一例</vt:lpstr>
      <vt:lpstr>珪藻土ろ過装置</vt:lpstr>
      <vt:lpstr>珪藻土ろ過装置</vt:lpstr>
      <vt:lpstr>珪藻土ろ過装置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第3章　水泳プールに関連する疾病</vt:lpstr>
      <vt:lpstr>PowerPoint プレゼンテーション</vt:lpstr>
      <vt:lpstr>PowerPoint プレゼンテーション</vt:lpstr>
      <vt:lpstr>第4章　水泳プールの水質管理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学校環境衛生検査の完全実施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学校における 水泳プールの 保健衛生管理</dc:title>
  <dc:creator>豊見雅文</dc:creator>
  <cp:lastModifiedBy>豊見雅文</cp:lastModifiedBy>
  <cp:revision>129</cp:revision>
  <dcterms:created xsi:type="dcterms:W3CDTF">2017-05-23T06:16:24Z</dcterms:created>
  <dcterms:modified xsi:type="dcterms:W3CDTF">2017-07-01T02:48:46Z</dcterms:modified>
</cp:coreProperties>
</file>