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handoutMasterIdLst>
    <p:handoutMasterId r:id="rId72"/>
  </p:handoutMasterIdLst>
  <p:sldIdLst>
    <p:sldId id="256" r:id="rId2"/>
    <p:sldId id="257" r:id="rId3"/>
    <p:sldId id="336" r:id="rId4"/>
    <p:sldId id="259" r:id="rId5"/>
    <p:sldId id="260" r:id="rId6"/>
    <p:sldId id="261" r:id="rId7"/>
    <p:sldId id="321" r:id="rId8"/>
    <p:sldId id="337" r:id="rId9"/>
    <p:sldId id="341" r:id="rId10"/>
    <p:sldId id="324" r:id="rId11"/>
    <p:sldId id="264" r:id="rId12"/>
    <p:sldId id="265" r:id="rId13"/>
    <p:sldId id="319" r:id="rId14"/>
    <p:sldId id="338" r:id="rId15"/>
    <p:sldId id="325" r:id="rId16"/>
    <p:sldId id="268" r:id="rId17"/>
    <p:sldId id="269" r:id="rId18"/>
    <p:sldId id="270" r:id="rId19"/>
    <p:sldId id="353" r:id="rId20"/>
    <p:sldId id="271" r:id="rId21"/>
    <p:sldId id="272" r:id="rId22"/>
    <p:sldId id="273" r:id="rId23"/>
    <p:sldId id="274" r:id="rId24"/>
    <p:sldId id="339" r:id="rId25"/>
    <p:sldId id="275" r:id="rId26"/>
    <p:sldId id="276" r:id="rId27"/>
    <p:sldId id="277" r:id="rId28"/>
    <p:sldId id="278" r:id="rId29"/>
    <p:sldId id="354" r:id="rId30"/>
    <p:sldId id="355" r:id="rId31"/>
    <p:sldId id="279" r:id="rId32"/>
    <p:sldId id="280" r:id="rId33"/>
    <p:sldId id="281" r:id="rId34"/>
    <p:sldId id="288" r:id="rId35"/>
    <p:sldId id="289" r:id="rId36"/>
    <p:sldId id="282" r:id="rId37"/>
    <p:sldId id="283" r:id="rId38"/>
    <p:sldId id="285" r:id="rId39"/>
    <p:sldId id="286" r:id="rId40"/>
    <p:sldId id="287" r:id="rId41"/>
    <p:sldId id="290" r:id="rId42"/>
    <p:sldId id="356" r:id="rId43"/>
    <p:sldId id="284" r:id="rId44"/>
    <p:sldId id="292" r:id="rId45"/>
    <p:sldId id="293" r:id="rId46"/>
    <p:sldId id="294" r:id="rId47"/>
    <p:sldId id="340" r:id="rId48"/>
    <p:sldId id="295" r:id="rId49"/>
    <p:sldId id="296" r:id="rId50"/>
    <p:sldId id="342" r:id="rId51"/>
    <p:sldId id="343" r:id="rId52"/>
    <p:sldId id="344" r:id="rId53"/>
    <p:sldId id="345" r:id="rId54"/>
    <p:sldId id="346" r:id="rId55"/>
    <p:sldId id="302" r:id="rId56"/>
    <p:sldId id="303" r:id="rId57"/>
    <p:sldId id="357" r:id="rId58"/>
    <p:sldId id="348" r:id="rId59"/>
    <p:sldId id="349" r:id="rId60"/>
    <p:sldId id="350" r:id="rId61"/>
    <p:sldId id="351" r:id="rId62"/>
    <p:sldId id="352" r:id="rId63"/>
    <p:sldId id="332" r:id="rId64"/>
    <p:sldId id="333" r:id="rId65"/>
    <p:sldId id="334" r:id="rId66"/>
    <p:sldId id="313" r:id="rId67"/>
    <p:sldId id="314" r:id="rId68"/>
    <p:sldId id="316" r:id="rId69"/>
    <p:sldId id="315" r:id="rId70"/>
  </p:sldIdLst>
  <p:sldSz cx="9144000" cy="6858000" type="screen4x3"/>
  <p:notesSz cx="7053263" cy="101869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7FD"/>
    <a:srgbClr val="FEB0F3"/>
    <a:srgbClr val="4EE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155" autoAdjust="0"/>
  </p:normalViewPr>
  <p:slideViewPr>
    <p:cSldViewPr>
      <p:cViewPr varScale="1">
        <p:scale>
          <a:sx n="100" d="100"/>
          <a:sy n="100" d="100"/>
        </p:scale>
        <p:origin x="-300" y="-96"/>
      </p:cViewPr>
      <p:guideLst>
        <p:guide orient="horz" pos="2160"/>
        <p:guide pos="2880"/>
      </p:guideLst>
    </p:cSldViewPr>
  </p:slideViewPr>
  <p:outlineViewPr>
    <p:cViewPr>
      <p:scale>
        <a:sx n="33" d="100"/>
        <a:sy n="33" d="100"/>
      </p:scale>
      <p:origin x="0" y="11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56414" cy="509349"/>
          </a:xfrm>
          <a:prstGeom prst="rect">
            <a:avLst/>
          </a:prstGeom>
        </p:spPr>
        <p:txBody>
          <a:bodyPr vert="horz" lIns="98508" tIns="49254" rIns="98508" bIns="49254"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3995217" y="0"/>
            <a:ext cx="3056414" cy="509349"/>
          </a:xfrm>
          <a:prstGeom prst="rect">
            <a:avLst/>
          </a:prstGeom>
        </p:spPr>
        <p:txBody>
          <a:bodyPr vert="horz" lIns="98508" tIns="49254" rIns="98508" bIns="49254" rtlCol="0"/>
          <a:lstStyle>
            <a:lvl1pPr algn="r">
              <a:defRPr sz="1300"/>
            </a:lvl1pPr>
          </a:lstStyle>
          <a:p>
            <a:endParaRPr kumimoji="1" lang="ja-JP" altLang="en-US"/>
          </a:p>
        </p:txBody>
      </p:sp>
      <p:sp>
        <p:nvSpPr>
          <p:cNvPr id="4" name="フッター プレースホルダ 3"/>
          <p:cNvSpPr>
            <a:spLocks noGrp="1"/>
          </p:cNvSpPr>
          <p:nvPr>
            <p:ph type="ftr" sz="quarter" idx="2"/>
          </p:nvPr>
        </p:nvSpPr>
        <p:spPr>
          <a:xfrm>
            <a:off x="0" y="9675871"/>
            <a:ext cx="3056414" cy="509349"/>
          </a:xfrm>
          <a:prstGeom prst="rect">
            <a:avLst/>
          </a:prstGeom>
        </p:spPr>
        <p:txBody>
          <a:bodyPr vert="horz" lIns="98508" tIns="49254" rIns="98508" bIns="49254"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3995217" y="9675871"/>
            <a:ext cx="3056414" cy="509349"/>
          </a:xfrm>
          <a:prstGeom prst="rect">
            <a:avLst/>
          </a:prstGeom>
        </p:spPr>
        <p:txBody>
          <a:bodyPr vert="horz" lIns="98508" tIns="49254" rIns="98508" bIns="49254" rtlCol="0" anchor="b"/>
          <a:lstStyle>
            <a:lvl1pPr algn="r">
              <a:defRPr sz="1300"/>
            </a:lvl1pPr>
          </a:lstStyle>
          <a:p>
            <a:fld id="{AAEB6B48-37D4-4D6C-A22B-24CA9C6FA045}" type="slidenum">
              <a:rPr kumimoji="1" lang="ja-JP" altLang="en-US" smtClean="0"/>
              <a:pPr/>
              <a:t>‹#›</a:t>
            </a:fld>
            <a:endParaRPr kumimoji="1" lang="ja-JP" altLang="en-US"/>
          </a:p>
        </p:txBody>
      </p:sp>
    </p:spTree>
    <p:extLst>
      <p:ext uri="{BB962C8B-B14F-4D97-AF65-F5344CB8AC3E}">
        <p14:creationId xmlns:p14="http://schemas.microsoft.com/office/powerpoint/2010/main" val="6030909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56414" cy="509349"/>
          </a:xfrm>
          <a:prstGeom prst="rect">
            <a:avLst/>
          </a:prstGeom>
        </p:spPr>
        <p:txBody>
          <a:bodyPr vert="horz" lIns="98508" tIns="49254" rIns="98508" bIns="49254" rtlCol="0"/>
          <a:lstStyle>
            <a:lvl1pPr algn="l">
              <a:defRPr sz="1300"/>
            </a:lvl1pPr>
          </a:lstStyle>
          <a:p>
            <a:endParaRPr kumimoji="1" lang="ja-JP" altLang="en-US"/>
          </a:p>
        </p:txBody>
      </p:sp>
      <p:sp>
        <p:nvSpPr>
          <p:cNvPr id="3" name="日付プレースホルダ 2"/>
          <p:cNvSpPr>
            <a:spLocks noGrp="1"/>
          </p:cNvSpPr>
          <p:nvPr>
            <p:ph type="dt" idx="1"/>
          </p:nvPr>
        </p:nvSpPr>
        <p:spPr>
          <a:xfrm>
            <a:off x="3995217" y="0"/>
            <a:ext cx="3056414" cy="509349"/>
          </a:xfrm>
          <a:prstGeom prst="rect">
            <a:avLst/>
          </a:prstGeom>
        </p:spPr>
        <p:txBody>
          <a:bodyPr vert="horz" lIns="98508" tIns="49254" rIns="98508" bIns="49254" rtlCol="0"/>
          <a:lstStyle>
            <a:lvl1pPr algn="r">
              <a:defRPr sz="1300"/>
            </a:lvl1pPr>
          </a:lstStyle>
          <a:p>
            <a:endParaRPr kumimoji="1" lang="ja-JP" altLang="en-US"/>
          </a:p>
        </p:txBody>
      </p:sp>
      <p:sp>
        <p:nvSpPr>
          <p:cNvPr id="4" name="スライド イメージ プレースホルダ 3"/>
          <p:cNvSpPr>
            <a:spLocks noGrp="1" noRot="1" noChangeAspect="1"/>
          </p:cNvSpPr>
          <p:nvPr>
            <p:ph type="sldImg" idx="2"/>
          </p:nvPr>
        </p:nvSpPr>
        <p:spPr>
          <a:xfrm>
            <a:off x="981075" y="763588"/>
            <a:ext cx="5092700" cy="3821112"/>
          </a:xfrm>
          <a:prstGeom prst="rect">
            <a:avLst/>
          </a:prstGeom>
          <a:noFill/>
          <a:ln w="12700">
            <a:solidFill>
              <a:prstClr val="black"/>
            </a:solidFill>
          </a:ln>
        </p:spPr>
        <p:txBody>
          <a:bodyPr vert="horz" lIns="98508" tIns="49254" rIns="98508" bIns="49254" rtlCol="0" anchor="ctr"/>
          <a:lstStyle/>
          <a:p>
            <a:endParaRPr lang="ja-JP" altLang="en-US"/>
          </a:p>
        </p:txBody>
      </p:sp>
      <p:sp>
        <p:nvSpPr>
          <p:cNvPr id="5" name="ノート プレースホルダ 4"/>
          <p:cNvSpPr>
            <a:spLocks noGrp="1"/>
          </p:cNvSpPr>
          <p:nvPr>
            <p:ph type="body" sz="quarter" idx="3"/>
          </p:nvPr>
        </p:nvSpPr>
        <p:spPr>
          <a:xfrm>
            <a:off x="705327" y="4838819"/>
            <a:ext cx="5642610" cy="4584145"/>
          </a:xfrm>
          <a:prstGeom prst="rect">
            <a:avLst/>
          </a:prstGeom>
        </p:spPr>
        <p:txBody>
          <a:bodyPr vert="horz" lIns="98508" tIns="49254" rIns="98508" bIns="4925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675871"/>
            <a:ext cx="3056414" cy="509349"/>
          </a:xfrm>
          <a:prstGeom prst="rect">
            <a:avLst/>
          </a:prstGeom>
        </p:spPr>
        <p:txBody>
          <a:bodyPr vert="horz" lIns="98508" tIns="49254" rIns="98508" bIns="4925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995217" y="9675871"/>
            <a:ext cx="3056414" cy="509349"/>
          </a:xfrm>
          <a:prstGeom prst="rect">
            <a:avLst/>
          </a:prstGeom>
        </p:spPr>
        <p:txBody>
          <a:bodyPr vert="horz" lIns="98508" tIns="49254" rIns="98508" bIns="49254" rtlCol="0" anchor="b"/>
          <a:lstStyle>
            <a:lvl1pPr algn="r">
              <a:defRPr sz="1300"/>
            </a:lvl1pPr>
          </a:lstStyle>
          <a:p>
            <a:fld id="{3B9CF4F1-E644-4B06-8CB8-E117CA8AB3A2}" type="slidenum">
              <a:rPr kumimoji="1" lang="ja-JP" altLang="en-US" smtClean="0"/>
              <a:pPr/>
              <a:t>‹#›</a:t>
            </a:fld>
            <a:endParaRPr kumimoji="1" lang="ja-JP" altLang="en-US"/>
          </a:p>
        </p:txBody>
      </p:sp>
    </p:spTree>
    <p:extLst>
      <p:ext uri="{BB962C8B-B14F-4D97-AF65-F5344CB8AC3E}">
        <p14:creationId xmlns:p14="http://schemas.microsoft.com/office/powerpoint/2010/main" val="41489042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9CF4F1-E644-4B06-8CB8-E117CA8AB3A2}"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69549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何の改善？</a:t>
            </a:r>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21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タイトルおかしい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29</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31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しゃべり言葉</a:t>
            </a:r>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49</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タイトルおかしい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10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13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結果なのか　内容なのかわからない</a:t>
            </a:r>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15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16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タイトルおかしい</a:t>
            </a:r>
            <a:endParaRPr kumimoji="1" lang="ja-JP" altLang="en-US" dirty="0"/>
          </a:p>
        </p:txBody>
      </p:sp>
      <p:sp>
        <p:nvSpPr>
          <p:cNvPr id="4" name="スライド番号プレースホルダ 3"/>
          <p:cNvSpPr>
            <a:spLocks noGrp="1"/>
          </p:cNvSpPr>
          <p:nvPr>
            <p:ph type="sldNum" sz="quarter" idx="10"/>
          </p:nvPr>
        </p:nvSpPr>
        <p:spPr/>
        <p:txBody>
          <a:bodyPr/>
          <a:lstStyle/>
          <a:p>
            <a:fld id="{3B9CF4F1-E644-4B06-8CB8-E117CA8AB3A2}" type="slidenum">
              <a:rPr kumimoji="1" lang="ja-JP" altLang="en-US" smtClean="0"/>
              <a:pPr/>
              <a:t>20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5A26EB25-2876-442C-AFD2-DE2C1BBD2D23}" type="datetimeFigureOut">
              <a:rPr kumimoji="1" lang="ja-JP" altLang="en-US" smtClean="0"/>
              <a:pPr/>
              <a:t>2013/1/11</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050F338C-6579-49C8-92B9-9C5F2F7C9AA0}"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A26EB25-2876-442C-AFD2-DE2C1BBD2D23}" type="datetimeFigureOut">
              <a:rPr kumimoji="1" lang="ja-JP" altLang="en-US" smtClean="0"/>
              <a:pPr/>
              <a:t>2013/1/11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0F338C-6579-49C8-92B9-9C5F2F7C9AA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A26EB25-2876-442C-AFD2-DE2C1BBD2D23}" type="datetimeFigureOut">
              <a:rPr kumimoji="1" lang="ja-JP" altLang="en-US" smtClean="0"/>
              <a:pPr/>
              <a:t>2013/1/11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0F338C-6579-49C8-92B9-9C5F2F7C9AA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5A26EB25-2876-442C-AFD2-DE2C1BBD2D23}" type="datetimeFigureOut">
              <a:rPr kumimoji="1" lang="ja-JP" altLang="en-US" smtClean="0"/>
              <a:pPr/>
              <a:t>2013/1/11</a:t>
            </a:fld>
            <a:endParaRPr kumimoji="1" lang="ja-JP" altLang="en-US"/>
          </a:p>
        </p:txBody>
      </p:sp>
      <p:sp>
        <p:nvSpPr>
          <p:cNvPr id="9" name="スライド番号プレースホルダ 8"/>
          <p:cNvSpPr>
            <a:spLocks noGrp="1"/>
          </p:cNvSpPr>
          <p:nvPr>
            <p:ph type="sldNum" sz="quarter" idx="15"/>
          </p:nvPr>
        </p:nvSpPr>
        <p:spPr/>
        <p:txBody>
          <a:bodyPr rtlCol="0"/>
          <a:lstStyle/>
          <a:p>
            <a:fld id="{050F338C-6579-49C8-92B9-9C5F2F7C9AA0}"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5A26EB25-2876-442C-AFD2-DE2C1BBD2D23}" type="datetimeFigureOut">
              <a:rPr kumimoji="1" lang="ja-JP" altLang="en-US" smtClean="0"/>
              <a:pPr/>
              <a:t>2013/1/11</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050F338C-6579-49C8-92B9-9C5F2F7C9AA0}"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5A26EB25-2876-442C-AFD2-DE2C1BBD2D23}" type="datetimeFigureOut">
              <a:rPr kumimoji="1" lang="ja-JP" altLang="en-US" smtClean="0"/>
              <a:pPr/>
              <a:t>2013/1/11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50F338C-6579-49C8-92B9-9C5F2F7C9AA0}"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5A26EB25-2876-442C-AFD2-DE2C1BBD2D23}" type="datetimeFigureOut">
              <a:rPr kumimoji="1" lang="ja-JP" altLang="en-US" smtClean="0"/>
              <a:pPr/>
              <a:t>2013/1/11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50F338C-6579-49C8-92B9-9C5F2F7C9AA0}"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5A26EB25-2876-442C-AFD2-DE2C1BBD2D23}" type="datetimeFigureOut">
              <a:rPr kumimoji="1" lang="ja-JP" altLang="en-US" smtClean="0"/>
              <a:pPr/>
              <a:t>2013/1/11</a:t>
            </a:fld>
            <a:endParaRPr kumimoji="1" lang="ja-JP" altLang="en-US"/>
          </a:p>
        </p:txBody>
      </p:sp>
      <p:sp>
        <p:nvSpPr>
          <p:cNvPr id="7" name="スライド番号プレースホルダ 6"/>
          <p:cNvSpPr>
            <a:spLocks noGrp="1"/>
          </p:cNvSpPr>
          <p:nvPr>
            <p:ph type="sldNum" sz="quarter" idx="11"/>
          </p:nvPr>
        </p:nvSpPr>
        <p:spPr/>
        <p:txBody>
          <a:bodyPr rtlCol="0"/>
          <a:lstStyle/>
          <a:p>
            <a:fld id="{050F338C-6579-49C8-92B9-9C5F2F7C9AA0}"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A26EB25-2876-442C-AFD2-DE2C1BBD2D23}" type="datetimeFigureOut">
              <a:rPr kumimoji="1" lang="ja-JP" altLang="en-US" smtClean="0"/>
              <a:pPr/>
              <a:t>2013/1/11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50F338C-6579-49C8-92B9-9C5F2F7C9AA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5A26EB25-2876-442C-AFD2-DE2C1BBD2D23}" type="datetimeFigureOut">
              <a:rPr kumimoji="1" lang="ja-JP" altLang="en-US" smtClean="0"/>
              <a:pPr/>
              <a:t>2013/1/11</a:t>
            </a:fld>
            <a:endParaRPr kumimoji="1" lang="ja-JP" altLang="en-US"/>
          </a:p>
        </p:txBody>
      </p:sp>
      <p:sp>
        <p:nvSpPr>
          <p:cNvPr id="22" name="スライド番号プレースホルダ 21"/>
          <p:cNvSpPr>
            <a:spLocks noGrp="1"/>
          </p:cNvSpPr>
          <p:nvPr>
            <p:ph type="sldNum" sz="quarter" idx="15"/>
          </p:nvPr>
        </p:nvSpPr>
        <p:spPr/>
        <p:txBody>
          <a:bodyPr rtlCol="0"/>
          <a:lstStyle/>
          <a:p>
            <a:fld id="{050F338C-6579-49C8-92B9-9C5F2F7C9AA0}"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5A26EB25-2876-442C-AFD2-DE2C1BBD2D23}" type="datetimeFigureOut">
              <a:rPr kumimoji="1" lang="ja-JP" altLang="en-US" smtClean="0"/>
              <a:pPr/>
              <a:t>2013/1/11</a:t>
            </a:fld>
            <a:endParaRPr kumimoji="1" lang="ja-JP" altLang="en-US"/>
          </a:p>
        </p:txBody>
      </p:sp>
      <p:sp>
        <p:nvSpPr>
          <p:cNvPr id="18" name="スライド番号プレースホルダ 17"/>
          <p:cNvSpPr>
            <a:spLocks noGrp="1"/>
          </p:cNvSpPr>
          <p:nvPr>
            <p:ph type="sldNum" sz="quarter" idx="11"/>
          </p:nvPr>
        </p:nvSpPr>
        <p:spPr/>
        <p:txBody>
          <a:bodyPr rtlCol="0"/>
          <a:lstStyle/>
          <a:p>
            <a:fld id="{050F338C-6579-49C8-92B9-9C5F2F7C9AA0}"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A26EB25-2876-442C-AFD2-DE2C1BBD2D23}" type="datetimeFigureOut">
              <a:rPr kumimoji="1" lang="ja-JP" altLang="en-US" smtClean="0"/>
              <a:pPr/>
              <a:t>2013/1/11</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0F338C-6579-49C8-92B9-9C5F2F7C9AA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12913" y="1424970"/>
            <a:ext cx="5955476" cy="769441"/>
          </a:xfrm>
          <a:prstGeom prst="rect">
            <a:avLst/>
          </a:prstGeom>
        </p:spPr>
        <p:txBody>
          <a:bodyPr wrap="none">
            <a:spAutoFit/>
          </a:bodyPr>
          <a:lstStyle/>
          <a:p>
            <a:r>
              <a:rPr lang="ja-JP" altLang="en-US" sz="4400" b="1" dirty="0" smtClean="0"/>
              <a:t>「おくすり教育の進め方」</a:t>
            </a:r>
            <a:endParaRPr lang="ja-JP" altLang="en-US" sz="4400" b="1" dirty="0"/>
          </a:p>
        </p:txBody>
      </p:sp>
      <p:sp>
        <p:nvSpPr>
          <p:cNvPr id="6" name="正方形/長方形 5"/>
          <p:cNvSpPr/>
          <p:nvPr/>
        </p:nvSpPr>
        <p:spPr>
          <a:xfrm>
            <a:off x="3491880" y="5241394"/>
            <a:ext cx="5328592" cy="707886"/>
          </a:xfrm>
          <a:prstGeom prst="rect">
            <a:avLst/>
          </a:prstGeom>
        </p:spPr>
        <p:txBody>
          <a:bodyPr wrap="square">
            <a:spAutoFit/>
          </a:bodyPr>
          <a:lstStyle/>
          <a:p>
            <a:r>
              <a:rPr lang="ja-JP" altLang="en-US" sz="2000" b="1" dirty="0" smtClean="0"/>
              <a:t>大阪府薬剤師会　学校薬剤師部会</a:t>
            </a:r>
            <a:endParaRPr lang="en-US" altLang="ja-JP" sz="2000" b="1" dirty="0" smtClean="0"/>
          </a:p>
          <a:p>
            <a:r>
              <a:rPr lang="ja-JP" altLang="en-US" sz="2000" b="1" dirty="0" smtClean="0"/>
              <a:t>　　　　　　　　　　　　　　　　　　　幹事　児玉広子</a:t>
            </a:r>
            <a:endParaRPr lang="ja-JP" altLang="en-US" sz="2000" b="1" dirty="0"/>
          </a:p>
        </p:txBody>
      </p:sp>
      <p:sp>
        <p:nvSpPr>
          <p:cNvPr id="7" name="正方形/長方形 6"/>
          <p:cNvSpPr/>
          <p:nvPr/>
        </p:nvSpPr>
        <p:spPr>
          <a:xfrm>
            <a:off x="3402632" y="2525995"/>
            <a:ext cx="6858000" cy="830997"/>
          </a:xfrm>
          <a:prstGeom prst="rect">
            <a:avLst/>
          </a:prstGeom>
        </p:spPr>
        <p:txBody>
          <a:bodyPr wrap="square">
            <a:spAutoFit/>
          </a:bodyPr>
          <a:lstStyle/>
          <a:p>
            <a:r>
              <a:rPr lang="ja-JP" altLang="en-US" sz="2400" b="1" dirty="0" smtClean="0"/>
              <a:t>セルフメディケーション、改正薬事法、</a:t>
            </a:r>
            <a:endParaRPr lang="en-US" altLang="ja-JP" sz="2400" b="1" dirty="0" smtClean="0"/>
          </a:p>
          <a:p>
            <a:r>
              <a:rPr lang="ja-JP" altLang="en-US" sz="2400" b="1" dirty="0" smtClean="0"/>
              <a:t>学習指導要領等々</a:t>
            </a:r>
            <a:endParaRPr lang="ja-JP" altLang="en-US" sz="2400" b="1" dirty="0"/>
          </a:p>
        </p:txBody>
      </p:sp>
      <p:sp>
        <p:nvSpPr>
          <p:cNvPr id="9" name="正方形/長方形 8"/>
          <p:cNvSpPr/>
          <p:nvPr/>
        </p:nvSpPr>
        <p:spPr>
          <a:xfrm>
            <a:off x="4860032" y="3789040"/>
            <a:ext cx="3268844" cy="461665"/>
          </a:xfrm>
          <a:prstGeom prst="rect">
            <a:avLst/>
          </a:prstGeom>
        </p:spPr>
        <p:txBody>
          <a:bodyPr wrap="none">
            <a:spAutoFit/>
          </a:bodyPr>
          <a:lstStyle/>
          <a:p>
            <a:r>
              <a:rPr lang="ja-JP" altLang="en-US" sz="2400" b="1" dirty="0" smtClean="0"/>
              <a:t>自分なりのアプローチで</a:t>
            </a:r>
            <a:endParaRPr lang="en-US" altLang="ja-JP" sz="2400" b="1" dirty="0" smtClean="0"/>
          </a:p>
        </p:txBody>
      </p:sp>
      <p:grpSp>
        <p:nvGrpSpPr>
          <p:cNvPr id="14" name="グループ化 13"/>
          <p:cNvGrpSpPr/>
          <p:nvPr/>
        </p:nvGrpSpPr>
        <p:grpSpPr>
          <a:xfrm>
            <a:off x="1629494" y="3499013"/>
            <a:ext cx="1430338" cy="2954323"/>
            <a:chOff x="6526038" y="745133"/>
            <a:chExt cx="1430338" cy="2954323"/>
          </a:xfrm>
        </p:grpSpPr>
        <p:pic>
          <p:nvPicPr>
            <p:cNvPr id="15" name="Picture 2" descr="E:\パート２\02_着せ替え\01_PNG\0541.png"/>
            <p:cNvPicPr>
              <a:picLocks noChangeAspect="1" noChangeArrowheads="1"/>
            </p:cNvPicPr>
            <p:nvPr/>
          </p:nvPicPr>
          <p:blipFill>
            <a:blip r:embed="rId3" cstate="print"/>
            <a:srcRect/>
            <a:stretch>
              <a:fillRect/>
            </a:stretch>
          </p:blipFill>
          <p:spPr bwMode="auto">
            <a:xfrm>
              <a:off x="6930900" y="2497719"/>
              <a:ext cx="850900" cy="1201737"/>
            </a:xfrm>
            <a:prstGeom prst="rect">
              <a:avLst/>
            </a:prstGeom>
            <a:noFill/>
          </p:spPr>
        </p:pic>
        <p:pic>
          <p:nvPicPr>
            <p:cNvPr id="16" name="Picture 3" descr="E:\パート２\02_着せ替え\01_PNG\0539.png"/>
            <p:cNvPicPr>
              <a:picLocks noChangeAspect="1" noChangeArrowheads="1"/>
            </p:cNvPicPr>
            <p:nvPr/>
          </p:nvPicPr>
          <p:blipFill>
            <a:blip r:embed="rId4" cstate="print"/>
            <a:srcRect/>
            <a:stretch>
              <a:fillRect/>
            </a:stretch>
          </p:blipFill>
          <p:spPr bwMode="auto">
            <a:xfrm>
              <a:off x="6526038" y="1505794"/>
              <a:ext cx="1430338" cy="1257300"/>
            </a:xfrm>
            <a:prstGeom prst="rect">
              <a:avLst/>
            </a:prstGeom>
            <a:noFill/>
          </p:spPr>
        </p:pic>
        <p:pic>
          <p:nvPicPr>
            <p:cNvPr id="17" name="Picture 4" descr="E:\パート２\02_着せ替え\01_PNG\0525.png"/>
            <p:cNvPicPr>
              <a:picLocks noChangeAspect="1" noChangeArrowheads="1"/>
            </p:cNvPicPr>
            <p:nvPr/>
          </p:nvPicPr>
          <p:blipFill>
            <a:blip r:embed="rId5" cstate="print"/>
            <a:srcRect/>
            <a:stretch>
              <a:fillRect/>
            </a:stretch>
          </p:blipFill>
          <p:spPr bwMode="auto">
            <a:xfrm>
              <a:off x="6816380" y="745133"/>
              <a:ext cx="928688" cy="955675"/>
            </a:xfrm>
            <a:prstGeom prst="rect">
              <a:avLst/>
            </a:prstGeom>
            <a:noFill/>
          </p:spPr>
        </p:pic>
        <p:pic>
          <p:nvPicPr>
            <p:cNvPr id="18" name="Picture 5" descr="E:\パート２\02_着せ替え\01_PNG\0523.png"/>
            <p:cNvPicPr>
              <a:picLocks noChangeAspect="1" noChangeArrowheads="1"/>
            </p:cNvPicPr>
            <p:nvPr/>
          </p:nvPicPr>
          <p:blipFill>
            <a:blip r:embed="rId6" cstate="print"/>
            <a:srcRect/>
            <a:stretch>
              <a:fillRect/>
            </a:stretch>
          </p:blipFill>
          <p:spPr bwMode="auto">
            <a:xfrm>
              <a:off x="7049768" y="1154240"/>
              <a:ext cx="533663" cy="428584"/>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19672" y="476672"/>
            <a:ext cx="5112568" cy="8640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84168" y="3356992"/>
            <a:ext cx="4572000" cy="523220"/>
          </a:xfrm>
          <a:prstGeom prst="rect">
            <a:avLst/>
          </a:prstGeom>
        </p:spPr>
        <p:txBody>
          <a:bodyPr>
            <a:spAutoFit/>
          </a:bodyPr>
          <a:lstStyle/>
          <a:p>
            <a:pPr>
              <a:buNone/>
            </a:pPr>
            <a:r>
              <a:rPr lang="ja-JP" altLang="en-US" sz="1400" dirty="0" smtClean="0">
                <a:latin typeface="+mj-ea"/>
                <a:ea typeface="+mj-ea"/>
              </a:rPr>
              <a:t>～すべての子どもたちが</a:t>
            </a:r>
            <a:endParaRPr lang="en-US" altLang="ja-JP" sz="1400" dirty="0" smtClean="0">
              <a:latin typeface="+mj-ea"/>
              <a:ea typeface="+mj-ea"/>
            </a:endParaRPr>
          </a:p>
          <a:p>
            <a:pPr>
              <a:buNone/>
            </a:pPr>
            <a:r>
              <a:rPr lang="ja-JP" altLang="en-US" sz="1400" dirty="0" smtClean="0">
                <a:latin typeface="+mj-ea"/>
                <a:ea typeface="+mj-ea"/>
              </a:rPr>
              <a:t>身につけているべきミニマムとは？～</a:t>
            </a:r>
            <a:endParaRPr lang="en-US" altLang="ja-JP" sz="1400" dirty="0" smtClean="0">
              <a:latin typeface="+mj-ea"/>
              <a:ea typeface="+mj-ea"/>
            </a:endParaRPr>
          </a:p>
        </p:txBody>
      </p:sp>
      <p:grpSp>
        <p:nvGrpSpPr>
          <p:cNvPr id="25" name="グループ化 24"/>
          <p:cNvGrpSpPr/>
          <p:nvPr/>
        </p:nvGrpSpPr>
        <p:grpSpPr>
          <a:xfrm>
            <a:off x="179512" y="548680"/>
            <a:ext cx="9828584" cy="4833828"/>
            <a:chOff x="179512" y="980728"/>
            <a:chExt cx="9828584" cy="4833828"/>
          </a:xfrm>
        </p:grpSpPr>
        <p:sp>
          <p:nvSpPr>
            <p:cNvPr id="5" name="正方形/長方形 4"/>
            <p:cNvSpPr/>
            <p:nvPr/>
          </p:nvSpPr>
          <p:spPr>
            <a:xfrm>
              <a:off x="1742993" y="980728"/>
              <a:ext cx="5205271" cy="646331"/>
            </a:xfrm>
            <a:prstGeom prst="rect">
              <a:avLst/>
            </a:prstGeom>
          </p:spPr>
          <p:txBody>
            <a:bodyPr wrap="none">
              <a:spAutoFit/>
            </a:bodyPr>
            <a:lstStyle/>
            <a:p>
              <a:r>
                <a:rPr lang="ja-JP" altLang="en-US" sz="3600" b="1" dirty="0" smtClean="0">
                  <a:latin typeface="+mj-ea"/>
                  <a:ea typeface="+mj-ea"/>
                </a:rPr>
                <a:t>「セルフメデｨケーション」　</a:t>
              </a:r>
              <a:endParaRPr lang="ja-JP" altLang="en-US" sz="3600" dirty="0">
                <a:latin typeface="+mj-ea"/>
                <a:ea typeface="+mj-ea"/>
              </a:endParaRPr>
            </a:p>
          </p:txBody>
        </p:sp>
        <p:sp>
          <p:nvSpPr>
            <p:cNvPr id="6" name="正方形/長方形 5"/>
            <p:cNvSpPr/>
            <p:nvPr/>
          </p:nvSpPr>
          <p:spPr>
            <a:xfrm>
              <a:off x="467544" y="1988840"/>
              <a:ext cx="1475084" cy="400110"/>
            </a:xfrm>
            <a:prstGeom prst="rect">
              <a:avLst/>
            </a:prstGeom>
            <a:ln>
              <a:solidFill>
                <a:schemeClr val="accent6">
                  <a:lumMod val="50000"/>
                </a:schemeClr>
              </a:solidFill>
            </a:ln>
          </p:spPr>
          <p:txBody>
            <a:bodyPr wrap="none">
              <a:spAutoFit/>
            </a:bodyPr>
            <a:lstStyle/>
            <a:p>
              <a:r>
                <a:rPr lang="ja-JP" altLang="en-US" sz="2000" b="1" dirty="0" smtClean="0">
                  <a:latin typeface="+mj-ea"/>
                  <a:ea typeface="+mj-ea"/>
                </a:rPr>
                <a:t>厚生労働省</a:t>
              </a:r>
              <a:endParaRPr lang="ja-JP" altLang="en-US" sz="2000" dirty="0">
                <a:latin typeface="+mj-ea"/>
                <a:ea typeface="+mj-ea"/>
              </a:endParaRPr>
            </a:p>
          </p:txBody>
        </p:sp>
        <p:sp>
          <p:nvSpPr>
            <p:cNvPr id="7" name="正方形/長方形 6"/>
            <p:cNvSpPr/>
            <p:nvPr/>
          </p:nvSpPr>
          <p:spPr>
            <a:xfrm>
              <a:off x="5905228" y="2020778"/>
              <a:ext cx="1475084" cy="400110"/>
            </a:xfrm>
            <a:prstGeom prst="rect">
              <a:avLst/>
            </a:prstGeom>
            <a:ln>
              <a:solidFill>
                <a:schemeClr val="accent6">
                  <a:lumMod val="50000"/>
                </a:schemeClr>
              </a:solidFill>
            </a:ln>
          </p:spPr>
          <p:txBody>
            <a:bodyPr wrap="none">
              <a:spAutoFit/>
            </a:bodyPr>
            <a:lstStyle/>
            <a:p>
              <a:r>
                <a:rPr lang="ja-JP" altLang="en-US" sz="2000" b="1" dirty="0" smtClean="0">
                  <a:latin typeface="+mj-ea"/>
                  <a:ea typeface="+mj-ea"/>
                </a:rPr>
                <a:t>文部科学省</a:t>
              </a:r>
              <a:endParaRPr lang="ja-JP" altLang="en-US" sz="2000" dirty="0">
                <a:latin typeface="+mj-ea"/>
                <a:ea typeface="+mj-ea"/>
              </a:endParaRPr>
            </a:p>
          </p:txBody>
        </p:sp>
        <p:sp>
          <p:nvSpPr>
            <p:cNvPr id="8" name="下矢印 7"/>
            <p:cNvSpPr/>
            <p:nvPr/>
          </p:nvSpPr>
          <p:spPr>
            <a:xfrm>
              <a:off x="2123728" y="191683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9" name="下矢印 8"/>
            <p:cNvSpPr/>
            <p:nvPr/>
          </p:nvSpPr>
          <p:spPr>
            <a:xfrm>
              <a:off x="5508104" y="191683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0" name="正方形/長方形 9"/>
            <p:cNvSpPr/>
            <p:nvPr/>
          </p:nvSpPr>
          <p:spPr>
            <a:xfrm>
              <a:off x="179512" y="2852936"/>
              <a:ext cx="4136069" cy="369332"/>
            </a:xfrm>
            <a:prstGeom prst="rect">
              <a:avLst/>
            </a:prstGeom>
          </p:spPr>
          <p:txBody>
            <a:bodyPr wrap="none">
              <a:spAutoFit/>
            </a:bodyPr>
            <a:lstStyle/>
            <a:p>
              <a:r>
                <a:rPr lang="ja-JP" altLang="en-US" b="1" dirty="0" smtClean="0">
                  <a:latin typeface="+mj-ea"/>
                  <a:ea typeface="+mj-ea"/>
                </a:rPr>
                <a:t>一般用医薬品承認審査合理化等検討会</a:t>
              </a:r>
              <a:endParaRPr lang="ja-JP" altLang="en-US" b="1" dirty="0">
                <a:latin typeface="+mj-ea"/>
                <a:ea typeface="+mj-ea"/>
              </a:endParaRPr>
            </a:p>
          </p:txBody>
        </p:sp>
        <p:sp>
          <p:nvSpPr>
            <p:cNvPr id="11" name="正方形/長方形 10"/>
            <p:cNvSpPr/>
            <p:nvPr/>
          </p:nvSpPr>
          <p:spPr>
            <a:xfrm>
              <a:off x="323528" y="2564904"/>
              <a:ext cx="915635"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14.11</a:t>
              </a:r>
              <a:endParaRPr lang="ja-JP" altLang="en-US" dirty="0">
                <a:latin typeface="+mj-ea"/>
                <a:ea typeface="+mj-ea"/>
              </a:endParaRPr>
            </a:p>
          </p:txBody>
        </p:sp>
        <p:sp>
          <p:nvSpPr>
            <p:cNvPr id="12" name="正方形/長方形 11"/>
            <p:cNvSpPr/>
            <p:nvPr/>
          </p:nvSpPr>
          <p:spPr>
            <a:xfrm>
              <a:off x="323528" y="3635732"/>
              <a:ext cx="800219"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18.6</a:t>
              </a:r>
              <a:endParaRPr lang="ja-JP" altLang="en-US" dirty="0">
                <a:latin typeface="+mj-ea"/>
                <a:ea typeface="+mj-ea"/>
              </a:endParaRPr>
            </a:p>
          </p:txBody>
        </p:sp>
        <p:sp>
          <p:nvSpPr>
            <p:cNvPr id="13" name="正方形/長方形 12"/>
            <p:cNvSpPr/>
            <p:nvPr/>
          </p:nvSpPr>
          <p:spPr>
            <a:xfrm>
              <a:off x="1403648" y="4005064"/>
              <a:ext cx="2273379" cy="369332"/>
            </a:xfrm>
            <a:prstGeom prst="rect">
              <a:avLst/>
            </a:prstGeom>
          </p:spPr>
          <p:txBody>
            <a:bodyPr wrap="none">
              <a:spAutoFit/>
            </a:bodyPr>
            <a:lstStyle/>
            <a:p>
              <a:r>
                <a:rPr lang="ja-JP" altLang="en-US" b="1" dirty="0" smtClean="0">
                  <a:latin typeface="+mj-ea"/>
                  <a:ea typeface="+mj-ea"/>
                </a:rPr>
                <a:t>　改正薬事法　公布　</a:t>
              </a:r>
              <a:endParaRPr lang="ja-JP" altLang="en-US" b="1" dirty="0">
                <a:latin typeface="+mj-ea"/>
                <a:ea typeface="+mj-ea"/>
              </a:endParaRPr>
            </a:p>
          </p:txBody>
        </p:sp>
        <p:sp>
          <p:nvSpPr>
            <p:cNvPr id="14" name="下矢印 13"/>
            <p:cNvSpPr/>
            <p:nvPr/>
          </p:nvSpPr>
          <p:spPr>
            <a:xfrm>
              <a:off x="2123728" y="3284984"/>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5" name="正方形/長方形 14"/>
            <p:cNvSpPr/>
            <p:nvPr/>
          </p:nvSpPr>
          <p:spPr>
            <a:xfrm>
              <a:off x="1590652" y="5445224"/>
              <a:ext cx="1965603" cy="369332"/>
            </a:xfrm>
            <a:prstGeom prst="rect">
              <a:avLst/>
            </a:prstGeom>
          </p:spPr>
          <p:txBody>
            <a:bodyPr wrap="none">
              <a:spAutoFit/>
            </a:bodyPr>
            <a:lstStyle/>
            <a:p>
              <a:r>
                <a:rPr lang="ja-JP" altLang="en-US" b="1" dirty="0" smtClean="0">
                  <a:latin typeface="+mj-ea"/>
                  <a:ea typeface="+mj-ea"/>
                </a:rPr>
                <a:t>改正薬事法　施行</a:t>
              </a:r>
              <a:endParaRPr lang="ja-JP" altLang="en-US" b="1" dirty="0">
                <a:latin typeface="+mj-ea"/>
                <a:ea typeface="+mj-ea"/>
              </a:endParaRPr>
            </a:p>
          </p:txBody>
        </p:sp>
        <p:sp>
          <p:nvSpPr>
            <p:cNvPr id="16" name="下矢印 15"/>
            <p:cNvSpPr/>
            <p:nvPr/>
          </p:nvSpPr>
          <p:spPr>
            <a:xfrm>
              <a:off x="2123728" y="4581128"/>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7" name="正方形/長方形 16"/>
            <p:cNvSpPr/>
            <p:nvPr/>
          </p:nvSpPr>
          <p:spPr>
            <a:xfrm>
              <a:off x="395536" y="5219908"/>
              <a:ext cx="800219"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21.6</a:t>
              </a:r>
              <a:endParaRPr lang="ja-JP" altLang="en-US" dirty="0">
                <a:latin typeface="+mj-ea"/>
                <a:ea typeface="+mj-ea"/>
              </a:endParaRPr>
            </a:p>
          </p:txBody>
        </p:sp>
        <p:sp>
          <p:nvSpPr>
            <p:cNvPr id="18" name="正方形/長方形 17"/>
            <p:cNvSpPr/>
            <p:nvPr/>
          </p:nvSpPr>
          <p:spPr>
            <a:xfrm>
              <a:off x="5093219" y="2852936"/>
              <a:ext cx="3134191" cy="369332"/>
            </a:xfrm>
            <a:prstGeom prst="rect">
              <a:avLst/>
            </a:prstGeom>
          </p:spPr>
          <p:txBody>
            <a:bodyPr wrap="none">
              <a:spAutoFit/>
            </a:bodyPr>
            <a:lstStyle/>
            <a:p>
              <a:r>
                <a:rPr lang="ja-JP" altLang="en-US" b="1" dirty="0" smtClean="0">
                  <a:latin typeface="+mj-ea"/>
                  <a:ea typeface="+mj-ea"/>
                </a:rPr>
                <a:t>中央教育審議会における検討</a:t>
              </a:r>
              <a:endParaRPr lang="ja-JP" altLang="en-US" b="1" dirty="0">
                <a:latin typeface="+mj-ea"/>
                <a:ea typeface="+mj-ea"/>
              </a:endParaRPr>
            </a:p>
          </p:txBody>
        </p:sp>
        <p:sp>
          <p:nvSpPr>
            <p:cNvPr id="19" name="正方形/長方形 18"/>
            <p:cNvSpPr/>
            <p:nvPr/>
          </p:nvSpPr>
          <p:spPr>
            <a:xfrm>
              <a:off x="4283968" y="2564904"/>
              <a:ext cx="1646605"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17.7</a:t>
              </a:r>
              <a:r>
                <a:rPr lang="ja-JP" altLang="en-US" dirty="0" smtClean="0">
                  <a:latin typeface="+mj-ea"/>
                  <a:ea typeface="+mj-ea"/>
                </a:rPr>
                <a:t>～Ｈ</a:t>
              </a:r>
              <a:r>
                <a:rPr lang="en-US" altLang="ja-JP" dirty="0" smtClean="0">
                  <a:latin typeface="+mj-ea"/>
                  <a:ea typeface="+mj-ea"/>
                </a:rPr>
                <a:t>19.9</a:t>
              </a:r>
              <a:endParaRPr lang="ja-JP" altLang="en-US" dirty="0">
                <a:latin typeface="+mj-ea"/>
                <a:ea typeface="+mj-ea"/>
              </a:endParaRPr>
            </a:p>
          </p:txBody>
        </p:sp>
        <p:sp>
          <p:nvSpPr>
            <p:cNvPr id="20" name="正方形/長方形 19"/>
            <p:cNvSpPr/>
            <p:nvPr/>
          </p:nvSpPr>
          <p:spPr>
            <a:xfrm>
              <a:off x="5436096" y="3142709"/>
              <a:ext cx="4572000" cy="646331"/>
            </a:xfrm>
            <a:prstGeom prst="rect">
              <a:avLst/>
            </a:prstGeom>
          </p:spPr>
          <p:txBody>
            <a:bodyPr>
              <a:spAutoFit/>
            </a:bodyPr>
            <a:lstStyle/>
            <a:p>
              <a:pPr>
                <a:buNone/>
              </a:pPr>
              <a:r>
                <a:rPr lang="ja-JP" altLang="en-US" sz="1600" dirty="0" smtClean="0">
                  <a:latin typeface="ＭＳ Ｐゴシック"/>
                  <a:ea typeface="ＭＳ Ｐゴシック"/>
                </a:rPr>
                <a:t>健やかな体を育む教育の在り方に</a:t>
              </a:r>
              <a:r>
                <a:rPr lang="ja-JP" altLang="en-US" sz="2000" dirty="0" smtClean="0">
                  <a:latin typeface="ＭＳ Ｐゴシック"/>
                  <a:ea typeface="ＭＳ Ｐゴシック"/>
                </a:rPr>
                <a:t>　　　　　　　　　　　　　　　</a:t>
              </a:r>
              <a:r>
                <a:rPr lang="ja-JP" altLang="en-US" sz="1600" dirty="0" smtClean="0">
                  <a:latin typeface="ＭＳ Ｐゴシック"/>
                  <a:ea typeface="ＭＳ Ｐゴシック"/>
                </a:rPr>
                <a:t>　　　　　　　　関する専門部会</a:t>
              </a:r>
              <a:endParaRPr lang="en-US" altLang="ja-JP" sz="1600" dirty="0" smtClean="0">
                <a:latin typeface="ＭＳ Ｐゴシック"/>
                <a:ea typeface="ＭＳ Ｐゴシック"/>
              </a:endParaRPr>
            </a:p>
          </p:txBody>
        </p:sp>
        <p:sp>
          <p:nvSpPr>
            <p:cNvPr id="22" name="正方形/長方形 21"/>
            <p:cNvSpPr/>
            <p:nvPr/>
          </p:nvSpPr>
          <p:spPr>
            <a:xfrm>
              <a:off x="5112568" y="4653136"/>
              <a:ext cx="4572000" cy="1138773"/>
            </a:xfrm>
            <a:prstGeom prst="rect">
              <a:avLst/>
            </a:prstGeom>
          </p:spPr>
          <p:txBody>
            <a:bodyPr>
              <a:spAutoFit/>
            </a:bodyPr>
            <a:lstStyle/>
            <a:p>
              <a:pPr>
                <a:buNone/>
              </a:pPr>
              <a:r>
                <a:rPr lang="ja-JP" altLang="en-US" b="1" dirty="0" smtClean="0">
                  <a:latin typeface="+mj-ea"/>
                  <a:ea typeface="+mj-ea"/>
                </a:rPr>
                <a:t>中央教育審議会　答申</a:t>
              </a:r>
              <a:r>
                <a:rPr lang="ja-JP" altLang="en-US" dirty="0" smtClean="0">
                  <a:latin typeface="+mj-ea"/>
                  <a:ea typeface="+mj-ea"/>
                </a:rPr>
                <a:t>　　　　　　　　　　　　　</a:t>
              </a:r>
              <a:r>
                <a:rPr lang="ja-JP" altLang="en-US" sz="1600" dirty="0" smtClean="0">
                  <a:latin typeface="+mj-ea"/>
                  <a:ea typeface="+mj-ea"/>
                </a:rPr>
                <a:t>「幼稚園、小学校、中学校、高等学校</a:t>
              </a:r>
              <a:endParaRPr lang="en-US" altLang="ja-JP" sz="1600" dirty="0" smtClean="0">
                <a:latin typeface="+mj-ea"/>
                <a:ea typeface="+mj-ea"/>
              </a:endParaRPr>
            </a:p>
            <a:p>
              <a:pPr>
                <a:buNone/>
              </a:pPr>
              <a:r>
                <a:rPr lang="ja-JP" altLang="en-US" sz="1600" dirty="0" smtClean="0">
                  <a:latin typeface="+mj-ea"/>
                  <a:ea typeface="+mj-ea"/>
                </a:rPr>
                <a:t>及び特別支援学校の学習指導要領</a:t>
              </a:r>
              <a:endParaRPr lang="en-US" altLang="ja-JP" sz="1600" dirty="0" smtClean="0">
                <a:latin typeface="+mj-ea"/>
                <a:ea typeface="+mj-ea"/>
              </a:endParaRPr>
            </a:p>
            <a:p>
              <a:pPr>
                <a:buNone/>
              </a:pPr>
              <a:r>
                <a:rPr lang="ja-JP" altLang="en-US" sz="1600" dirty="0" smtClean="0">
                  <a:latin typeface="+mj-ea"/>
                  <a:ea typeface="+mj-ea"/>
                </a:rPr>
                <a:t>等の改善について」</a:t>
              </a:r>
              <a:endParaRPr lang="en-US" altLang="ja-JP" sz="1600" dirty="0" smtClean="0">
                <a:latin typeface="+mj-ea"/>
                <a:ea typeface="+mj-ea"/>
              </a:endParaRPr>
            </a:p>
          </p:txBody>
        </p:sp>
        <p:sp>
          <p:nvSpPr>
            <p:cNvPr id="23" name="下矢印 22"/>
            <p:cNvSpPr/>
            <p:nvPr/>
          </p:nvSpPr>
          <p:spPr>
            <a:xfrm>
              <a:off x="5580112" y="3933056"/>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4" name="正方形/長方形 23"/>
            <p:cNvSpPr/>
            <p:nvPr/>
          </p:nvSpPr>
          <p:spPr>
            <a:xfrm>
              <a:off x="4563869" y="4365104"/>
              <a:ext cx="614271"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20</a:t>
              </a:r>
              <a:endParaRPr lang="ja-JP" altLang="en-US" dirty="0">
                <a:latin typeface="+mj-ea"/>
                <a:ea typeface="+mj-ea"/>
              </a:endParaRPr>
            </a:p>
          </p:txBody>
        </p:sp>
      </p:grpSp>
      <p:sp>
        <p:nvSpPr>
          <p:cNvPr id="26" name="下矢印 25"/>
          <p:cNvSpPr/>
          <p:nvPr/>
        </p:nvSpPr>
        <p:spPr>
          <a:xfrm>
            <a:off x="5580112" y="5445224"/>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5940152" y="3573016"/>
            <a:ext cx="3024336" cy="936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380312" y="364594"/>
            <a:ext cx="647934" cy="400110"/>
          </a:xfrm>
          <a:prstGeom prst="rect">
            <a:avLst/>
          </a:prstGeom>
          <a:ln>
            <a:noFill/>
          </a:ln>
        </p:spPr>
        <p:txBody>
          <a:bodyPr wrap="none">
            <a:spAutoFit/>
          </a:bodyPr>
          <a:lstStyle/>
          <a:p>
            <a:r>
              <a:rPr lang="ja-JP" altLang="en-US" sz="2000" b="1" dirty="0" smtClean="0">
                <a:latin typeface="+mj-ea"/>
                <a:ea typeface="+mj-ea"/>
              </a:rPr>
              <a:t>続き</a:t>
            </a:r>
            <a:endParaRPr lang="ja-JP" altLang="en-US" sz="2000" dirty="0">
              <a:latin typeface="+mj-ea"/>
              <a:ea typeface="+mj-ea"/>
            </a:endParaRPr>
          </a:p>
        </p:txBody>
      </p:sp>
      <p:sp>
        <p:nvSpPr>
          <p:cNvPr id="26" name="正方形/長方形 25"/>
          <p:cNvSpPr/>
          <p:nvPr/>
        </p:nvSpPr>
        <p:spPr>
          <a:xfrm>
            <a:off x="3888432" y="1556792"/>
            <a:ext cx="4572000" cy="1754326"/>
          </a:xfrm>
          <a:prstGeom prst="rect">
            <a:avLst/>
          </a:prstGeom>
        </p:spPr>
        <p:txBody>
          <a:bodyPr>
            <a:spAutoFit/>
          </a:bodyPr>
          <a:lstStyle/>
          <a:p>
            <a:pPr>
              <a:lnSpc>
                <a:spcPct val="150000"/>
              </a:lnSpc>
              <a:buNone/>
            </a:pPr>
            <a:r>
              <a:rPr lang="ja-JP" altLang="en-US" b="1" dirty="0" smtClean="0">
                <a:latin typeface="+mj-ea"/>
                <a:ea typeface="+mj-ea"/>
              </a:rPr>
              <a:t>平成　</a:t>
            </a:r>
            <a:r>
              <a:rPr lang="en-US" altLang="ja-JP" b="1" dirty="0" smtClean="0">
                <a:latin typeface="+mj-ea"/>
                <a:ea typeface="+mj-ea"/>
              </a:rPr>
              <a:t>20.3</a:t>
            </a:r>
            <a:r>
              <a:rPr lang="ja-JP" altLang="en-US" b="1" dirty="0" smtClean="0">
                <a:latin typeface="+mj-ea"/>
                <a:ea typeface="+mj-ea"/>
              </a:rPr>
              <a:t>告示</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20.9</a:t>
            </a:r>
            <a:r>
              <a:rPr lang="ja-JP" altLang="en-US" b="1" dirty="0" smtClean="0">
                <a:latin typeface="+mj-ea"/>
                <a:ea typeface="+mj-ea"/>
              </a:rPr>
              <a:t>　　　　　　</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21.3</a:t>
            </a:r>
            <a:r>
              <a:rPr lang="ja-JP" altLang="en-US" b="1" dirty="0" smtClean="0">
                <a:latin typeface="+mj-ea"/>
                <a:ea typeface="+mj-ea"/>
              </a:rPr>
              <a:t>告示　　　</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21.12</a:t>
            </a:r>
            <a:r>
              <a:rPr lang="ja-JP" altLang="en-US" b="1" dirty="0" smtClean="0">
                <a:latin typeface="+mj-ea"/>
                <a:ea typeface="+mj-ea"/>
              </a:rPr>
              <a:t>　</a:t>
            </a:r>
            <a:endParaRPr lang="en-US" altLang="ja-JP" b="1" dirty="0" smtClean="0">
              <a:latin typeface="+mj-ea"/>
              <a:ea typeface="+mj-ea"/>
            </a:endParaRPr>
          </a:p>
        </p:txBody>
      </p:sp>
      <p:sp>
        <p:nvSpPr>
          <p:cNvPr id="27" name="正方形/長方形 26"/>
          <p:cNvSpPr/>
          <p:nvPr/>
        </p:nvSpPr>
        <p:spPr>
          <a:xfrm>
            <a:off x="4248472" y="4996454"/>
            <a:ext cx="4572000" cy="923330"/>
          </a:xfrm>
          <a:prstGeom prst="rect">
            <a:avLst/>
          </a:prstGeom>
        </p:spPr>
        <p:txBody>
          <a:bodyPr>
            <a:spAutoFit/>
          </a:bodyPr>
          <a:lstStyle/>
          <a:p>
            <a:pPr>
              <a:lnSpc>
                <a:spcPct val="150000"/>
              </a:lnSpc>
              <a:buNone/>
            </a:pPr>
            <a:r>
              <a:rPr lang="ja-JP" altLang="en-US" b="1" dirty="0" smtClean="0">
                <a:latin typeface="+mj-ea"/>
                <a:ea typeface="+mj-ea"/>
              </a:rPr>
              <a:t>平成　</a:t>
            </a:r>
            <a:r>
              <a:rPr lang="en-US" altLang="ja-JP" b="1" dirty="0" smtClean="0">
                <a:latin typeface="+mj-ea"/>
                <a:ea typeface="+mj-ea"/>
              </a:rPr>
              <a:t>24.4</a:t>
            </a:r>
            <a:r>
              <a:rPr lang="ja-JP" altLang="en-US" b="1" dirty="0" smtClean="0">
                <a:latin typeface="+mj-ea"/>
                <a:ea typeface="+mj-ea"/>
              </a:rPr>
              <a:t>　　　　　</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25.4</a:t>
            </a:r>
            <a:r>
              <a:rPr lang="ja-JP" altLang="en-US" b="1" dirty="0" smtClean="0">
                <a:latin typeface="+mj-ea"/>
                <a:ea typeface="+mj-ea"/>
              </a:rPr>
              <a:t>　</a:t>
            </a:r>
            <a:endParaRPr lang="ja-JP" altLang="en-US" dirty="0">
              <a:latin typeface="+mj-ea"/>
              <a:ea typeface="+mj-ea"/>
            </a:endParaRPr>
          </a:p>
        </p:txBody>
      </p:sp>
      <p:sp>
        <p:nvSpPr>
          <p:cNvPr id="28" name="正方形/長方形 27"/>
          <p:cNvSpPr/>
          <p:nvPr/>
        </p:nvSpPr>
        <p:spPr>
          <a:xfrm>
            <a:off x="5832648" y="3645024"/>
            <a:ext cx="4572000" cy="1061829"/>
          </a:xfrm>
          <a:prstGeom prst="rect">
            <a:avLst/>
          </a:prstGeom>
        </p:spPr>
        <p:txBody>
          <a:bodyPr>
            <a:spAutoFit/>
          </a:bodyPr>
          <a:lstStyle/>
          <a:p>
            <a:pPr>
              <a:buNone/>
            </a:pPr>
            <a:r>
              <a:rPr lang="ja-JP" altLang="en-US" b="1" dirty="0" smtClean="0">
                <a:latin typeface="+mj-ea"/>
                <a:ea typeface="+mj-ea"/>
              </a:rPr>
              <a:t>学習指導要領に基づく</a:t>
            </a:r>
            <a:endParaRPr lang="en-US" altLang="ja-JP" b="1" dirty="0" smtClean="0">
              <a:latin typeface="+mj-ea"/>
              <a:ea typeface="+mj-ea"/>
            </a:endParaRPr>
          </a:p>
          <a:p>
            <a:pPr>
              <a:buNone/>
            </a:pPr>
            <a:r>
              <a:rPr lang="ja-JP" altLang="en-US" b="1" dirty="0" smtClean="0">
                <a:latin typeface="+mj-ea"/>
                <a:ea typeface="+mj-ea"/>
              </a:rPr>
              <a:t>　　　　　　　医薬品の教育実施　</a:t>
            </a:r>
            <a:endParaRPr lang="en-US" altLang="ja-JP" b="1" dirty="0" smtClean="0">
              <a:latin typeface="+mj-ea"/>
              <a:ea typeface="+mj-ea"/>
            </a:endParaRPr>
          </a:p>
          <a:p>
            <a:pPr>
              <a:lnSpc>
                <a:spcPct val="150000"/>
              </a:lnSpc>
              <a:buNone/>
            </a:pPr>
            <a:r>
              <a:rPr lang="ja-JP" altLang="en-US" b="1" dirty="0" smtClean="0">
                <a:latin typeface="+mj-ea"/>
                <a:ea typeface="+mj-ea"/>
              </a:rPr>
              <a:t>　</a:t>
            </a:r>
            <a:endParaRPr lang="en-US" altLang="ja-JP" b="1" dirty="0" smtClean="0">
              <a:latin typeface="+mj-ea"/>
              <a:ea typeface="+mj-ea"/>
            </a:endParaRPr>
          </a:p>
        </p:txBody>
      </p:sp>
      <p:sp>
        <p:nvSpPr>
          <p:cNvPr id="29" name="正方形/長方形 28"/>
          <p:cNvSpPr/>
          <p:nvPr/>
        </p:nvSpPr>
        <p:spPr>
          <a:xfrm>
            <a:off x="5616624" y="5025950"/>
            <a:ext cx="4572000" cy="923330"/>
          </a:xfrm>
          <a:prstGeom prst="rect">
            <a:avLst/>
          </a:prstGeom>
        </p:spPr>
        <p:txBody>
          <a:bodyPr>
            <a:spAutoFit/>
          </a:bodyPr>
          <a:lstStyle/>
          <a:p>
            <a:pPr>
              <a:lnSpc>
                <a:spcPct val="150000"/>
              </a:lnSpc>
              <a:buNone/>
            </a:pPr>
            <a:r>
              <a:rPr lang="ja-JP" altLang="en-US" b="1" dirty="0" smtClean="0">
                <a:latin typeface="+mj-ea"/>
                <a:ea typeface="+mj-ea"/>
              </a:rPr>
              <a:t>中学校で全面実施　</a:t>
            </a:r>
            <a:endParaRPr lang="en-US" altLang="ja-JP" b="1" dirty="0" smtClean="0">
              <a:latin typeface="+mj-ea"/>
              <a:ea typeface="+mj-ea"/>
            </a:endParaRPr>
          </a:p>
          <a:p>
            <a:pPr>
              <a:lnSpc>
                <a:spcPct val="150000"/>
              </a:lnSpc>
              <a:buNone/>
            </a:pPr>
            <a:r>
              <a:rPr lang="ja-JP" altLang="en-US" b="1" dirty="0" smtClean="0">
                <a:latin typeface="+mj-ea"/>
                <a:ea typeface="+mj-ea"/>
              </a:rPr>
              <a:t>高等学校で年次進行実施予定　</a:t>
            </a:r>
            <a:endParaRPr lang="en-US" altLang="ja-JP" b="1" dirty="0" smtClean="0">
              <a:latin typeface="+mj-ea"/>
              <a:ea typeface="+mj-ea"/>
            </a:endParaRPr>
          </a:p>
        </p:txBody>
      </p:sp>
      <p:sp>
        <p:nvSpPr>
          <p:cNvPr id="30" name="正方形/長方形 29"/>
          <p:cNvSpPr/>
          <p:nvPr/>
        </p:nvSpPr>
        <p:spPr>
          <a:xfrm>
            <a:off x="5688632" y="1556792"/>
            <a:ext cx="4572000" cy="1754326"/>
          </a:xfrm>
          <a:prstGeom prst="rect">
            <a:avLst/>
          </a:prstGeom>
        </p:spPr>
        <p:txBody>
          <a:bodyPr>
            <a:spAutoFit/>
          </a:bodyPr>
          <a:lstStyle/>
          <a:p>
            <a:pPr>
              <a:lnSpc>
                <a:spcPct val="150000"/>
              </a:lnSpc>
              <a:buNone/>
            </a:pPr>
            <a:r>
              <a:rPr lang="ja-JP" altLang="en-US" b="1" dirty="0" smtClean="0">
                <a:latin typeface="+mj-ea"/>
                <a:ea typeface="+mj-ea"/>
              </a:rPr>
              <a:t>中学校、学習指導要領</a:t>
            </a:r>
            <a:endParaRPr lang="en-US" altLang="ja-JP" b="1" dirty="0" smtClean="0">
              <a:latin typeface="+mj-ea"/>
              <a:ea typeface="+mj-ea"/>
            </a:endParaRPr>
          </a:p>
          <a:p>
            <a:pPr>
              <a:lnSpc>
                <a:spcPct val="150000"/>
              </a:lnSpc>
              <a:buNone/>
            </a:pPr>
            <a:r>
              <a:rPr lang="ja-JP" altLang="en-US" b="1" dirty="0" smtClean="0">
                <a:latin typeface="+mj-ea"/>
                <a:ea typeface="+mj-ea"/>
              </a:rPr>
              <a:t>中学校、学習指導要領解説　</a:t>
            </a:r>
            <a:endParaRPr lang="en-US" altLang="ja-JP" b="1" dirty="0" smtClean="0">
              <a:latin typeface="+mj-ea"/>
              <a:ea typeface="+mj-ea"/>
            </a:endParaRPr>
          </a:p>
          <a:p>
            <a:pPr>
              <a:lnSpc>
                <a:spcPct val="150000"/>
              </a:lnSpc>
              <a:buNone/>
            </a:pPr>
            <a:r>
              <a:rPr lang="ja-JP" altLang="en-US" b="1" dirty="0" smtClean="0">
                <a:latin typeface="+mj-ea"/>
                <a:ea typeface="+mj-ea"/>
              </a:rPr>
              <a:t>高等学校学習指導要領　</a:t>
            </a:r>
            <a:endParaRPr lang="en-US" altLang="ja-JP" b="1" dirty="0" smtClean="0">
              <a:latin typeface="+mj-ea"/>
              <a:ea typeface="+mj-ea"/>
            </a:endParaRPr>
          </a:p>
          <a:p>
            <a:pPr>
              <a:lnSpc>
                <a:spcPct val="150000"/>
              </a:lnSpc>
              <a:buNone/>
            </a:pPr>
            <a:r>
              <a:rPr lang="ja-JP" altLang="en-US" b="1" dirty="0" smtClean="0">
                <a:latin typeface="+mj-ea"/>
                <a:ea typeface="+mj-ea"/>
              </a:rPr>
              <a:t>高等学校学習指導要領解説</a:t>
            </a:r>
          </a:p>
        </p:txBody>
      </p:sp>
      <p:sp>
        <p:nvSpPr>
          <p:cNvPr id="31" name="下矢印 30"/>
          <p:cNvSpPr/>
          <p:nvPr/>
        </p:nvSpPr>
        <p:spPr>
          <a:xfrm>
            <a:off x="5436096" y="3501008"/>
            <a:ext cx="2880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2" name="下矢印 31"/>
          <p:cNvSpPr/>
          <p:nvPr/>
        </p:nvSpPr>
        <p:spPr>
          <a:xfrm>
            <a:off x="5436096" y="404664"/>
            <a:ext cx="2880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3" name="正方形/長方形 32"/>
          <p:cNvSpPr/>
          <p:nvPr/>
        </p:nvSpPr>
        <p:spPr>
          <a:xfrm>
            <a:off x="5905228" y="332656"/>
            <a:ext cx="1475084" cy="400110"/>
          </a:xfrm>
          <a:prstGeom prst="rect">
            <a:avLst/>
          </a:prstGeom>
          <a:ln>
            <a:solidFill>
              <a:schemeClr val="accent6">
                <a:lumMod val="50000"/>
              </a:schemeClr>
            </a:solidFill>
          </a:ln>
        </p:spPr>
        <p:txBody>
          <a:bodyPr wrap="none">
            <a:spAutoFit/>
          </a:bodyPr>
          <a:lstStyle/>
          <a:p>
            <a:r>
              <a:rPr lang="ja-JP" altLang="en-US" sz="2000" b="1" dirty="0" smtClean="0">
                <a:latin typeface="+mj-ea"/>
                <a:ea typeface="+mj-ea"/>
              </a:rPr>
              <a:t>文部科学省</a:t>
            </a:r>
            <a:endParaRPr lang="ja-JP" altLang="en-US" sz="2000" dirty="0">
              <a:latin typeface="+mj-ea"/>
              <a:ea typeface="+mj-ea"/>
            </a:endParaRPr>
          </a:p>
        </p:txBody>
      </p:sp>
      <p:pic>
        <p:nvPicPr>
          <p:cNvPr id="12" name="Picture 2" descr="E:\パート２\01_イラスト\01_PNG\0217.png"/>
          <p:cNvPicPr>
            <a:picLocks noChangeAspect="1" noChangeArrowheads="1"/>
          </p:cNvPicPr>
          <p:nvPr/>
        </p:nvPicPr>
        <p:blipFill>
          <a:blip r:embed="rId2" cstate="print"/>
          <a:srcRect/>
          <a:stretch>
            <a:fillRect/>
          </a:stretch>
        </p:blipFill>
        <p:spPr bwMode="auto">
          <a:xfrm>
            <a:off x="467544" y="3858940"/>
            <a:ext cx="2720397" cy="27384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11560" y="1709519"/>
            <a:ext cx="7776864" cy="33843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60784" y="-306288"/>
            <a:ext cx="7467600" cy="1143000"/>
          </a:xfrm>
        </p:spPr>
        <p:txBody>
          <a:bodyPr>
            <a:normAutofit/>
          </a:bodyPr>
          <a:lstStyle/>
          <a:p>
            <a:r>
              <a:rPr kumimoji="1" lang="ja-JP" altLang="en-US" sz="3600" dirty="0" smtClean="0">
                <a:solidFill>
                  <a:schemeClr val="tx1"/>
                </a:solidFill>
              </a:rPr>
              <a:t>厚生労働省　　　　　</a:t>
            </a:r>
            <a:r>
              <a:rPr kumimoji="1" lang="ja-JP" altLang="en-US" sz="2800" dirty="0" smtClean="0">
                <a:solidFill>
                  <a:schemeClr val="tx1"/>
                </a:solidFill>
              </a:rPr>
              <a:t>セルフメディケーション</a:t>
            </a:r>
            <a:endParaRPr kumimoji="1" lang="ja-JP" altLang="en-US" sz="2800" dirty="0">
              <a:solidFill>
                <a:schemeClr val="tx1"/>
              </a:solidFill>
            </a:endParaRPr>
          </a:p>
        </p:txBody>
      </p:sp>
      <p:sp>
        <p:nvSpPr>
          <p:cNvPr id="4" name="正方形/長方形 3"/>
          <p:cNvSpPr/>
          <p:nvPr/>
        </p:nvSpPr>
        <p:spPr>
          <a:xfrm>
            <a:off x="827584" y="5661248"/>
            <a:ext cx="756084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t>一般用医薬品承認審査合理化等検討会</a:t>
            </a:r>
            <a:endParaRPr kumimoji="1" lang="ja-JP" altLang="en-US" sz="2800" b="1" dirty="0"/>
          </a:p>
        </p:txBody>
      </p:sp>
      <p:cxnSp>
        <p:nvCxnSpPr>
          <p:cNvPr id="5" name="直線コネクタ 4"/>
          <p:cNvCxnSpPr/>
          <p:nvPr/>
        </p:nvCxnSpPr>
        <p:spPr>
          <a:xfrm>
            <a:off x="467544" y="908720"/>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755576" y="1677575"/>
            <a:ext cx="7488832" cy="3329758"/>
          </a:xfrm>
          <a:prstGeom prst="rect">
            <a:avLst/>
          </a:prstGeom>
        </p:spPr>
        <p:txBody>
          <a:bodyPr wrap="square">
            <a:spAutoFit/>
          </a:bodyPr>
          <a:lstStyle/>
          <a:p>
            <a:pPr>
              <a:lnSpc>
                <a:spcPct val="150000"/>
              </a:lnSpc>
              <a:buNone/>
            </a:pPr>
            <a:r>
              <a:rPr lang="ja-JP" altLang="en-US" sz="2400" b="1" dirty="0" smtClean="0"/>
              <a:t>「一般の人が薬剤師等から提供された適切な情報に基づき、自らの判断で購入し、自らの責任で使用する医薬品であって、軽度な疾病に伴う症状の改善、生活習慣病等の疾病に伴う症状発現の予防、生活の質の改善・向上、健康状態の自己検査、健康の維持・増進、その他の保健衛生を目的とするもの」</a:t>
            </a:r>
            <a:endParaRPr lang="ja-JP" altLang="en-US" sz="2400" b="1" dirty="0"/>
          </a:p>
        </p:txBody>
      </p:sp>
      <p:sp>
        <p:nvSpPr>
          <p:cNvPr id="8" name="正方形/長方形 7"/>
          <p:cNvSpPr/>
          <p:nvPr/>
        </p:nvSpPr>
        <p:spPr>
          <a:xfrm>
            <a:off x="485800" y="1052736"/>
            <a:ext cx="8046640" cy="584775"/>
          </a:xfrm>
          <a:prstGeom prst="rect">
            <a:avLst/>
          </a:prstGeom>
        </p:spPr>
        <p:txBody>
          <a:bodyPr wrap="square">
            <a:spAutoFit/>
          </a:bodyPr>
          <a:lstStyle/>
          <a:p>
            <a:pPr>
              <a:buNone/>
            </a:pPr>
            <a:r>
              <a:rPr lang="ja-JP" altLang="en-US" sz="3200" b="1" u="sng" dirty="0" smtClean="0"/>
              <a:t>一般用医薬品</a:t>
            </a:r>
            <a:r>
              <a:rPr lang="ja-JP" altLang="en-US" sz="2800" b="1" dirty="0" smtClean="0"/>
              <a:t>の定義　</a:t>
            </a:r>
            <a:endParaRPr lang="en-US" altLang="ja-JP" sz="2800" b="1" dirty="0" smtClean="0"/>
          </a:p>
        </p:txBody>
      </p:sp>
      <p:sp>
        <p:nvSpPr>
          <p:cNvPr id="10" name="正方形/長方形 9"/>
          <p:cNvSpPr/>
          <p:nvPr/>
        </p:nvSpPr>
        <p:spPr>
          <a:xfrm>
            <a:off x="5220072" y="5084603"/>
            <a:ext cx="2997937" cy="369332"/>
          </a:xfrm>
          <a:prstGeom prst="rect">
            <a:avLst/>
          </a:prstGeom>
        </p:spPr>
        <p:txBody>
          <a:bodyPr wrap="none">
            <a:spAutoFit/>
          </a:bodyPr>
          <a:lstStyle/>
          <a:p>
            <a:pPr>
              <a:buNone/>
            </a:pPr>
            <a:r>
              <a:rPr lang="ja-JP" altLang="en-US" b="1" dirty="0" smtClean="0"/>
              <a:t>（平成</a:t>
            </a:r>
            <a:r>
              <a:rPr lang="en-US" altLang="ja-JP" b="1" dirty="0" smtClean="0">
                <a:latin typeface="+mj-ea"/>
              </a:rPr>
              <a:t>14</a:t>
            </a:r>
            <a:r>
              <a:rPr lang="ja-JP" altLang="en-US" b="1" dirty="0" smtClean="0"/>
              <a:t>年　中間報告書より）</a:t>
            </a:r>
            <a:endParaRPr lang="en-US" altLang="ja-JP"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15816" y="2946648"/>
            <a:ext cx="5760640"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セルフメデイケーションの重要な手段</a:t>
            </a:r>
            <a:endParaRPr kumimoji="1" lang="ja-JP" altLang="en-US" sz="2400" b="1" dirty="0"/>
          </a:p>
        </p:txBody>
      </p:sp>
      <p:sp>
        <p:nvSpPr>
          <p:cNvPr id="5" name="正方形/長方形 4"/>
          <p:cNvSpPr/>
          <p:nvPr/>
        </p:nvSpPr>
        <p:spPr>
          <a:xfrm>
            <a:off x="3419872" y="858416"/>
            <a:ext cx="4608512"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一般用医薬品</a:t>
            </a:r>
            <a:endParaRPr kumimoji="1" lang="ja-JP" altLang="en-US" sz="2400" b="1" dirty="0"/>
          </a:p>
        </p:txBody>
      </p:sp>
      <p:sp>
        <p:nvSpPr>
          <p:cNvPr id="6" name="正方形/長方形 5"/>
          <p:cNvSpPr/>
          <p:nvPr/>
        </p:nvSpPr>
        <p:spPr>
          <a:xfrm>
            <a:off x="2987824" y="5106888"/>
            <a:ext cx="5544616"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t>普及啓発</a:t>
            </a:r>
            <a:r>
              <a:rPr lang="ja-JP" altLang="en-US" sz="2800" b="1" dirty="0" smtClean="0"/>
              <a:t>を図る</a:t>
            </a:r>
            <a:endParaRPr kumimoji="1" lang="ja-JP" altLang="en-US" sz="2800" b="1" dirty="0"/>
          </a:p>
        </p:txBody>
      </p:sp>
      <p:sp>
        <p:nvSpPr>
          <p:cNvPr id="16" name="下カーブ矢印 15"/>
          <p:cNvSpPr/>
          <p:nvPr/>
        </p:nvSpPr>
        <p:spPr>
          <a:xfrm rot="16200000">
            <a:off x="293025" y="3099462"/>
            <a:ext cx="4392488" cy="10191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下矢印 19"/>
          <p:cNvSpPr/>
          <p:nvPr/>
        </p:nvSpPr>
        <p:spPr>
          <a:xfrm>
            <a:off x="5724128" y="4005064"/>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95536" y="3890541"/>
            <a:ext cx="1476375" cy="2967459"/>
            <a:chOff x="1079401" y="817141"/>
            <a:chExt cx="1476375" cy="2967459"/>
          </a:xfrm>
        </p:grpSpPr>
        <p:pic>
          <p:nvPicPr>
            <p:cNvPr id="9" name="Picture 2" descr="E:\パート２\02_着せ替え\01_PNG\0537.png"/>
            <p:cNvPicPr>
              <a:picLocks noChangeAspect="1" noChangeArrowheads="1"/>
            </p:cNvPicPr>
            <p:nvPr/>
          </p:nvPicPr>
          <p:blipFill>
            <a:blip r:embed="rId3" cstate="print"/>
            <a:srcRect/>
            <a:stretch>
              <a:fillRect/>
            </a:stretch>
          </p:blipFill>
          <p:spPr bwMode="auto">
            <a:xfrm>
              <a:off x="1360488" y="2563813"/>
              <a:ext cx="936625" cy="1220787"/>
            </a:xfrm>
            <a:prstGeom prst="rect">
              <a:avLst/>
            </a:prstGeom>
            <a:noFill/>
          </p:spPr>
        </p:pic>
        <p:pic>
          <p:nvPicPr>
            <p:cNvPr id="10" name="Picture 3" descr="E:\パート２\02_着せ替え\01_PNG\0540.png"/>
            <p:cNvPicPr>
              <a:picLocks noChangeAspect="1" noChangeArrowheads="1"/>
            </p:cNvPicPr>
            <p:nvPr/>
          </p:nvPicPr>
          <p:blipFill>
            <a:blip r:embed="rId4" cstate="print"/>
            <a:srcRect/>
            <a:stretch>
              <a:fillRect/>
            </a:stretch>
          </p:blipFill>
          <p:spPr bwMode="auto">
            <a:xfrm>
              <a:off x="1079401" y="1563886"/>
              <a:ext cx="1476375" cy="1289050"/>
            </a:xfrm>
            <a:prstGeom prst="rect">
              <a:avLst/>
            </a:prstGeom>
            <a:noFill/>
          </p:spPr>
        </p:pic>
        <p:pic>
          <p:nvPicPr>
            <p:cNvPr id="11" name="Picture 4" descr="E:\パート２\02_着せ替え\01_PNG\0525.png"/>
            <p:cNvPicPr>
              <a:picLocks noChangeAspect="1" noChangeArrowheads="1"/>
            </p:cNvPicPr>
            <p:nvPr/>
          </p:nvPicPr>
          <p:blipFill>
            <a:blip r:embed="rId5" cstate="print"/>
            <a:srcRect/>
            <a:stretch>
              <a:fillRect/>
            </a:stretch>
          </p:blipFill>
          <p:spPr bwMode="auto">
            <a:xfrm>
              <a:off x="1294812" y="817141"/>
              <a:ext cx="928688" cy="955675"/>
            </a:xfrm>
            <a:prstGeom prst="rect">
              <a:avLst/>
            </a:prstGeom>
            <a:noFill/>
          </p:spPr>
        </p:pic>
        <p:pic>
          <p:nvPicPr>
            <p:cNvPr id="12" name="Picture 5" descr="E:\パート２\02_着せ替え\01_PNG\0472.png"/>
            <p:cNvPicPr>
              <a:picLocks noChangeAspect="1" noChangeArrowheads="1"/>
            </p:cNvPicPr>
            <p:nvPr/>
          </p:nvPicPr>
          <p:blipFill>
            <a:blip r:embed="rId6" cstate="print"/>
            <a:srcRect/>
            <a:stretch>
              <a:fillRect/>
            </a:stretch>
          </p:blipFill>
          <p:spPr bwMode="auto">
            <a:xfrm>
              <a:off x="1573766" y="1305605"/>
              <a:ext cx="520466" cy="293699"/>
            </a:xfrm>
            <a:prstGeom prst="rect">
              <a:avLst/>
            </a:prstGeom>
            <a:noFill/>
          </p:spPr>
        </p:pic>
      </p:grpSp>
      <p:sp>
        <p:nvSpPr>
          <p:cNvPr id="13" name="下矢印 12"/>
          <p:cNvSpPr/>
          <p:nvPr/>
        </p:nvSpPr>
        <p:spPr>
          <a:xfrm>
            <a:off x="5724128" y="1844824"/>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43808" y="2852936"/>
            <a:ext cx="3097323" cy="646331"/>
          </a:xfrm>
          <a:prstGeom prst="rect">
            <a:avLst/>
          </a:prstGeom>
        </p:spPr>
        <p:txBody>
          <a:bodyPr wrap="none">
            <a:spAutoFit/>
          </a:bodyPr>
          <a:lstStyle/>
          <a:p>
            <a:pPr marL="457200" indent="-457200">
              <a:buNone/>
            </a:pPr>
            <a:r>
              <a:rPr lang="ja-JP" altLang="en-US" sz="3600" b="1" dirty="0" smtClean="0"/>
              <a:t>３．改正薬事法</a:t>
            </a:r>
            <a:endParaRPr lang="en-US" altLang="ja-JP" sz="36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79512" y="2492896"/>
            <a:ext cx="8568952" cy="4104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457200" y="2011632"/>
            <a:ext cx="8686800" cy="4873752"/>
          </a:xfrm>
        </p:spPr>
        <p:txBody>
          <a:bodyPr>
            <a:noAutofit/>
          </a:bodyPr>
          <a:lstStyle/>
          <a:p>
            <a:pPr>
              <a:buFont typeface="Wingdings" pitchFamily="2" charset="2"/>
              <a:buChar char="u"/>
            </a:pPr>
            <a:endParaRPr lang="en-US" altLang="ja-JP" sz="3200" b="1" dirty="0" smtClean="0">
              <a:latin typeface="+mj-ea"/>
              <a:ea typeface="+mj-ea"/>
            </a:endParaRPr>
          </a:p>
          <a:p>
            <a:pPr>
              <a:buFont typeface="Wingdings" pitchFamily="2" charset="2"/>
              <a:buChar char="u"/>
            </a:pPr>
            <a:r>
              <a:rPr kumimoji="1" lang="ja-JP" altLang="en-US" sz="3200" b="1" dirty="0" smtClean="0">
                <a:latin typeface="+mj-ea"/>
                <a:ea typeface="+mj-ea"/>
              </a:rPr>
              <a:t>セルフメデイケーション推進の支援</a:t>
            </a:r>
            <a:endParaRPr kumimoji="1" lang="en-US" altLang="ja-JP" sz="3200" b="1" dirty="0" smtClean="0">
              <a:latin typeface="+mj-ea"/>
              <a:ea typeface="+mj-ea"/>
            </a:endParaRPr>
          </a:p>
          <a:p>
            <a:pPr>
              <a:buFont typeface="Wingdings" pitchFamily="2" charset="2"/>
              <a:buChar char="u"/>
            </a:pPr>
            <a:endParaRPr lang="en-US" altLang="ja-JP" sz="3200" b="1" dirty="0" smtClean="0">
              <a:latin typeface="+mj-ea"/>
              <a:ea typeface="+mj-ea"/>
            </a:endParaRPr>
          </a:p>
          <a:p>
            <a:pPr>
              <a:buFont typeface="Wingdings" pitchFamily="2" charset="2"/>
              <a:buChar char="u"/>
            </a:pPr>
            <a:r>
              <a:rPr lang="ja-JP" altLang="en-US" sz="3200" b="1" dirty="0" smtClean="0">
                <a:latin typeface="+mj-ea"/>
                <a:ea typeface="+mj-ea"/>
              </a:rPr>
              <a:t>スイッチＯＴＣ化の広がり</a:t>
            </a:r>
            <a:endParaRPr lang="en-US" altLang="ja-JP" sz="3200" b="1" dirty="0" smtClean="0">
              <a:latin typeface="+mj-ea"/>
              <a:ea typeface="+mj-ea"/>
            </a:endParaRPr>
          </a:p>
          <a:p>
            <a:pPr>
              <a:buNone/>
            </a:pPr>
            <a:r>
              <a:rPr kumimoji="1" lang="ja-JP" altLang="en-US" b="1" dirty="0" smtClean="0">
                <a:latin typeface="+mj-ea"/>
                <a:ea typeface="+mj-ea"/>
              </a:rPr>
              <a:t>　　　　　　　　セルフメデイケーションに</a:t>
            </a:r>
            <a:r>
              <a:rPr lang="ja-JP" altLang="en-US" b="1" dirty="0" smtClean="0">
                <a:latin typeface="+mj-ea"/>
                <a:ea typeface="+mj-ea"/>
              </a:rPr>
              <a:t>必要な医薬品供給体制</a:t>
            </a:r>
            <a:endParaRPr lang="en-US" altLang="ja-JP" b="1" dirty="0" smtClean="0">
              <a:latin typeface="+mj-ea"/>
              <a:ea typeface="+mj-ea"/>
            </a:endParaRPr>
          </a:p>
          <a:p>
            <a:pPr>
              <a:buNone/>
            </a:pPr>
            <a:r>
              <a:rPr kumimoji="1" lang="ja-JP" altLang="en-US" b="1" dirty="0" smtClean="0">
                <a:latin typeface="+mj-ea"/>
                <a:ea typeface="+mj-ea"/>
              </a:rPr>
              <a:t>　　　　　　　　生活習慣病予防</a:t>
            </a:r>
            <a:endParaRPr kumimoji="1" lang="en-US" altLang="ja-JP" b="1" dirty="0" smtClean="0">
              <a:latin typeface="+mj-ea"/>
              <a:ea typeface="+mj-ea"/>
            </a:endParaRPr>
          </a:p>
          <a:p>
            <a:pPr>
              <a:buFont typeface="Wingdings" pitchFamily="2" charset="2"/>
              <a:buChar char="u"/>
            </a:pPr>
            <a:endParaRPr lang="en-US" altLang="ja-JP" sz="3200" b="1" dirty="0" smtClean="0">
              <a:latin typeface="+mj-ea"/>
              <a:ea typeface="+mj-ea"/>
            </a:endParaRPr>
          </a:p>
          <a:p>
            <a:pPr>
              <a:buFont typeface="Wingdings" pitchFamily="2" charset="2"/>
              <a:buChar char="u"/>
            </a:pPr>
            <a:r>
              <a:rPr kumimoji="1" lang="ja-JP" altLang="en-US" sz="3200" b="1" dirty="0" smtClean="0">
                <a:latin typeface="+mj-ea"/>
                <a:ea typeface="+mj-ea"/>
              </a:rPr>
              <a:t>一般用医薬品の分類の変更</a:t>
            </a:r>
            <a:endParaRPr kumimoji="1" lang="en-US" altLang="ja-JP" sz="3200" b="1" dirty="0" smtClean="0">
              <a:latin typeface="+mj-ea"/>
              <a:ea typeface="+mj-ea"/>
            </a:endParaRPr>
          </a:p>
          <a:p>
            <a:pPr>
              <a:buFont typeface="Wingdings" pitchFamily="2" charset="2"/>
              <a:buChar char="u"/>
            </a:pPr>
            <a:endParaRPr kumimoji="1" lang="ja-JP" altLang="en-US" sz="3200" b="1" dirty="0">
              <a:latin typeface="+mj-ea"/>
              <a:ea typeface="+mj-ea"/>
            </a:endParaRPr>
          </a:p>
        </p:txBody>
      </p:sp>
      <p:cxnSp>
        <p:nvCxnSpPr>
          <p:cNvPr id="4" name="直線コネクタ 3"/>
          <p:cNvCxnSpPr/>
          <p:nvPr/>
        </p:nvCxnSpPr>
        <p:spPr>
          <a:xfrm>
            <a:off x="467544" y="119675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827584" y="332656"/>
            <a:ext cx="3100529" cy="707886"/>
          </a:xfrm>
          <a:prstGeom prst="rect">
            <a:avLst/>
          </a:prstGeom>
        </p:spPr>
        <p:txBody>
          <a:bodyPr wrap="none">
            <a:spAutoFit/>
          </a:bodyPr>
          <a:lstStyle/>
          <a:p>
            <a:r>
              <a:rPr lang="ja-JP" altLang="en-US" sz="4000" b="1" dirty="0" smtClean="0"/>
              <a:t>改正薬事法　</a:t>
            </a:r>
            <a:endParaRPr lang="ja-JP" altLang="en-US" sz="4000" dirty="0"/>
          </a:p>
        </p:txBody>
      </p:sp>
      <p:sp>
        <p:nvSpPr>
          <p:cNvPr id="7" name="正方形/長方形 6"/>
          <p:cNvSpPr/>
          <p:nvPr/>
        </p:nvSpPr>
        <p:spPr>
          <a:xfrm>
            <a:off x="4211960" y="416858"/>
            <a:ext cx="4572000" cy="707886"/>
          </a:xfrm>
          <a:prstGeom prst="rect">
            <a:avLst/>
          </a:prstGeom>
        </p:spPr>
        <p:txBody>
          <a:bodyPr>
            <a:spAutoFit/>
          </a:bodyPr>
          <a:lstStyle/>
          <a:p>
            <a:r>
              <a:rPr lang="ja-JP" altLang="en-US" sz="2000" dirty="0" smtClean="0">
                <a:latin typeface="+mj-ea"/>
                <a:ea typeface="+mj-ea"/>
              </a:rPr>
              <a:t>平成１８年６月　公布</a:t>
            </a:r>
            <a:r>
              <a:rPr lang="en-US" altLang="ja-JP" sz="2000" dirty="0" smtClean="0">
                <a:latin typeface="+mj-ea"/>
                <a:ea typeface="+mj-ea"/>
              </a:rPr>
              <a:t/>
            </a:r>
            <a:br>
              <a:rPr lang="en-US" altLang="ja-JP" sz="2000" dirty="0" smtClean="0">
                <a:latin typeface="+mj-ea"/>
                <a:ea typeface="+mj-ea"/>
              </a:rPr>
            </a:br>
            <a:r>
              <a:rPr lang="ja-JP" altLang="en-US" sz="2000" dirty="0" smtClean="0">
                <a:latin typeface="+mj-ea"/>
                <a:ea typeface="+mj-ea"/>
              </a:rPr>
              <a:t>平成２１年６月　施行</a:t>
            </a:r>
            <a:endParaRPr lang="ja-JP" altLang="en-US" sz="2000" dirty="0">
              <a:latin typeface="+mj-ea"/>
              <a:ea typeface="+mj-ea"/>
            </a:endParaRPr>
          </a:p>
        </p:txBody>
      </p:sp>
      <p:sp>
        <p:nvSpPr>
          <p:cNvPr id="6" name="正方形/長方形 5"/>
          <p:cNvSpPr/>
          <p:nvPr/>
        </p:nvSpPr>
        <p:spPr>
          <a:xfrm>
            <a:off x="2143793" y="1352962"/>
            <a:ext cx="3868367" cy="646331"/>
          </a:xfrm>
          <a:prstGeom prst="rect">
            <a:avLst/>
          </a:prstGeom>
        </p:spPr>
        <p:txBody>
          <a:bodyPr wrap="none">
            <a:spAutoFit/>
          </a:bodyPr>
          <a:lstStyle/>
          <a:p>
            <a:r>
              <a:rPr lang="ja-JP" altLang="en-US" sz="3600" b="1" dirty="0" smtClean="0"/>
              <a:t>薬事法改正の結果</a:t>
            </a:r>
            <a:endParaRPr lang="ja-JP" altLang="en-US" sz="3600" dirty="0"/>
          </a:p>
        </p:txBody>
      </p:sp>
      <p:sp>
        <p:nvSpPr>
          <p:cNvPr id="10" name="下矢印 9"/>
          <p:cNvSpPr/>
          <p:nvPr/>
        </p:nvSpPr>
        <p:spPr>
          <a:xfrm>
            <a:off x="3779912" y="1988840"/>
            <a:ext cx="100811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p:txBody>
          <a:bodyPr>
            <a:normAutofit fontScale="47500" lnSpcReduction="20000"/>
          </a:bodyPr>
          <a:lstStyle/>
          <a:p>
            <a:pPr>
              <a:buNone/>
            </a:pPr>
            <a:endParaRPr lang="en-US" altLang="ja-JP" dirty="0" smtClean="0"/>
          </a:p>
          <a:p>
            <a:pPr>
              <a:buNone/>
            </a:pPr>
            <a:r>
              <a:rPr kumimoji="1" lang="ja-JP" altLang="en-US" dirty="0" smtClean="0"/>
              <a:t>　　　　　　　　　　　　　</a:t>
            </a:r>
            <a:endParaRPr kumimoji="1" lang="en-US" altLang="ja-JP" dirty="0" smtClean="0"/>
          </a:p>
          <a:p>
            <a:pPr>
              <a:buNone/>
            </a:pPr>
            <a:r>
              <a:rPr lang="ja-JP" altLang="en-US" dirty="0" smtClean="0"/>
              <a:t>　　　　　　　　　　　　　　　</a:t>
            </a:r>
            <a:endParaRPr lang="en-US" altLang="ja-JP" dirty="0" smtClean="0"/>
          </a:p>
          <a:p>
            <a:pPr>
              <a:buNone/>
            </a:pPr>
            <a:r>
              <a:rPr kumimoji="1" lang="ja-JP" altLang="en-US" dirty="0" smtClean="0"/>
              <a:t>　　　　　　　　　　　　　　　</a:t>
            </a:r>
            <a:endParaRPr kumimoji="1" lang="en-US" altLang="ja-JP" dirty="0" smtClean="0"/>
          </a:p>
          <a:p>
            <a:pPr>
              <a:buNone/>
            </a:pPr>
            <a:r>
              <a:rPr lang="ja-JP" altLang="en-US" dirty="0" smtClean="0"/>
              <a:t>　　　　　　　　　　　　　　　</a:t>
            </a:r>
            <a:endParaRPr kumimoji="1" lang="en-US" altLang="ja-JP" dirty="0" smtClean="0"/>
          </a:p>
          <a:p>
            <a:pPr>
              <a:buNone/>
            </a:pPr>
            <a:endParaRPr lang="en-US" altLang="ja-JP" sz="1800" dirty="0" smtClean="0"/>
          </a:p>
          <a:p>
            <a:pPr>
              <a:buNone/>
            </a:pPr>
            <a:endParaRPr lang="en-US" altLang="ja-JP" dirty="0" smtClean="0"/>
          </a:p>
          <a:p>
            <a:pPr>
              <a:buNone/>
            </a:pPr>
            <a:endParaRPr lang="en-US" altLang="ja-JP" sz="2900" dirty="0" smtClean="0"/>
          </a:p>
          <a:p>
            <a:pPr>
              <a:buNone/>
            </a:pPr>
            <a:endParaRPr lang="en-US" altLang="ja-JP" sz="3300" dirty="0" smtClean="0"/>
          </a:p>
          <a:p>
            <a:pPr>
              <a:buNone/>
            </a:pPr>
            <a:r>
              <a:rPr kumimoji="1" lang="ja-JP" altLang="en-US" sz="3300" dirty="0" smtClean="0"/>
              <a:t>　　　　　　　　　　　　　　　　　　　　　　　　　　　　　　　</a:t>
            </a:r>
            <a:endParaRPr kumimoji="1" lang="en-US" altLang="ja-JP" sz="3300" dirty="0" smtClean="0"/>
          </a:p>
          <a:p>
            <a:pPr>
              <a:buNone/>
            </a:pPr>
            <a:r>
              <a:rPr lang="ja-JP" altLang="en-US" sz="3300" dirty="0" smtClean="0"/>
              <a:t>　　　　　　　　　　　　　　　　　　　　　　　　　　　　　</a:t>
            </a:r>
            <a:endParaRPr lang="en-US" altLang="ja-JP" sz="3300" dirty="0" smtClean="0"/>
          </a:p>
          <a:p>
            <a:pPr>
              <a:buNone/>
            </a:pPr>
            <a:endParaRPr lang="en-US" altLang="ja-JP" sz="2000" dirty="0" smtClean="0"/>
          </a:p>
          <a:p>
            <a:pPr>
              <a:buNone/>
            </a:pPr>
            <a:endParaRPr lang="en-US" altLang="ja-JP" sz="2000" dirty="0" smtClean="0"/>
          </a:p>
          <a:p>
            <a:pPr>
              <a:buNone/>
            </a:pPr>
            <a:endParaRPr lang="en-US" altLang="ja-JP" sz="3800" dirty="0" smtClean="0"/>
          </a:p>
          <a:p>
            <a:pPr>
              <a:buNone/>
            </a:pPr>
            <a:r>
              <a:rPr lang="ja-JP" altLang="en-US" sz="3800" dirty="0" smtClean="0"/>
              <a:t>　</a:t>
            </a:r>
            <a:endParaRPr lang="en-US" altLang="ja-JP" sz="3800" dirty="0" smtClean="0"/>
          </a:p>
          <a:p>
            <a:pPr>
              <a:buNone/>
            </a:pPr>
            <a:r>
              <a:rPr lang="ja-JP" altLang="en-US" sz="3800" dirty="0" smtClean="0"/>
              <a:t>　　</a:t>
            </a:r>
            <a:endParaRPr lang="en-US" altLang="ja-JP" sz="3800" dirty="0" smtClean="0"/>
          </a:p>
          <a:p>
            <a:pPr>
              <a:buNone/>
            </a:pPr>
            <a:r>
              <a:rPr lang="ja-JP" altLang="en-US" sz="3800" dirty="0" smtClean="0"/>
              <a:t>　　　</a:t>
            </a:r>
            <a:endParaRPr lang="en-US" altLang="ja-JP" sz="3800" dirty="0" smtClean="0"/>
          </a:p>
          <a:p>
            <a:pPr>
              <a:buNone/>
            </a:pPr>
            <a:r>
              <a:rPr lang="ja-JP" altLang="en-US" sz="3800" dirty="0" smtClean="0"/>
              <a:t>　　　</a:t>
            </a:r>
            <a:endParaRPr lang="en-US" altLang="ja-JP" sz="3800" dirty="0" smtClean="0"/>
          </a:p>
          <a:p>
            <a:pPr>
              <a:buNone/>
            </a:pPr>
            <a:endParaRPr kumimoji="1" lang="en-US" altLang="ja-JP" dirty="0" smtClean="0"/>
          </a:p>
          <a:p>
            <a:pPr>
              <a:buNone/>
            </a:pPr>
            <a:r>
              <a:rPr lang="ja-JP" altLang="en-US" dirty="0" smtClean="0"/>
              <a:t>　　　　　　　　　　　</a:t>
            </a:r>
            <a:endParaRPr kumimoji="1" lang="ja-JP" altLang="en-US" dirty="0"/>
          </a:p>
        </p:txBody>
      </p:sp>
      <p:cxnSp>
        <p:nvCxnSpPr>
          <p:cNvPr id="8" name="直線コネクタ 7"/>
          <p:cNvCxnSpPr/>
          <p:nvPr/>
        </p:nvCxnSpPr>
        <p:spPr>
          <a:xfrm>
            <a:off x="467544" y="83671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27745" y="188640"/>
            <a:ext cx="7412607" cy="584775"/>
          </a:xfrm>
          <a:prstGeom prst="rect">
            <a:avLst/>
          </a:prstGeom>
        </p:spPr>
        <p:txBody>
          <a:bodyPr wrap="none">
            <a:spAutoFit/>
          </a:bodyPr>
          <a:lstStyle/>
          <a:p>
            <a:pPr algn="ctr"/>
            <a:r>
              <a:rPr lang="ja-JP" altLang="en-US" sz="3200" b="1" dirty="0" smtClean="0"/>
              <a:t>薬事法に規定された一般用医薬品の定義</a:t>
            </a:r>
            <a:endParaRPr lang="ja-JP" altLang="en-US" sz="3200" b="1" dirty="0"/>
          </a:p>
        </p:txBody>
      </p:sp>
      <p:grpSp>
        <p:nvGrpSpPr>
          <p:cNvPr id="19" name="グループ化 18"/>
          <p:cNvGrpSpPr/>
          <p:nvPr/>
        </p:nvGrpSpPr>
        <p:grpSpPr>
          <a:xfrm>
            <a:off x="251520" y="1556792"/>
            <a:ext cx="8496944" cy="2376264"/>
            <a:chOff x="251520" y="1916832"/>
            <a:chExt cx="8496944" cy="2376264"/>
          </a:xfrm>
        </p:grpSpPr>
        <p:sp>
          <p:nvSpPr>
            <p:cNvPr id="12" name="角丸四角形 11"/>
            <p:cNvSpPr/>
            <p:nvPr/>
          </p:nvSpPr>
          <p:spPr>
            <a:xfrm>
              <a:off x="251520" y="1916832"/>
              <a:ext cx="8496944" cy="23762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32048" y="2025422"/>
              <a:ext cx="8244408" cy="2123658"/>
            </a:xfrm>
            <a:prstGeom prst="rect">
              <a:avLst/>
            </a:prstGeom>
          </p:spPr>
          <p:txBody>
            <a:bodyPr wrap="square">
              <a:spAutoFit/>
            </a:bodyPr>
            <a:lstStyle/>
            <a:p>
              <a:r>
                <a:rPr lang="ja-JP" altLang="en-US" sz="2400" b="1" dirty="0" smtClean="0"/>
                <a:t>医薬品のうち、</a:t>
              </a:r>
              <a:endParaRPr lang="en-US" altLang="ja-JP" sz="2400" b="1" dirty="0" smtClean="0"/>
            </a:p>
            <a:p>
              <a:pPr>
                <a:lnSpc>
                  <a:spcPct val="150000"/>
                </a:lnSpc>
                <a:buFont typeface="Wingdings" pitchFamily="2" charset="2"/>
                <a:buChar char="u"/>
              </a:pPr>
              <a:r>
                <a:rPr lang="ja-JP" altLang="en-US" sz="2400" b="1" dirty="0" smtClean="0"/>
                <a:t>効能及び効果が人体に対する作用が著しくないもの。</a:t>
              </a:r>
              <a:endParaRPr lang="en-US" altLang="ja-JP" sz="2400" b="1" dirty="0" smtClean="0"/>
            </a:p>
            <a:p>
              <a:pPr>
                <a:lnSpc>
                  <a:spcPct val="150000"/>
                </a:lnSpc>
                <a:buFont typeface="Wingdings" pitchFamily="2" charset="2"/>
                <a:buChar char="u"/>
              </a:pPr>
              <a:r>
                <a:rPr lang="ja-JP" altLang="en-US" sz="2400" b="1" dirty="0" smtClean="0"/>
                <a:t>薬剤師その他の医療関係者から提供された情報に基づく需要者の選択により使用されることが目的とされているもの。</a:t>
              </a:r>
              <a:endParaRPr lang="ja-JP" altLang="en-US" sz="2400" b="1" dirty="0"/>
            </a:p>
          </p:txBody>
        </p:sp>
      </p:grpSp>
      <p:sp>
        <p:nvSpPr>
          <p:cNvPr id="14" name="正方形/長方形 13"/>
          <p:cNvSpPr/>
          <p:nvPr/>
        </p:nvSpPr>
        <p:spPr>
          <a:xfrm>
            <a:off x="485800" y="5157192"/>
            <a:ext cx="7902624" cy="707886"/>
          </a:xfrm>
          <a:prstGeom prst="rect">
            <a:avLst/>
          </a:prstGeom>
        </p:spPr>
        <p:txBody>
          <a:bodyPr wrap="square">
            <a:spAutoFit/>
          </a:bodyPr>
          <a:lstStyle/>
          <a:p>
            <a:pPr algn="ctr"/>
            <a:r>
              <a:rPr lang="ja-JP" altLang="en-US" sz="2400" b="1" dirty="0" smtClean="0">
                <a:latin typeface="+mj-ea"/>
                <a:ea typeface="+mj-ea"/>
              </a:rPr>
              <a:t>薬事法一部を改正する法律案に対する付帯決議（抜粋</a:t>
            </a:r>
            <a:r>
              <a:rPr lang="ja-JP" altLang="en-US" b="1" dirty="0" smtClean="0">
                <a:latin typeface="+mj-ea"/>
                <a:ea typeface="+mj-ea"/>
              </a:rPr>
              <a:t>）</a:t>
            </a:r>
            <a:endParaRPr lang="en-US" altLang="ja-JP" b="1" dirty="0" smtClean="0">
              <a:latin typeface="+mj-ea"/>
              <a:ea typeface="+mj-ea"/>
            </a:endParaRPr>
          </a:p>
          <a:p>
            <a:pPr algn="ctr"/>
            <a:r>
              <a:rPr lang="ja-JP" altLang="en-US" sz="1600" b="1" dirty="0" smtClean="0">
                <a:latin typeface="+mj-ea"/>
                <a:ea typeface="+mj-ea"/>
              </a:rPr>
              <a:t>　</a:t>
            </a:r>
            <a:endParaRPr lang="en-US" altLang="ja-JP" sz="1600" b="1" dirty="0" smtClean="0">
              <a:latin typeface="+mj-ea"/>
              <a:ea typeface="+mj-ea"/>
            </a:endParaRPr>
          </a:p>
        </p:txBody>
      </p:sp>
      <p:sp>
        <p:nvSpPr>
          <p:cNvPr id="15" name="円/楕円 14"/>
          <p:cNvSpPr/>
          <p:nvPr/>
        </p:nvSpPr>
        <p:spPr>
          <a:xfrm>
            <a:off x="179512" y="4242792"/>
            <a:ext cx="1547664" cy="6263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t>参考</a:t>
            </a:r>
            <a:endParaRPr kumimoji="1" lang="ja-JP" altLang="en-US" sz="2000" b="1" dirty="0"/>
          </a:p>
        </p:txBody>
      </p:sp>
      <p:sp>
        <p:nvSpPr>
          <p:cNvPr id="18" name="正方形/長方形 17"/>
          <p:cNvSpPr/>
          <p:nvPr/>
        </p:nvSpPr>
        <p:spPr>
          <a:xfrm>
            <a:off x="2574032" y="1043444"/>
            <a:ext cx="6534472" cy="369332"/>
          </a:xfrm>
          <a:prstGeom prst="rect">
            <a:avLst/>
          </a:prstGeom>
        </p:spPr>
        <p:txBody>
          <a:bodyPr wrap="square">
            <a:spAutoFit/>
          </a:bodyPr>
          <a:lstStyle/>
          <a:p>
            <a:r>
              <a:rPr lang="ja-JP" altLang="en-US" b="1" u="sng" dirty="0" smtClean="0"/>
              <a:t>薬事法（昭和３５年法律第１４５号、最終改正平成１８年６月２１日）</a:t>
            </a:r>
            <a:endParaRPr lang="ja-JP" altLang="en-US" b="1" dirty="0"/>
          </a:p>
        </p:txBody>
      </p:sp>
      <p:sp>
        <p:nvSpPr>
          <p:cNvPr id="20" name="正方形/長方形 19"/>
          <p:cNvSpPr/>
          <p:nvPr/>
        </p:nvSpPr>
        <p:spPr>
          <a:xfrm>
            <a:off x="3456384" y="5733256"/>
            <a:ext cx="4572000" cy="369332"/>
          </a:xfrm>
          <a:prstGeom prst="rect">
            <a:avLst/>
          </a:prstGeom>
        </p:spPr>
        <p:txBody>
          <a:bodyPr>
            <a:spAutoFit/>
          </a:bodyPr>
          <a:lstStyle/>
          <a:p>
            <a:r>
              <a:rPr lang="ja-JP" altLang="en-US" b="1" dirty="0" smtClean="0">
                <a:latin typeface="+mj-ea"/>
              </a:rPr>
              <a:t>平成</a:t>
            </a:r>
            <a:r>
              <a:rPr lang="en-US" altLang="ja-JP" b="1" dirty="0" smtClean="0">
                <a:latin typeface="+mj-ea"/>
              </a:rPr>
              <a:t>18</a:t>
            </a:r>
            <a:r>
              <a:rPr lang="ja-JP" altLang="en-US" b="1" dirty="0" smtClean="0">
                <a:latin typeface="+mj-ea"/>
              </a:rPr>
              <a:t>年</a:t>
            </a:r>
            <a:r>
              <a:rPr lang="en-US" altLang="ja-JP" b="1" dirty="0" smtClean="0">
                <a:latin typeface="+mj-ea"/>
              </a:rPr>
              <a:t>4</a:t>
            </a:r>
            <a:r>
              <a:rPr lang="ja-JP" altLang="en-US" b="1" dirty="0" smtClean="0">
                <a:latin typeface="+mj-ea"/>
              </a:rPr>
              <a:t>月</a:t>
            </a:r>
            <a:r>
              <a:rPr lang="en-US" altLang="ja-JP" b="1" dirty="0" smtClean="0">
                <a:latin typeface="+mj-ea"/>
              </a:rPr>
              <a:t>18</a:t>
            </a:r>
            <a:r>
              <a:rPr lang="ja-JP" altLang="en-US" b="1" dirty="0" smtClean="0">
                <a:latin typeface="+mj-ea"/>
              </a:rPr>
              <a:t>日　参議院厚生労働委員会</a:t>
            </a:r>
            <a:endParaRPr lang="en-US" altLang="ja-JP" b="1" dirty="0" smtClean="0">
              <a:latin typeface="+mj-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99592" y="1484784"/>
            <a:ext cx="576064" cy="400110"/>
          </a:xfrm>
          <a:prstGeom prst="rect">
            <a:avLst/>
          </a:prstGeom>
        </p:spPr>
        <p:txBody>
          <a:bodyPr wrap="square">
            <a:spAutoFit/>
          </a:bodyPr>
          <a:lstStyle/>
          <a:p>
            <a:r>
              <a:rPr lang="ja-JP" altLang="en-US" sz="2000" b="1" dirty="0" smtClean="0">
                <a:latin typeface="+mj-ea"/>
                <a:ea typeface="+mj-ea"/>
              </a:rPr>
              <a:t>六、</a:t>
            </a:r>
            <a:endParaRPr lang="en-US" altLang="ja-JP" sz="2000" b="1" dirty="0" smtClean="0">
              <a:latin typeface="+mj-ea"/>
              <a:ea typeface="+mj-ea"/>
            </a:endParaRPr>
          </a:p>
        </p:txBody>
      </p:sp>
      <p:sp>
        <p:nvSpPr>
          <p:cNvPr id="10" name="正方形/長方形 9"/>
          <p:cNvSpPr/>
          <p:nvPr/>
        </p:nvSpPr>
        <p:spPr>
          <a:xfrm>
            <a:off x="666328" y="188640"/>
            <a:ext cx="8658200" cy="1384995"/>
          </a:xfrm>
          <a:prstGeom prst="rect">
            <a:avLst/>
          </a:prstGeom>
        </p:spPr>
        <p:txBody>
          <a:bodyPr wrap="square">
            <a:spAutoFit/>
          </a:bodyPr>
          <a:lstStyle/>
          <a:p>
            <a:r>
              <a:rPr lang="ja-JP" altLang="en-US" sz="3200" b="1" dirty="0" smtClean="0">
                <a:latin typeface="+mj-ea"/>
                <a:ea typeface="+mj-ea"/>
              </a:rPr>
              <a:t>薬事法一部を改正する法律案に対する</a:t>
            </a:r>
            <a:endParaRPr lang="en-US" altLang="ja-JP" sz="3200" b="1" dirty="0" smtClean="0">
              <a:latin typeface="+mj-ea"/>
              <a:ea typeface="+mj-ea"/>
            </a:endParaRPr>
          </a:p>
          <a:p>
            <a:r>
              <a:rPr lang="ja-JP" altLang="en-US" sz="3200" b="1" dirty="0" smtClean="0">
                <a:latin typeface="+mj-ea"/>
                <a:ea typeface="+mj-ea"/>
              </a:rPr>
              <a:t>付帯決議（抜粋</a:t>
            </a:r>
            <a:r>
              <a:rPr lang="ja-JP" altLang="en-US" sz="2400" b="1" dirty="0" smtClean="0">
                <a:latin typeface="+mj-ea"/>
                <a:ea typeface="+mj-ea"/>
              </a:rPr>
              <a:t>）</a:t>
            </a:r>
            <a:endParaRPr lang="en-US" altLang="ja-JP" sz="2400" b="1" dirty="0" smtClean="0">
              <a:latin typeface="+mj-ea"/>
              <a:ea typeface="+mj-ea"/>
            </a:endParaRPr>
          </a:p>
          <a:p>
            <a:r>
              <a:rPr lang="ja-JP" altLang="en-US" sz="2000" b="1" dirty="0" smtClean="0">
                <a:latin typeface="+mj-ea"/>
                <a:ea typeface="+mj-ea"/>
              </a:rPr>
              <a:t>　</a:t>
            </a:r>
            <a:endParaRPr lang="en-US" altLang="ja-JP" sz="2000" b="1" dirty="0" smtClean="0">
              <a:latin typeface="+mj-ea"/>
              <a:ea typeface="+mj-ea"/>
            </a:endParaRPr>
          </a:p>
        </p:txBody>
      </p:sp>
      <p:sp>
        <p:nvSpPr>
          <p:cNvPr id="11" name="正方形/長方形 10"/>
          <p:cNvSpPr/>
          <p:nvPr/>
        </p:nvSpPr>
        <p:spPr>
          <a:xfrm>
            <a:off x="4176464" y="836712"/>
            <a:ext cx="4572000" cy="369332"/>
          </a:xfrm>
          <a:prstGeom prst="rect">
            <a:avLst/>
          </a:prstGeom>
        </p:spPr>
        <p:txBody>
          <a:bodyPr>
            <a:spAutoFit/>
          </a:bodyPr>
          <a:lstStyle/>
          <a:p>
            <a:r>
              <a:rPr lang="ja-JP" altLang="en-US" b="1" dirty="0" smtClean="0">
                <a:latin typeface="+mj-ea"/>
              </a:rPr>
              <a:t>平成</a:t>
            </a:r>
            <a:r>
              <a:rPr lang="en-US" altLang="ja-JP" b="1" dirty="0" smtClean="0">
                <a:latin typeface="+mj-ea"/>
              </a:rPr>
              <a:t>18</a:t>
            </a:r>
            <a:r>
              <a:rPr lang="ja-JP" altLang="en-US" b="1" dirty="0" smtClean="0">
                <a:latin typeface="+mj-ea"/>
              </a:rPr>
              <a:t>年</a:t>
            </a:r>
            <a:r>
              <a:rPr lang="en-US" altLang="ja-JP" b="1" dirty="0" smtClean="0">
                <a:latin typeface="+mj-ea"/>
              </a:rPr>
              <a:t>4</a:t>
            </a:r>
            <a:r>
              <a:rPr lang="ja-JP" altLang="en-US" b="1" dirty="0" smtClean="0">
                <a:latin typeface="+mj-ea"/>
              </a:rPr>
              <a:t>月</a:t>
            </a:r>
            <a:r>
              <a:rPr lang="en-US" altLang="ja-JP" b="1" dirty="0" smtClean="0">
                <a:latin typeface="+mj-ea"/>
              </a:rPr>
              <a:t>18</a:t>
            </a:r>
            <a:r>
              <a:rPr lang="ja-JP" altLang="en-US" b="1" dirty="0" smtClean="0">
                <a:latin typeface="+mj-ea"/>
              </a:rPr>
              <a:t>日　参議院厚生労働委員会</a:t>
            </a:r>
            <a:endParaRPr lang="en-US" altLang="ja-JP" b="1" dirty="0" smtClean="0">
              <a:latin typeface="+mj-ea"/>
            </a:endParaRPr>
          </a:p>
        </p:txBody>
      </p:sp>
      <p:cxnSp>
        <p:nvCxnSpPr>
          <p:cNvPr id="12" name="直線コネクタ 11"/>
          <p:cNvCxnSpPr/>
          <p:nvPr/>
        </p:nvCxnSpPr>
        <p:spPr>
          <a:xfrm>
            <a:off x="467544" y="1340768"/>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584176" y="3284984"/>
            <a:ext cx="7020272" cy="1200329"/>
          </a:xfrm>
          <a:prstGeom prst="rect">
            <a:avLst/>
          </a:prstGeom>
        </p:spPr>
        <p:txBody>
          <a:bodyPr wrap="square">
            <a:spAutoFit/>
          </a:bodyPr>
          <a:lstStyle/>
          <a:p>
            <a:pPr>
              <a:buNone/>
            </a:pPr>
            <a:r>
              <a:rPr lang="ja-JP" altLang="en-US" b="1" dirty="0" smtClean="0"/>
              <a:t>新たな一般用医薬品の販売制度について、国民が医薬品のリスク分類によって、販売者、販売の在り方等が異なることを理解し、適正に販売がなされていることを容易に確認できるよう必要な対策を講ずること。</a:t>
            </a:r>
            <a:endParaRPr lang="en-US" altLang="ja-JP" b="1" dirty="0" smtClean="0"/>
          </a:p>
          <a:p>
            <a:pPr>
              <a:buNone/>
            </a:pPr>
            <a:r>
              <a:rPr lang="ja-JP" altLang="en-US" b="1" dirty="0" smtClean="0"/>
              <a:t>また、制度の実効性を確保するよう薬事監視の徹底を図ること。</a:t>
            </a:r>
            <a:endParaRPr lang="en-US" altLang="ja-JP" b="1" dirty="0" smtClean="0"/>
          </a:p>
        </p:txBody>
      </p:sp>
      <p:sp>
        <p:nvSpPr>
          <p:cNvPr id="15" name="正方形/長方形 14"/>
          <p:cNvSpPr/>
          <p:nvPr/>
        </p:nvSpPr>
        <p:spPr>
          <a:xfrm>
            <a:off x="720080" y="1484784"/>
            <a:ext cx="8244408" cy="1477328"/>
          </a:xfrm>
          <a:prstGeom prst="rect">
            <a:avLst/>
          </a:prstGeom>
        </p:spPr>
        <p:txBody>
          <a:bodyPr wrap="square">
            <a:spAutoFit/>
          </a:bodyPr>
          <a:lstStyle/>
          <a:p>
            <a:r>
              <a:rPr lang="ja-JP" altLang="en-US" b="1" dirty="0" smtClean="0">
                <a:latin typeface="+mj-ea"/>
              </a:rPr>
              <a:t>             新たな一般用医薬品の販売制度について、十分な周知を図るとともに</a:t>
            </a:r>
            <a:endParaRPr lang="en-US" altLang="ja-JP" b="1" dirty="0" smtClean="0">
              <a:latin typeface="+mj-ea"/>
            </a:endParaRPr>
          </a:p>
          <a:p>
            <a:pPr marL="900113"/>
            <a:r>
              <a:rPr lang="ja-JP" altLang="en-US" b="1" dirty="0" smtClean="0">
                <a:latin typeface="+mj-ea"/>
              </a:rPr>
              <a:t>医薬品を使用する消費者が医薬品の特性等を十分に理解し、適正に</a:t>
            </a:r>
            <a:endParaRPr lang="en-US" altLang="ja-JP" b="1" dirty="0" smtClean="0">
              <a:latin typeface="+mj-ea"/>
            </a:endParaRPr>
          </a:p>
          <a:p>
            <a:pPr indent="900113"/>
            <a:r>
              <a:rPr lang="ja-JP" altLang="en-US" b="1" dirty="0" smtClean="0">
                <a:latin typeface="+mj-ea"/>
              </a:rPr>
              <a:t>使用することができるよう、知識の普及や啓発のための充実を図ること。</a:t>
            </a:r>
            <a:endParaRPr lang="en-US" altLang="ja-JP" b="1" dirty="0" smtClean="0">
              <a:latin typeface="+mj-ea"/>
            </a:endParaRPr>
          </a:p>
          <a:p>
            <a:pPr indent="900113"/>
            <a:r>
              <a:rPr lang="ja-JP" altLang="en-US" b="1" u="sng" dirty="0" smtClean="0">
                <a:latin typeface="+mj-ea"/>
              </a:rPr>
              <a:t>また、学校教育においても医薬品の適正使用に関する知識の普及や</a:t>
            </a:r>
            <a:endParaRPr lang="en-US" altLang="ja-JP" b="1" u="sng" dirty="0" smtClean="0">
              <a:latin typeface="+mj-ea"/>
            </a:endParaRPr>
          </a:p>
          <a:p>
            <a:pPr indent="900113"/>
            <a:r>
              <a:rPr lang="ja-JP" altLang="en-US" b="1" u="sng" dirty="0" smtClean="0">
                <a:latin typeface="+mj-ea"/>
              </a:rPr>
              <a:t>啓発に努めること。</a:t>
            </a:r>
            <a:endParaRPr lang="ja-JP" altLang="en-US" dirty="0"/>
          </a:p>
        </p:txBody>
      </p:sp>
      <p:sp>
        <p:nvSpPr>
          <p:cNvPr id="16" name="正方形/長方形 15"/>
          <p:cNvSpPr/>
          <p:nvPr/>
        </p:nvSpPr>
        <p:spPr>
          <a:xfrm>
            <a:off x="899592" y="3244914"/>
            <a:ext cx="576064" cy="400110"/>
          </a:xfrm>
          <a:prstGeom prst="rect">
            <a:avLst/>
          </a:prstGeom>
        </p:spPr>
        <p:txBody>
          <a:bodyPr wrap="square">
            <a:spAutoFit/>
          </a:bodyPr>
          <a:lstStyle/>
          <a:p>
            <a:r>
              <a:rPr lang="ja-JP" altLang="en-US" sz="2000" b="1" dirty="0" smtClean="0">
                <a:latin typeface="+mj-ea"/>
                <a:ea typeface="+mj-ea"/>
              </a:rPr>
              <a:t>三、</a:t>
            </a:r>
            <a:endParaRPr lang="en-US" altLang="ja-JP" sz="2000" b="1" dirty="0" smtClean="0">
              <a:latin typeface="+mj-ea"/>
              <a:ea typeface="+mj-ea"/>
            </a:endParaRPr>
          </a:p>
        </p:txBody>
      </p:sp>
      <p:sp>
        <p:nvSpPr>
          <p:cNvPr id="17" name="正方形/長方形 16"/>
          <p:cNvSpPr/>
          <p:nvPr/>
        </p:nvSpPr>
        <p:spPr>
          <a:xfrm>
            <a:off x="1602432" y="4976008"/>
            <a:ext cx="6858000" cy="923330"/>
          </a:xfrm>
          <a:prstGeom prst="rect">
            <a:avLst/>
          </a:prstGeom>
        </p:spPr>
        <p:txBody>
          <a:bodyPr wrap="square">
            <a:spAutoFit/>
          </a:bodyPr>
          <a:lstStyle/>
          <a:p>
            <a:pPr>
              <a:buNone/>
            </a:pPr>
            <a:r>
              <a:rPr lang="ja-JP" altLang="en-US" b="1" dirty="0" smtClean="0">
                <a:latin typeface="+mj-ea"/>
                <a:ea typeface="+mj-ea"/>
              </a:rPr>
              <a:t>一般用医薬品のリスト分類の外箱表示については、</a:t>
            </a:r>
            <a:endParaRPr lang="en-US" altLang="ja-JP" b="1" dirty="0" smtClean="0">
              <a:latin typeface="+mj-ea"/>
              <a:ea typeface="+mj-ea"/>
            </a:endParaRPr>
          </a:p>
          <a:p>
            <a:pPr>
              <a:buNone/>
            </a:pPr>
            <a:r>
              <a:rPr lang="ja-JP" altLang="en-US" b="1" dirty="0" smtClean="0">
                <a:latin typeface="+mj-ea"/>
                <a:ea typeface="+mj-ea"/>
              </a:rPr>
              <a:t>消費者にとって　リスクの程度が容易に理解できるよう</a:t>
            </a:r>
            <a:endParaRPr lang="en-US" altLang="ja-JP" b="1" dirty="0" smtClean="0">
              <a:latin typeface="+mj-ea"/>
              <a:ea typeface="+mj-ea"/>
            </a:endParaRPr>
          </a:p>
          <a:p>
            <a:pPr>
              <a:buNone/>
            </a:pPr>
            <a:r>
              <a:rPr lang="ja-JP" altLang="en-US" b="1" dirty="0" smtClean="0">
                <a:latin typeface="+mj-ea"/>
                <a:ea typeface="+mj-ea"/>
              </a:rPr>
              <a:t>表示方法について　十分配慮すること。</a:t>
            </a:r>
            <a:endParaRPr lang="ja-JP" altLang="en-US" b="1" dirty="0">
              <a:latin typeface="+mj-ea"/>
              <a:ea typeface="+mj-ea"/>
            </a:endParaRPr>
          </a:p>
        </p:txBody>
      </p:sp>
      <p:sp>
        <p:nvSpPr>
          <p:cNvPr id="18" name="正方形/長方形 17"/>
          <p:cNvSpPr/>
          <p:nvPr/>
        </p:nvSpPr>
        <p:spPr>
          <a:xfrm>
            <a:off x="899592" y="4941168"/>
            <a:ext cx="576064" cy="400110"/>
          </a:xfrm>
          <a:prstGeom prst="rect">
            <a:avLst/>
          </a:prstGeom>
        </p:spPr>
        <p:txBody>
          <a:bodyPr wrap="square">
            <a:spAutoFit/>
          </a:bodyPr>
          <a:lstStyle/>
          <a:p>
            <a:r>
              <a:rPr lang="ja-JP" altLang="en-US" sz="2000" b="1" dirty="0" smtClean="0">
                <a:latin typeface="+mj-ea"/>
                <a:ea typeface="+mj-ea"/>
              </a:rPr>
              <a:t>七、</a:t>
            </a:r>
            <a:endParaRPr lang="en-US" altLang="ja-JP" sz="2000" b="1" dirty="0" smtClean="0">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4644008" y="2996952"/>
            <a:ext cx="3312368" cy="2952328"/>
          </a:xfrm>
          <a:prstGeom prst="ellipse">
            <a:avLst/>
          </a:prstGeom>
          <a:solidFill>
            <a:srgbClr val="BFF7FD"/>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259632" y="3068960"/>
            <a:ext cx="3312368" cy="2952328"/>
          </a:xfrm>
          <a:prstGeom prst="ellipse">
            <a:avLst/>
          </a:prstGeom>
          <a:solidFill>
            <a:srgbClr val="FEB0F3"/>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27584" y="764704"/>
            <a:ext cx="74888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国民の「安全・安心」を求める声に答えて</a:t>
            </a:r>
            <a:endParaRPr kumimoji="1" lang="ja-JP" altLang="en-US" sz="3200" dirty="0"/>
          </a:p>
        </p:txBody>
      </p:sp>
      <p:sp>
        <p:nvSpPr>
          <p:cNvPr id="6" name="正方形/長方形 5"/>
          <p:cNvSpPr/>
          <p:nvPr/>
        </p:nvSpPr>
        <p:spPr>
          <a:xfrm>
            <a:off x="2339752" y="2276872"/>
            <a:ext cx="9577064" cy="2308324"/>
          </a:xfrm>
          <a:prstGeom prst="rect">
            <a:avLst/>
          </a:prstGeom>
        </p:spPr>
        <p:txBody>
          <a:bodyPr wrap="square">
            <a:spAutoFit/>
          </a:bodyPr>
          <a:lstStyle/>
          <a:p>
            <a:pPr>
              <a:buNone/>
            </a:pPr>
            <a:r>
              <a:rPr lang="ja-JP" altLang="en-US" sz="3600" b="1" u="sng" dirty="0" smtClean="0">
                <a:latin typeface="ＭＳ Ｐゴシック"/>
                <a:ea typeface="ＭＳ Ｐゴシック"/>
              </a:rPr>
              <a:t>医薬品の有効活用</a:t>
            </a:r>
            <a:endParaRPr lang="en-US" altLang="ja-JP" sz="3600" b="1" dirty="0" smtClean="0">
              <a:latin typeface="ＭＳ Ｐゴシック"/>
              <a:ea typeface="ＭＳ Ｐゴシック"/>
            </a:endParaRPr>
          </a:p>
          <a:p>
            <a:pPr>
              <a:buNone/>
            </a:pPr>
            <a:r>
              <a:rPr lang="ja-JP" altLang="en-US" sz="3600" b="1" dirty="0" smtClean="0">
                <a:latin typeface="ＭＳ Ｐゴシック"/>
                <a:ea typeface="ＭＳ Ｐゴシック"/>
              </a:rPr>
              <a:t>　　　　　　　　　</a:t>
            </a:r>
            <a:endParaRPr lang="en-US" altLang="ja-JP" sz="3600" b="1" dirty="0" smtClean="0">
              <a:latin typeface="ＭＳ Ｐゴシック"/>
              <a:ea typeface="ＭＳ Ｐゴシック"/>
            </a:endParaRPr>
          </a:p>
          <a:p>
            <a:pPr>
              <a:buNone/>
            </a:pPr>
            <a:r>
              <a:rPr lang="ja-JP" altLang="en-US" sz="3600" b="1" dirty="0" smtClean="0">
                <a:latin typeface="ＭＳ Ｐゴシック"/>
                <a:ea typeface="ＭＳ Ｐゴシック"/>
              </a:rPr>
              <a:t>　　　　　　　　</a:t>
            </a:r>
            <a:endParaRPr lang="en-US" altLang="ja-JP" sz="3600" b="1" dirty="0" smtClean="0">
              <a:latin typeface="ＭＳ Ｐゴシック"/>
              <a:ea typeface="ＭＳ Ｐゴシック"/>
            </a:endParaRPr>
          </a:p>
          <a:p>
            <a:pPr>
              <a:buNone/>
            </a:pPr>
            <a:r>
              <a:rPr lang="ja-JP" altLang="en-US" sz="3600" b="1" dirty="0" smtClean="0">
                <a:latin typeface="ＭＳ Ｐゴシック"/>
                <a:ea typeface="ＭＳ Ｐゴシック"/>
              </a:rPr>
              <a:t>　　　　　　　　　　　　</a:t>
            </a:r>
            <a:endParaRPr lang="en-US" altLang="ja-JP" sz="3600" b="1" dirty="0" smtClean="0">
              <a:latin typeface="ＭＳ Ｐゴシック"/>
              <a:ea typeface="ＭＳ Ｐゴシック"/>
            </a:endParaRPr>
          </a:p>
        </p:txBody>
      </p:sp>
      <p:sp>
        <p:nvSpPr>
          <p:cNvPr id="9" name="正方形/長方形 8"/>
          <p:cNvSpPr/>
          <p:nvPr/>
        </p:nvSpPr>
        <p:spPr>
          <a:xfrm>
            <a:off x="1770266" y="3822139"/>
            <a:ext cx="2441694" cy="830997"/>
          </a:xfrm>
          <a:prstGeom prst="rect">
            <a:avLst/>
          </a:prstGeom>
        </p:spPr>
        <p:txBody>
          <a:bodyPr wrap="none">
            <a:spAutoFit/>
          </a:bodyPr>
          <a:lstStyle/>
          <a:p>
            <a:pPr>
              <a:buNone/>
            </a:pPr>
            <a:r>
              <a:rPr lang="ja-JP" altLang="en-US" sz="2400" b="1" dirty="0" smtClean="0">
                <a:latin typeface="ＭＳ Ｐゴシック"/>
                <a:ea typeface="ＭＳ Ｐゴシック"/>
              </a:rPr>
              <a:t>期待される効果　</a:t>
            </a:r>
            <a:endParaRPr lang="en-US" altLang="ja-JP" sz="2400" b="1" dirty="0" smtClean="0">
              <a:latin typeface="ＭＳ Ｐゴシック"/>
              <a:ea typeface="ＭＳ Ｐゴシック"/>
            </a:endParaRPr>
          </a:p>
          <a:p>
            <a:pPr>
              <a:buNone/>
            </a:pPr>
            <a:r>
              <a:rPr lang="ja-JP" altLang="en-US" sz="2400" b="1" dirty="0" smtClean="0">
                <a:latin typeface="ＭＳ Ｐゴシック"/>
                <a:ea typeface="ＭＳ Ｐゴシック"/>
              </a:rPr>
              <a:t>（ベネフット）</a:t>
            </a:r>
            <a:endParaRPr lang="en-US" altLang="ja-JP" sz="2400" b="1" dirty="0" smtClean="0">
              <a:latin typeface="ＭＳ Ｐゴシック"/>
              <a:ea typeface="ＭＳ Ｐゴシック"/>
            </a:endParaRPr>
          </a:p>
        </p:txBody>
      </p:sp>
      <p:sp>
        <p:nvSpPr>
          <p:cNvPr id="10" name="正方形/長方形 9"/>
          <p:cNvSpPr/>
          <p:nvPr/>
        </p:nvSpPr>
        <p:spPr>
          <a:xfrm>
            <a:off x="4830327" y="3789040"/>
            <a:ext cx="3054041" cy="830997"/>
          </a:xfrm>
          <a:prstGeom prst="rect">
            <a:avLst/>
          </a:prstGeom>
        </p:spPr>
        <p:txBody>
          <a:bodyPr wrap="none">
            <a:spAutoFit/>
          </a:bodyPr>
          <a:lstStyle/>
          <a:p>
            <a:pPr>
              <a:buNone/>
            </a:pPr>
            <a:r>
              <a:rPr lang="ja-JP" altLang="en-US" sz="2400" b="1" dirty="0" smtClean="0">
                <a:latin typeface="ＭＳ Ｐゴシック"/>
                <a:ea typeface="ＭＳ Ｐゴシック"/>
              </a:rPr>
              <a:t>期待されない副作用　</a:t>
            </a:r>
            <a:endParaRPr lang="en-US" altLang="ja-JP" sz="2400" b="1" dirty="0" smtClean="0">
              <a:latin typeface="ＭＳ Ｐゴシック"/>
              <a:ea typeface="ＭＳ Ｐゴシック"/>
            </a:endParaRPr>
          </a:p>
          <a:p>
            <a:pPr>
              <a:buNone/>
            </a:pPr>
            <a:r>
              <a:rPr lang="ja-JP" altLang="en-US" sz="2400" b="1" dirty="0" smtClean="0">
                <a:latin typeface="ＭＳ Ｐゴシック"/>
                <a:ea typeface="ＭＳ Ｐゴシック"/>
              </a:rPr>
              <a:t>（リスク）</a:t>
            </a:r>
            <a:endParaRPr lang="en-US" altLang="ja-JP" sz="2400" b="1" dirty="0" smtClean="0">
              <a:latin typeface="ＭＳ Ｐゴシック"/>
              <a:ea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55776" y="2492896"/>
            <a:ext cx="3560590" cy="793487"/>
          </a:xfrm>
          <a:prstGeom prst="rect">
            <a:avLst/>
          </a:prstGeom>
        </p:spPr>
        <p:txBody>
          <a:bodyPr wrap="none">
            <a:spAutoFit/>
          </a:bodyPr>
          <a:lstStyle/>
          <a:p>
            <a:pPr marL="457200" indent="-457200">
              <a:lnSpc>
                <a:spcPct val="150000"/>
              </a:lnSpc>
              <a:buNone/>
            </a:pPr>
            <a:r>
              <a:rPr lang="ja-JP" altLang="en-US" sz="3600" b="1" dirty="0" smtClean="0">
                <a:latin typeface="+mj-ea"/>
              </a:rPr>
              <a:t>４．学習指導要領</a:t>
            </a:r>
            <a:endParaRPr lang="en-US" altLang="ja-JP" sz="3600" b="1" dirty="0" smtClean="0">
              <a:latin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55576" y="404664"/>
            <a:ext cx="2723823" cy="707886"/>
          </a:xfrm>
          <a:prstGeom prst="rect">
            <a:avLst/>
          </a:prstGeom>
        </p:spPr>
        <p:txBody>
          <a:bodyPr wrap="none">
            <a:spAutoFit/>
          </a:bodyPr>
          <a:lstStyle/>
          <a:p>
            <a:r>
              <a:rPr lang="ja-JP" altLang="en-US" sz="4000" b="1" dirty="0" smtClean="0"/>
              <a:t>本日の内容</a:t>
            </a:r>
            <a:endParaRPr lang="ja-JP" altLang="en-US" sz="4000" b="1" dirty="0"/>
          </a:p>
        </p:txBody>
      </p:sp>
      <p:cxnSp>
        <p:nvCxnSpPr>
          <p:cNvPr id="6" name="直線コネクタ 5"/>
          <p:cNvCxnSpPr/>
          <p:nvPr/>
        </p:nvCxnSpPr>
        <p:spPr>
          <a:xfrm>
            <a:off x="539552" y="119675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67544" y="1412776"/>
            <a:ext cx="8640960" cy="5170646"/>
          </a:xfrm>
          <a:prstGeom prst="rect">
            <a:avLst/>
          </a:prstGeom>
        </p:spPr>
        <p:txBody>
          <a:bodyPr wrap="square">
            <a:spAutoFit/>
          </a:bodyPr>
          <a:lstStyle/>
          <a:p>
            <a:pPr marL="457200" indent="-457200">
              <a:lnSpc>
                <a:spcPct val="150000"/>
              </a:lnSpc>
              <a:buNone/>
            </a:pPr>
            <a:r>
              <a:rPr lang="ja-JP" altLang="en-US" sz="2800" b="1" dirty="0" smtClean="0">
                <a:latin typeface="+mj-ea"/>
                <a:ea typeface="+mj-ea"/>
              </a:rPr>
              <a:t>１．高齢化社会　と　少子化社会</a:t>
            </a:r>
            <a:endParaRPr lang="en-US" altLang="ja-JP" sz="2800" b="1" dirty="0" smtClean="0">
              <a:latin typeface="+mj-ea"/>
              <a:ea typeface="+mj-ea"/>
            </a:endParaRPr>
          </a:p>
          <a:p>
            <a:pPr marL="457200" indent="-457200">
              <a:lnSpc>
                <a:spcPct val="150000"/>
              </a:lnSpc>
              <a:buNone/>
            </a:pPr>
            <a:r>
              <a:rPr lang="ja-JP" altLang="en-US" sz="2800" b="1" dirty="0" smtClean="0">
                <a:latin typeface="+mj-ea"/>
                <a:ea typeface="+mj-ea"/>
              </a:rPr>
              <a:t>２．セルフメディケーション</a:t>
            </a:r>
            <a:endParaRPr lang="en-US" altLang="ja-JP" sz="2800" b="1" dirty="0" smtClean="0">
              <a:latin typeface="+mj-ea"/>
              <a:ea typeface="+mj-ea"/>
            </a:endParaRPr>
          </a:p>
          <a:p>
            <a:pPr marL="457200" indent="-457200">
              <a:lnSpc>
                <a:spcPct val="150000"/>
              </a:lnSpc>
              <a:buNone/>
            </a:pPr>
            <a:r>
              <a:rPr lang="ja-JP" altLang="en-US" sz="2800" b="1" dirty="0" smtClean="0">
                <a:latin typeface="+mj-ea"/>
                <a:ea typeface="+mj-ea"/>
              </a:rPr>
              <a:t>３．改正薬事法</a:t>
            </a:r>
            <a:endParaRPr lang="en-US" altLang="ja-JP" sz="2800" b="1" dirty="0" smtClean="0">
              <a:latin typeface="+mj-ea"/>
              <a:ea typeface="+mj-ea"/>
            </a:endParaRPr>
          </a:p>
          <a:p>
            <a:pPr marL="457200" indent="-457200">
              <a:lnSpc>
                <a:spcPct val="150000"/>
              </a:lnSpc>
              <a:buNone/>
            </a:pPr>
            <a:r>
              <a:rPr lang="ja-JP" altLang="en-US" sz="2800" b="1" dirty="0" smtClean="0">
                <a:latin typeface="+mj-ea"/>
                <a:ea typeface="+mj-ea"/>
              </a:rPr>
              <a:t>４．学習指導要領</a:t>
            </a:r>
            <a:endParaRPr lang="en-US" altLang="ja-JP" sz="2800" b="1" dirty="0" smtClean="0">
              <a:latin typeface="+mj-ea"/>
              <a:ea typeface="+mj-ea"/>
            </a:endParaRPr>
          </a:p>
          <a:p>
            <a:pPr marL="457200" indent="-457200">
              <a:lnSpc>
                <a:spcPct val="150000"/>
              </a:lnSpc>
              <a:buNone/>
            </a:pPr>
            <a:r>
              <a:rPr lang="ja-JP" altLang="en-US" sz="2000" b="1" dirty="0" smtClean="0">
                <a:latin typeface="+mj-ea"/>
              </a:rPr>
              <a:t>　　　　　　　　　　　　　　　　（</a:t>
            </a:r>
            <a:r>
              <a:rPr lang="en-US" altLang="ja-JP" sz="2000" b="1" dirty="0" smtClean="0">
                <a:latin typeface="+mj-ea"/>
              </a:rPr>
              <a:t>1</a:t>
            </a:r>
            <a:r>
              <a:rPr lang="ja-JP" altLang="en-US" sz="2000" b="1" dirty="0" smtClean="0">
                <a:latin typeface="+mj-ea"/>
              </a:rPr>
              <a:t>）「医薬品」に関する教育の</a:t>
            </a:r>
            <a:r>
              <a:rPr lang="ja-JP" altLang="en-US" sz="2000" b="1" u="sng" dirty="0" smtClean="0">
                <a:latin typeface="+mj-ea"/>
              </a:rPr>
              <a:t>考え方</a:t>
            </a:r>
            <a:endParaRPr lang="en-US" altLang="ja-JP" sz="2000" b="1" u="sng" dirty="0" smtClean="0">
              <a:latin typeface="+mj-ea"/>
            </a:endParaRPr>
          </a:p>
          <a:p>
            <a:pPr marL="457200" indent="-457200">
              <a:lnSpc>
                <a:spcPct val="150000"/>
              </a:lnSpc>
              <a:buNone/>
            </a:pPr>
            <a:r>
              <a:rPr lang="ja-JP" altLang="en-US" sz="2000" b="1" dirty="0" smtClean="0">
                <a:latin typeface="+mj-ea"/>
              </a:rPr>
              <a:t>　　　　　　　　　　　　　　　　（</a:t>
            </a:r>
            <a:r>
              <a:rPr lang="en-US" altLang="ja-JP" sz="2000" b="1" dirty="0" smtClean="0">
                <a:latin typeface="+mj-ea"/>
              </a:rPr>
              <a:t>2</a:t>
            </a:r>
            <a:r>
              <a:rPr lang="ja-JP" altLang="en-US" sz="2000" b="1" dirty="0" smtClean="0">
                <a:latin typeface="+mj-ea"/>
              </a:rPr>
              <a:t>）「医薬品」に関する教育の</a:t>
            </a:r>
            <a:r>
              <a:rPr lang="ja-JP" altLang="en-US" sz="2000" b="1" u="sng" dirty="0" smtClean="0">
                <a:latin typeface="+mj-ea"/>
              </a:rPr>
              <a:t>進め方</a:t>
            </a:r>
            <a:endParaRPr lang="en-US" altLang="ja-JP" sz="2000" b="1" dirty="0" smtClean="0">
              <a:latin typeface="+mj-ea"/>
            </a:endParaRPr>
          </a:p>
          <a:p>
            <a:pPr marL="457200" indent="-457200">
              <a:lnSpc>
                <a:spcPct val="150000"/>
              </a:lnSpc>
              <a:buNone/>
            </a:pPr>
            <a:r>
              <a:rPr lang="ja-JP" altLang="en-US" sz="2800" b="1" dirty="0" smtClean="0">
                <a:latin typeface="+mj-ea"/>
                <a:ea typeface="+mj-ea"/>
              </a:rPr>
              <a:t>５．薬の正しい使い方</a:t>
            </a:r>
            <a:endParaRPr lang="en-US" altLang="ja-JP" sz="2800" b="1" dirty="0" smtClean="0">
              <a:latin typeface="+mj-ea"/>
              <a:ea typeface="+mj-ea"/>
            </a:endParaRPr>
          </a:p>
          <a:p>
            <a:pPr marL="457200" indent="-457200">
              <a:lnSpc>
                <a:spcPct val="150000"/>
              </a:lnSpc>
              <a:buNone/>
            </a:pPr>
            <a:r>
              <a:rPr lang="ja-JP" altLang="en-US" sz="2000" b="1" dirty="0" smtClean="0">
                <a:latin typeface="+mj-ea"/>
                <a:ea typeface="+mj-ea"/>
              </a:rPr>
              <a:t>　　　　　　　　　　　　　　大阪府立山本高等学校</a:t>
            </a:r>
            <a:endParaRPr lang="en-US" altLang="ja-JP" sz="2000" b="1" dirty="0" smtClean="0">
              <a:latin typeface="+mj-ea"/>
              <a:ea typeface="+mj-ea"/>
            </a:endParaRPr>
          </a:p>
          <a:p>
            <a:pPr marL="457200" indent="-457200">
              <a:lnSpc>
                <a:spcPct val="150000"/>
              </a:lnSpc>
              <a:buNone/>
            </a:pPr>
            <a:r>
              <a:rPr lang="ja-JP" altLang="en-US" sz="2000" b="1" dirty="0" smtClean="0">
                <a:latin typeface="+mj-ea"/>
                <a:ea typeface="+mj-ea"/>
              </a:rPr>
              <a:t>　　　　　　　　　　　　　　　　　　　　　　　　　　学校薬剤師　児玉広子</a:t>
            </a:r>
            <a:endParaRPr lang="ja-JP" altLang="en-US" sz="2000" b="1" dirty="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23528" y="3312748"/>
            <a:ext cx="7992888" cy="936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23528" y="1052736"/>
            <a:ext cx="7992888" cy="936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5536" y="1052736"/>
            <a:ext cx="8838728" cy="923330"/>
          </a:xfrm>
          <a:prstGeom prst="rect">
            <a:avLst/>
          </a:prstGeom>
        </p:spPr>
        <p:txBody>
          <a:bodyPr wrap="square">
            <a:spAutoFit/>
          </a:bodyPr>
          <a:lstStyle/>
          <a:p>
            <a:r>
              <a:rPr lang="ja-JP" altLang="en-US" sz="2000" b="1" dirty="0" smtClean="0"/>
              <a:t>平成</a:t>
            </a:r>
            <a:r>
              <a:rPr lang="en-US" altLang="ja-JP" sz="2000" b="1" dirty="0" smtClean="0"/>
              <a:t>17</a:t>
            </a:r>
            <a:r>
              <a:rPr lang="ja-JP" altLang="en-US" sz="2000" b="1" dirty="0" smtClean="0"/>
              <a:t>年</a:t>
            </a:r>
            <a:r>
              <a:rPr lang="en-US" altLang="ja-JP" sz="2000" b="1" dirty="0" smtClean="0"/>
              <a:t>7</a:t>
            </a:r>
            <a:r>
              <a:rPr lang="ja-JP" altLang="en-US" sz="2000" b="1" dirty="0" smtClean="0"/>
              <a:t>月中央教育審議会検討</a:t>
            </a:r>
            <a:r>
              <a:rPr lang="ja-JP" altLang="en-US" sz="2000" dirty="0" smtClean="0"/>
              <a:t>　</a:t>
            </a:r>
            <a:endParaRPr lang="en-US" altLang="ja-JP" sz="2000" dirty="0" smtClean="0"/>
          </a:p>
          <a:p>
            <a:r>
              <a:rPr lang="ja-JP" altLang="en-US" dirty="0" smtClean="0"/>
              <a:t>「健やかな体を育む教育の在り方に関する専門部会」の審議の状況</a:t>
            </a:r>
            <a:endParaRPr lang="en-US" altLang="ja-JP" dirty="0" smtClean="0"/>
          </a:p>
          <a:p>
            <a:r>
              <a:rPr lang="en-US" altLang="ja-JP" sz="1600" dirty="0" smtClean="0"/>
              <a:t>                      </a:t>
            </a:r>
            <a:r>
              <a:rPr lang="ja-JP" altLang="en-US" sz="1600" dirty="0" smtClean="0"/>
              <a:t>～すべての子どもたちが身に付けているべきミニマムとは？～</a:t>
            </a:r>
            <a:endParaRPr lang="ja-JP" altLang="en-US" sz="1600" dirty="0"/>
          </a:p>
        </p:txBody>
      </p:sp>
      <p:cxnSp>
        <p:nvCxnSpPr>
          <p:cNvPr id="11" name="直線コネクタ 10"/>
          <p:cNvCxnSpPr/>
          <p:nvPr/>
        </p:nvCxnSpPr>
        <p:spPr>
          <a:xfrm>
            <a:off x="395536" y="836712"/>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39552" y="2236802"/>
            <a:ext cx="7776864" cy="400110"/>
          </a:xfrm>
          <a:prstGeom prst="rect">
            <a:avLst/>
          </a:prstGeom>
        </p:spPr>
        <p:txBody>
          <a:bodyPr wrap="square">
            <a:spAutoFit/>
          </a:bodyPr>
          <a:lstStyle/>
          <a:p>
            <a:pPr algn="ctr"/>
            <a:r>
              <a:rPr lang="ja-JP" altLang="en-US" sz="2000" b="1" u="sng" dirty="0" smtClean="0"/>
              <a:t>「医薬品の有効性や副作用を理解し、正しく医薬品を使う事が出来る。」</a:t>
            </a:r>
            <a:endParaRPr lang="ja-JP" altLang="en-US" sz="2000" b="1" u="sng" dirty="0"/>
          </a:p>
        </p:txBody>
      </p:sp>
      <p:sp>
        <p:nvSpPr>
          <p:cNvPr id="14" name="下矢印 13"/>
          <p:cNvSpPr/>
          <p:nvPr/>
        </p:nvSpPr>
        <p:spPr>
          <a:xfrm>
            <a:off x="3923928" y="2708920"/>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67544" y="3338989"/>
            <a:ext cx="8064896" cy="954107"/>
          </a:xfrm>
          <a:prstGeom prst="rect">
            <a:avLst/>
          </a:prstGeom>
        </p:spPr>
        <p:txBody>
          <a:bodyPr wrap="square">
            <a:spAutoFit/>
          </a:bodyPr>
          <a:lstStyle/>
          <a:p>
            <a:r>
              <a:rPr lang="ja-JP" altLang="en-US" sz="2000" b="1" dirty="0" smtClean="0"/>
              <a:t>平成</a:t>
            </a:r>
            <a:r>
              <a:rPr lang="en-US" altLang="ja-JP" sz="2000" b="1" dirty="0" smtClean="0"/>
              <a:t>20</a:t>
            </a:r>
            <a:r>
              <a:rPr lang="ja-JP" altLang="en-US" sz="2000" b="1" dirty="0" smtClean="0"/>
              <a:t>年</a:t>
            </a:r>
            <a:r>
              <a:rPr lang="en-US" altLang="ja-JP" sz="2000" b="1" dirty="0" smtClean="0"/>
              <a:t>1</a:t>
            </a:r>
            <a:r>
              <a:rPr lang="ja-JP" altLang="en-US" sz="2000" b="1" dirty="0" smtClean="0"/>
              <a:t>月中央教育審議会答申</a:t>
            </a:r>
            <a:endParaRPr lang="en-US" altLang="ja-JP" sz="2000" b="1" dirty="0" smtClean="0"/>
          </a:p>
          <a:p>
            <a:r>
              <a:rPr lang="ja-JP" altLang="en-US" dirty="0" smtClean="0"/>
              <a:t>　　　　　　「幼稚園、小学校、中学校、高等学校及び特別支援学校の</a:t>
            </a:r>
            <a:endParaRPr lang="en-US" altLang="ja-JP" dirty="0" smtClean="0"/>
          </a:p>
          <a:p>
            <a:r>
              <a:rPr lang="ja-JP" altLang="en-US" dirty="0" smtClean="0"/>
              <a:t>　　　　　　　　　　　　　　　　　　　　　　　　　　　　　　学習指導要領の改善について」</a:t>
            </a:r>
            <a:endParaRPr lang="ja-JP" altLang="en-US" dirty="0"/>
          </a:p>
        </p:txBody>
      </p:sp>
      <p:sp>
        <p:nvSpPr>
          <p:cNvPr id="18" name="正方形/長方形 17"/>
          <p:cNvSpPr/>
          <p:nvPr/>
        </p:nvSpPr>
        <p:spPr>
          <a:xfrm>
            <a:off x="395536" y="4979987"/>
            <a:ext cx="8028384" cy="1689373"/>
          </a:xfrm>
          <a:prstGeom prst="rect">
            <a:avLst/>
          </a:prstGeom>
        </p:spPr>
        <p:txBody>
          <a:bodyPr wrap="square">
            <a:spAutoFit/>
          </a:bodyPr>
          <a:lstStyle/>
          <a:p>
            <a:pPr>
              <a:lnSpc>
                <a:spcPct val="150000"/>
              </a:lnSpc>
            </a:pPr>
            <a:r>
              <a:rPr lang="ja-JP" altLang="en-US" b="1" u="sng" dirty="0" smtClean="0"/>
              <a:t>「生涯を通じて自らの健康を適切に管理し改善していく資質や能力を育成するため、一層の内容の改善を図る。</a:t>
            </a:r>
            <a:endParaRPr lang="en-US" altLang="ja-JP" b="1" u="sng" dirty="0" smtClean="0"/>
          </a:p>
          <a:p>
            <a:pPr>
              <a:lnSpc>
                <a:spcPct val="150000"/>
              </a:lnSpc>
            </a:pPr>
            <a:r>
              <a:rPr lang="ja-JP" altLang="en-US" b="1" u="sng" dirty="0" smtClean="0"/>
              <a:t>その際、小・中・高等学校を通じて系統性のある指導ができるように、子どもたちの発達段階を踏まえて保健の内容の体系化を図る。」</a:t>
            </a:r>
            <a:endParaRPr lang="ja-JP" altLang="en-US" b="1" u="sng" dirty="0"/>
          </a:p>
        </p:txBody>
      </p:sp>
      <p:sp>
        <p:nvSpPr>
          <p:cNvPr id="15" name="タイトル 1"/>
          <p:cNvSpPr>
            <a:spLocks noGrp="1"/>
          </p:cNvSpPr>
          <p:nvPr>
            <p:ph type="title"/>
          </p:nvPr>
        </p:nvSpPr>
        <p:spPr>
          <a:xfrm>
            <a:off x="560784" y="-306288"/>
            <a:ext cx="7467600" cy="1143000"/>
          </a:xfrm>
        </p:spPr>
        <p:txBody>
          <a:bodyPr>
            <a:normAutofit/>
          </a:bodyPr>
          <a:lstStyle/>
          <a:p>
            <a:r>
              <a:rPr lang="ja-JP" altLang="en-US" sz="3600" dirty="0" smtClean="0">
                <a:solidFill>
                  <a:schemeClr val="tx1"/>
                </a:solidFill>
              </a:rPr>
              <a:t>文部科学</a:t>
            </a:r>
            <a:r>
              <a:rPr kumimoji="1" lang="ja-JP" altLang="en-US" sz="3600" dirty="0" smtClean="0">
                <a:solidFill>
                  <a:schemeClr val="tx1"/>
                </a:solidFill>
              </a:rPr>
              <a:t>省　　　　　</a:t>
            </a:r>
            <a:r>
              <a:rPr kumimoji="1" lang="ja-JP" altLang="en-US" sz="2800" dirty="0" smtClean="0">
                <a:solidFill>
                  <a:schemeClr val="tx1"/>
                </a:solidFill>
              </a:rPr>
              <a:t>セルフメディケーション</a:t>
            </a:r>
            <a:endParaRPr kumimoji="1" lang="ja-JP" altLang="en-US" sz="2800" dirty="0">
              <a:solidFill>
                <a:schemeClr val="tx1"/>
              </a:solidFill>
            </a:endParaRPr>
          </a:p>
        </p:txBody>
      </p:sp>
      <p:sp>
        <p:nvSpPr>
          <p:cNvPr id="19" name="正方形/長方形 18"/>
          <p:cNvSpPr/>
          <p:nvPr/>
        </p:nvSpPr>
        <p:spPr>
          <a:xfrm>
            <a:off x="395536" y="4325034"/>
            <a:ext cx="7776864" cy="523220"/>
          </a:xfrm>
          <a:prstGeom prst="rect">
            <a:avLst/>
          </a:prstGeom>
        </p:spPr>
        <p:txBody>
          <a:bodyPr wrap="square">
            <a:spAutoFit/>
          </a:bodyPr>
          <a:lstStyle/>
          <a:p>
            <a:r>
              <a:rPr lang="ja-JP" altLang="en-US" sz="2800" b="1" dirty="0" smtClean="0"/>
              <a:t>保健については</a:t>
            </a:r>
            <a:endParaRPr lang="ja-JP" altLang="en-US" sz="2800" b="1" dirty="0"/>
          </a:p>
        </p:txBody>
      </p:sp>
      <p:sp>
        <p:nvSpPr>
          <p:cNvPr id="20" name="下矢印 19"/>
          <p:cNvSpPr/>
          <p:nvPr/>
        </p:nvSpPr>
        <p:spPr>
          <a:xfrm>
            <a:off x="3923928" y="4437112"/>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67544" y="3429000"/>
            <a:ext cx="568863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67544" y="1484784"/>
            <a:ext cx="525658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1520" y="188640"/>
            <a:ext cx="6067687" cy="646331"/>
          </a:xfrm>
          <a:prstGeom prst="rect">
            <a:avLst/>
          </a:prstGeom>
        </p:spPr>
        <p:txBody>
          <a:bodyPr wrap="none">
            <a:spAutoFit/>
          </a:bodyPr>
          <a:lstStyle/>
          <a:p>
            <a:r>
              <a:rPr lang="ja-JP" altLang="en-US" sz="3600" b="1" dirty="0" smtClean="0">
                <a:latin typeface="+mj-ea"/>
                <a:ea typeface="+mj-ea"/>
              </a:rPr>
              <a:t>医薬品に関する教育の改善点</a:t>
            </a:r>
            <a:endParaRPr lang="ja-JP" altLang="en-US" sz="3600" b="1" dirty="0">
              <a:latin typeface="+mj-ea"/>
              <a:ea typeface="+mj-ea"/>
            </a:endParaRPr>
          </a:p>
        </p:txBody>
      </p:sp>
      <p:cxnSp>
        <p:nvCxnSpPr>
          <p:cNvPr id="8" name="直線コネクタ 7"/>
          <p:cNvCxnSpPr/>
          <p:nvPr/>
        </p:nvCxnSpPr>
        <p:spPr>
          <a:xfrm>
            <a:off x="323528" y="980728"/>
            <a:ext cx="579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331640" y="4881354"/>
            <a:ext cx="6840760" cy="707886"/>
          </a:xfrm>
          <a:prstGeom prst="rect">
            <a:avLst/>
          </a:prstGeom>
        </p:spPr>
        <p:txBody>
          <a:bodyPr wrap="square">
            <a:spAutoFit/>
          </a:bodyPr>
          <a:lstStyle/>
          <a:p>
            <a:pPr>
              <a:buNone/>
            </a:pPr>
            <a:r>
              <a:rPr lang="ja-JP" altLang="en-US" sz="2000" dirty="0" smtClean="0">
                <a:latin typeface="+mj-ea"/>
                <a:ea typeface="+mj-ea"/>
              </a:rPr>
              <a:t>様々な保健活動や対策などについて内容の配列を再構成し、</a:t>
            </a:r>
            <a:r>
              <a:rPr lang="ja-JP" altLang="en-US" sz="2000" b="1" u="sng" dirty="0" smtClean="0">
                <a:latin typeface="+mj-ea"/>
                <a:ea typeface="+mj-ea"/>
              </a:rPr>
              <a:t>医薬品に関する内容について改善する</a:t>
            </a:r>
            <a:r>
              <a:rPr lang="ja-JP" altLang="en-US" sz="2000" dirty="0" smtClean="0">
                <a:latin typeface="+mj-ea"/>
                <a:ea typeface="+mj-ea"/>
              </a:rPr>
              <a:t>。</a:t>
            </a:r>
            <a:endParaRPr lang="ja-JP" altLang="en-US" sz="2000" dirty="0">
              <a:latin typeface="+mj-ea"/>
              <a:ea typeface="+mj-ea"/>
            </a:endParaRPr>
          </a:p>
        </p:txBody>
      </p:sp>
      <p:sp>
        <p:nvSpPr>
          <p:cNvPr id="11" name="正方形/長方形 10"/>
          <p:cNvSpPr/>
          <p:nvPr/>
        </p:nvSpPr>
        <p:spPr>
          <a:xfrm>
            <a:off x="683568" y="1477814"/>
            <a:ext cx="5115503" cy="523220"/>
          </a:xfrm>
          <a:prstGeom prst="rect">
            <a:avLst/>
          </a:prstGeom>
        </p:spPr>
        <p:txBody>
          <a:bodyPr wrap="none">
            <a:spAutoFit/>
          </a:bodyPr>
          <a:lstStyle/>
          <a:p>
            <a:r>
              <a:rPr lang="ja-JP" altLang="en-US" sz="2800" b="1" dirty="0" smtClean="0"/>
              <a:t>中学校保健体育科（保健分野）　</a:t>
            </a:r>
            <a:endParaRPr lang="ja-JP" altLang="en-US" sz="2800" b="1" dirty="0"/>
          </a:p>
        </p:txBody>
      </p:sp>
      <p:sp>
        <p:nvSpPr>
          <p:cNvPr id="12" name="正方形/長方形 11"/>
          <p:cNvSpPr/>
          <p:nvPr/>
        </p:nvSpPr>
        <p:spPr>
          <a:xfrm>
            <a:off x="683568" y="3422030"/>
            <a:ext cx="5476179" cy="523220"/>
          </a:xfrm>
          <a:prstGeom prst="rect">
            <a:avLst/>
          </a:prstGeom>
        </p:spPr>
        <p:txBody>
          <a:bodyPr wrap="none">
            <a:spAutoFit/>
          </a:bodyPr>
          <a:lstStyle/>
          <a:p>
            <a:r>
              <a:rPr lang="ja-JP" altLang="en-US" sz="2800" b="1" dirty="0" smtClean="0"/>
              <a:t>高等学校保健体育科　科目（保健）</a:t>
            </a:r>
            <a:endParaRPr lang="ja-JP" altLang="en-US" sz="2800" b="1" dirty="0"/>
          </a:p>
        </p:txBody>
      </p:sp>
      <p:sp>
        <p:nvSpPr>
          <p:cNvPr id="13" name="正方形/長方形 12"/>
          <p:cNvSpPr/>
          <p:nvPr/>
        </p:nvSpPr>
        <p:spPr>
          <a:xfrm>
            <a:off x="1224136" y="2229252"/>
            <a:ext cx="8460432" cy="707886"/>
          </a:xfrm>
          <a:prstGeom prst="rect">
            <a:avLst/>
          </a:prstGeom>
        </p:spPr>
        <p:txBody>
          <a:bodyPr wrap="square">
            <a:spAutoFit/>
          </a:bodyPr>
          <a:lstStyle/>
          <a:p>
            <a:pPr>
              <a:buNone/>
            </a:pPr>
            <a:r>
              <a:rPr lang="ja-JP" altLang="en-US" sz="2000" dirty="0" smtClean="0">
                <a:latin typeface="+mj-ea"/>
                <a:ea typeface="+mj-ea"/>
              </a:rPr>
              <a:t>個人生活における健康・安全に関する内容を重視する観点から</a:t>
            </a:r>
            <a:endParaRPr lang="en-US" altLang="ja-JP" sz="2000" dirty="0" smtClean="0">
              <a:latin typeface="+mj-ea"/>
              <a:ea typeface="+mj-ea"/>
            </a:endParaRPr>
          </a:p>
          <a:p>
            <a:pPr>
              <a:buNone/>
            </a:pPr>
            <a:r>
              <a:rPr lang="ja-JP" altLang="en-US" sz="2000" b="1" u="sng" dirty="0" smtClean="0">
                <a:latin typeface="+mj-ea"/>
                <a:ea typeface="+mj-ea"/>
              </a:rPr>
              <a:t>医薬品に関する内容について取り上げる</a:t>
            </a:r>
            <a:r>
              <a:rPr lang="ja-JP" altLang="en-US" sz="2000" dirty="0" smtClean="0">
                <a:latin typeface="+mj-ea"/>
                <a:ea typeface="+mj-ea"/>
              </a:rPr>
              <a:t>など指導内容を改善する。</a:t>
            </a:r>
            <a:endParaRPr lang="en-US" altLang="ja-JP" sz="2000" dirty="0" smtClean="0">
              <a:latin typeface="+mj-ea"/>
              <a:ea typeface="+mj-ea"/>
            </a:endParaRPr>
          </a:p>
        </p:txBody>
      </p:sp>
      <p:sp>
        <p:nvSpPr>
          <p:cNvPr id="14" name="正方形/長方形 13"/>
          <p:cNvSpPr/>
          <p:nvPr/>
        </p:nvSpPr>
        <p:spPr>
          <a:xfrm>
            <a:off x="1331640" y="4161274"/>
            <a:ext cx="7056784" cy="707886"/>
          </a:xfrm>
          <a:prstGeom prst="rect">
            <a:avLst/>
          </a:prstGeom>
        </p:spPr>
        <p:txBody>
          <a:bodyPr wrap="square">
            <a:spAutoFit/>
          </a:bodyPr>
          <a:lstStyle/>
          <a:p>
            <a:r>
              <a:rPr lang="ja-JP" altLang="en-US" sz="2000" dirty="0" smtClean="0"/>
              <a:t>個人生活及び社会生活における健康・安全に関する内容を重視する観点から指導内容を改善する。</a:t>
            </a:r>
            <a:endParaRPr lang="ja-JP" altLang="en-US" sz="2000" dirty="0"/>
          </a:p>
        </p:txBody>
      </p:sp>
      <p:pic>
        <p:nvPicPr>
          <p:cNvPr id="15" name="Picture 4" descr="E:\パート２\01_イラスト\01_PNG\0247.png"/>
          <p:cNvPicPr>
            <a:picLocks noChangeAspect="1" noChangeArrowheads="1"/>
          </p:cNvPicPr>
          <p:nvPr/>
        </p:nvPicPr>
        <p:blipFill>
          <a:blip r:embed="rId3" cstate="print"/>
          <a:srcRect/>
          <a:stretch>
            <a:fillRect/>
          </a:stretch>
        </p:blipFill>
        <p:spPr bwMode="auto">
          <a:xfrm>
            <a:off x="6318724" y="116632"/>
            <a:ext cx="2357732" cy="201900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9592" y="5301208"/>
            <a:ext cx="7128792"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mj-ea"/>
                <a:ea typeface="+mj-ea"/>
              </a:rPr>
              <a:t>文部科学</a:t>
            </a:r>
            <a:r>
              <a:rPr kumimoji="1" lang="ja-JP" altLang="en-US" sz="2400" b="1" dirty="0" smtClean="0">
                <a:solidFill>
                  <a:schemeClr val="tx1"/>
                </a:solidFill>
                <a:latin typeface="+mj-ea"/>
                <a:ea typeface="+mj-ea"/>
              </a:rPr>
              <a:t>相</a:t>
            </a:r>
            <a:r>
              <a:rPr kumimoji="1" lang="ja-JP" altLang="en-US" sz="2400" b="1" dirty="0" smtClean="0">
                <a:latin typeface="+mj-ea"/>
                <a:ea typeface="+mj-ea"/>
              </a:rPr>
              <a:t>が学校教育法に基づいて告示する。</a:t>
            </a:r>
            <a:endParaRPr lang="en-US" altLang="ja-JP" sz="2400" b="1" dirty="0" smtClean="0">
              <a:latin typeface="+mj-ea"/>
              <a:ea typeface="+mj-ea"/>
            </a:endParaRPr>
          </a:p>
          <a:p>
            <a:pPr algn="ctr"/>
            <a:r>
              <a:rPr kumimoji="1" lang="ja-JP" altLang="en-US" sz="2400" b="1" dirty="0" smtClean="0">
                <a:latin typeface="+mj-ea"/>
                <a:ea typeface="+mj-ea"/>
              </a:rPr>
              <a:t>教科書も指導要領に沿って編集・検定されている。</a:t>
            </a:r>
            <a:endParaRPr kumimoji="1" lang="en-US" altLang="ja-JP" sz="2400" b="1" dirty="0" smtClean="0">
              <a:latin typeface="+mj-ea"/>
              <a:ea typeface="+mj-ea"/>
            </a:endParaRPr>
          </a:p>
        </p:txBody>
      </p:sp>
      <p:cxnSp>
        <p:nvCxnSpPr>
          <p:cNvPr id="5" name="直線コネクタ 4"/>
          <p:cNvCxnSpPr/>
          <p:nvPr/>
        </p:nvCxnSpPr>
        <p:spPr>
          <a:xfrm>
            <a:off x="467544" y="119675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83568" y="476672"/>
            <a:ext cx="4647426" cy="707886"/>
          </a:xfrm>
          <a:prstGeom prst="rect">
            <a:avLst/>
          </a:prstGeom>
        </p:spPr>
        <p:txBody>
          <a:bodyPr wrap="none">
            <a:spAutoFit/>
          </a:bodyPr>
          <a:lstStyle/>
          <a:p>
            <a:r>
              <a:rPr lang="ja-JP" altLang="en-US" sz="4000" b="1" dirty="0" smtClean="0"/>
              <a:t>学習指導要領とは？</a:t>
            </a:r>
            <a:endParaRPr lang="ja-JP" altLang="en-US" sz="4000" b="1" dirty="0"/>
          </a:p>
        </p:txBody>
      </p:sp>
      <p:sp>
        <p:nvSpPr>
          <p:cNvPr id="8" name="正方形/長方形 7"/>
          <p:cNvSpPr/>
          <p:nvPr/>
        </p:nvSpPr>
        <p:spPr>
          <a:xfrm>
            <a:off x="683568" y="2019612"/>
            <a:ext cx="7632848" cy="3785652"/>
          </a:xfrm>
          <a:prstGeom prst="rect">
            <a:avLst/>
          </a:prstGeom>
        </p:spPr>
        <p:txBody>
          <a:bodyPr wrap="square">
            <a:spAutoFit/>
          </a:bodyPr>
          <a:lstStyle/>
          <a:p>
            <a:pPr marL="265113" indent="-265113">
              <a:buFont typeface="Wingdings" pitchFamily="2" charset="2"/>
              <a:buChar char="u"/>
            </a:pPr>
            <a:r>
              <a:rPr lang="ja-JP" altLang="en-US" sz="2400" b="1" dirty="0" smtClean="0">
                <a:latin typeface="+mj-ea"/>
                <a:ea typeface="+mj-ea"/>
              </a:rPr>
              <a:t>小学校から高校までの学校教育で、教える内容と時間を学年ごとに示した文書。</a:t>
            </a:r>
            <a:endParaRPr lang="en-US" altLang="ja-JP" sz="2400" b="1" dirty="0" smtClean="0">
              <a:latin typeface="+mj-ea"/>
              <a:ea typeface="+mj-ea"/>
            </a:endParaRPr>
          </a:p>
          <a:p>
            <a:pPr marL="265113" indent="-265113">
              <a:buFont typeface="Wingdings" pitchFamily="2" charset="2"/>
              <a:buChar char="u"/>
            </a:pPr>
            <a:endParaRPr lang="en-US" altLang="ja-JP" sz="2400" b="1" dirty="0" smtClean="0">
              <a:latin typeface="+mj-ea"/>
              <a:ea typeface="+mj-ea"/>
            </a:endParaRPr>
          </a:p>
          <a:p>
            <a:pPr marL="265113" indent="-265113">
              <a:buFont typeface="Wingdings" pitchFamily="2" charset="2"/>
              <a:buChar char="u"/>
            </a:pPr>
            <a:r>
              <a:rPr lang="ja-JP" altLang="en-US" sz="2400" b="1" dirty="0" smtClean="0">
                <a:latin typeface="+mj-ea"/>
                <a:ea typeface="+mj-ea"/>
              </a:rPr>
              <a:t>各教科等の目標や内容などを定めており、教科書や学校での指導内容のもとになるもの。</a:t>
            </a:r>
            <a:endParaRPr lang="en-US" altLang="ja-JP" sz="2400" b="1" dirty="0" smtClean="0">
              <a:latin typeface="+mj-ea"/>
              <a:ea typeface="+mj-ea"/>
            </a:endParaRPr>
          </a:p>
          <a:p>
            <a:pPr marL="265113" indent="-265113"/>
            <a:endParaRPr lang="en-US" altLang="ja-JP" sz="2400" b="1" dirty="0" smtClean="0">
              <a:latin typeface="+mj-ea"/>
              <a:ea typeface="+mj-ea"/>
            </a:endParaRPr>
          </a:p>
          <a:p>
            <a:pPr marL="265113" indent="-265113">
              <a:buFont typeface="Wingdings" pitchFamily="2" charset="2"/>
              <a:buChar char="u"/>
            </a:pPr>
            <a:r>
              <a:rPr lang="ja-JP" altLang="en-US" sz="2400" b="1" dirty="0" smtClean="0">
                <a:latin typeface="+mj-ea"/>
                <a:ea typeface="+mj-ea"/>
              </a:rPr>
              <a:t>全国どこの学校で教育を受けても一定の教育水準を確保することが目的。</a:t>
            </a:r>
            <a:endParaRPr lang="en-US" altLang="ja-JP" sz="2400" b="1" dirty="0" smtClean="0">
              <a:latin typeface="+mj-ea"/>
              <a:ea typeface="+mj-ea"/>
            </a:endParaRPr>
          </a:p>
          <a:p>
            <a:pPr marL="265113" indent="-265113"/>
            <a:endParaRPr lang="en-US" altLang="ja-JP" sz="2400" b="1" dirty="0" smtClean="0">
              <a:latin typeface="+mj-ea"/>
              <a:ea typeface="+mj-ea"/>
            </a:endParaRPr>
          </a:p>
          <a:p>
            <a:endParaRPr lang="en-US" altLang="ja-JP" sz="2400" b="1" dirty="0" smtClean="0">
              <a:latin typeface="+mj-ea"/>
              <a:ea typeface="+mj-ea"/>
            </a:endParaRPr>
          </a:p>
        </p:txBody>
      </p:sp>
      <p:pic>
        <p:nvPicPr>
          <p:cNvPr id="6" name="Picture 3" descr="E:\パート２\01_イラスト\01_PNG\0219.png"/>
          <p:cNvPicPr>
            <a:picLocks noChangeAspect="1" noChangeArrowheads="1"/>
          </p:cNvPicPr>
          <p:nvPr/>
        </p:nvPicPr>
        <p:blipFill>
          <a:blip r:embed="rId2" cstate="print"/>
          <a:srcRect/>
          <a:stretch>
            <a:fillRect/>
          </a:stretch>
        </p:blipFill>
        <p:spPr bwMode="auto">
          <a:xfrm>
            <a:off x="6300192" y="116632"/>
            <a:ext cx="2016224" cy="20162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p:cNvSpPr/>
          <p:nvPr/>
        </p:nvSpPr>
        <p:spPr>
          <a:xfrm>
            <a:off x="1331640" y="2276872"/>
            <a:ext cx="6264696" cy="3960440"/>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u="sng" dirty="0" smtClean="0"/>
              <a:t>くすり教育</a:t>
            </a:r>
            <a:endParaRPr kumimoji="1" lang="en-US" altLang="ja-JP" sz="2800" u="sng" dirty="0" smtClean="0"/>
          </a:p>
          <a:p>
            <a:pPr algn="ctr"/>
            <a:r>
              <a:rPr lang="en-US" altLang="ja-JP" dirty="0" smtClean="0">
                <a:latin typeface="ＭＳ Ｐゴシック"/>
                <a:ea typeface="ＭＳ Ｐゴシック"/>
              </a:rPr>
              <a:t>⇑</a:t>
            </a:r>
            <a:endParaRPr lang="en-US" altLang="ja-JP" dirty="0" smtClean="0"/>
          </a:p>
          <a:p>
            <a:pPr algn="ctr"/>
            <a:r>
              <a:rPr kumimoji="1" lang="ja-JP" altLang="en-US" sz="2800" u="sng" dirty="0" smtClean="0"/>
              <a:t>学習指導要領</a:t>
            </a:r>
            <a:endParaRPr lang="en-US" altLang="ja-JP" sz="2800" u="sng" dirty="0" smtClean="0"/>
          </a:p>
          <a:p>
            <a:pPr algn="ctr"/>
            <a:r>
              <a:rPr lang="en-US" altLang="ja-JP" sz="3200" dirty="0" smtClean="0">
                <a:latin typeface="ＭＳ Ｐゴシック"/>
                <a:ea typeface="ＭＳ Ｐゴシック"/>
              </a:rPr>
              <a:t>⇑</a:t>
            </a:r>
            <a:endParaRPr lang="en-US" altLang="ja-JP" sz="3200" dirty="0" smtClean="0"/>
          </a:p>
          <a:p>
            <a:pPr algn="ctr"/>
            <a:r>
              <a:rPr kumimoji="1" lang="ja-JP" altLang="en-US" sz="2000" b="1" dirty="0" smtClean="0"/>
              <a:t>学校教育法</a:t>
            </a:r>
            <a:endParaRPr kumimoji="1" lang="en-US" altLang="ja-JP" sz="2000" b="1" dirty="0" smtClean="0"/>
          </a:p>
          <a:p>
            <a:pPr algn="ctr"/>
            <a:r>
              <a:rPr kumimoji="1" lang="ja-JP" altLang="en-US" sz="2000" b="1" dirty="0" smtClean="0"/>
              <a:t>施行規則</a:t>
            </a:r>
            <a:endParaRPr kumimoji="1" lang="en-US" altLang="ja-JP" sz="2000" b="1" dirty="0" smtClean="0"/>
          </a:p>
          <a:p>
            <a:pPr algn="ctr"/>
            <a:r>
              <a:rPr lang="en-US" altLang="ja-JP" sz="3200" dirty="0" smtClean="0">
                <a:latin typeface="ＭＳ Ｐゴシック"/>
                <a:ea typeface="ＭＳ Ｐゴシック"/>
              </a:rPr>
              <a:t>⇑</a:t>
            </a:r>
            <a:endParaRPr lang="en-US" altLang="ja-JP" sz="3200" dirty="0" smtClean="0"/>
          </a:p>
          <a:p>
            <a:pPr algn="ctr"/>
            <a:r>
              <a:rPr kumimoji="1" lang="ja-JP" altLang="en-US" sz="2000" b="1" dirty="0" smtClean="0"/>
              <a:t>教育基本法・学校教育法</a:t>
            </a:r>
            <a:endParaRPr kumimoji="1" lang="en-US" altLang="ja-JP" sz="2000" b="1" dirty="0" smtClean="0"/>
          </a:p>
          <a:p>
            <a:pPr algn="ctr"/>
            <a:endParaRPr lang="en-US" altLang="ja-JP" sz="2000" dirty="0" smtClean="0"/>
          </a:p>
          <a:p>
            <a:pPr algn="ctr"/>
            <a:endParaRPr kumimoji="1" lang="en-US" altLang="ja-JP" sz="2000" dirty="0" smtClean="0"/>
          </a:p>
          <a:p>
            <a:pPr algn="ctr"/>
            <a:endParaRPr kumimoji="1" lang="en-US" altLang="ja-JP" sz="2000" dirty="0" smtClean="0"/>
          </a:p>
          <a:p>
            <a:pPr algn="ctr"/>
            <a:endParaRPr kumimoji="1" lang="en-US" altLang="ja-JP" sz="3200" dirty="0" smtClean="0"/>
          </a:p>
          <a:p>
            <a:pPr algn="ctr"/>
            <a:endParaRPr lang="en-US" altLang="ja-JP" dirty="0" smtClean="0"/>
          </a:p>
          <a:p>
            <a:pPr algn="ctr"/>
            <a:endParaRPr kumimoji="1" lang="ja-JP" altLang="en-US" dirty="0"/>
          </a:p>
        </p:txBody>
      </p:sp>
      <p:sp>
        <p:nvSpPr>
          <p:cNvPr id="6" name="正方形/長方形 5"/>
          <p:cNvSpPr/>
          <p:nvPr/>
        </p:nvSpPr>
        <p:spPr>
          <a:xfrm>
            <a:off x="467544" y="332656"/>
            <a:ext cx="5820824" cy="707886"/>
          </a:xfrm>
          <a:prstGeom prst="rect">
            <a:avLst/>
          </a:prstGeom>
        </p:spPr>
        <p:txBody>
          <a:bodyPr wrap="none">
            <a:spAutoFit/>
          </a:bodyPr>
          <a:lstStyle/>
          <a:p>
            <a:pPr algn="ctr"/>
            <a:r>
              <a:rPr lang="ja-JP" altLang="en-US" sz="4000" b="1" dirty="0" smtClean="0"/>
              <a:t>学習指導要領とくすり教育</a:t>
            </a:r>
            <a:endParaRPr lang="en-US" altLang="ja-JP" sz="4000" b="1" dirty="0" smtClean="0"/>
          </a:p>
        </p:txBody>
      </p:sp>
      <p:cxnSp>
        <p:nvCxnSpPr>
          <p:cNvPr id="8" name="直線コネクタ 7"/>
          <p:cNvCxnSpPr/>
          <p:nvPr/>
        </p:nvCxnSpPr>
        <p:spPr>
          <a:xfrm>
            <a:off x="467544" y="119675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39552" y="1412776"/>
            <a:ext cx="7776864" cy="830997"/>
          </a:xfrm>
          <a:prstGeom prst="rect">
            <a:avLst/>
          </a:prstGeom>
        </p:spPr>
        <p:txBody>
          <a:bodyPr wrap="square">
            <a:spAutoFit/>
          </a:bodyPr>
          <a:lstStyle/>
          <a:p>
            <a:pPr>
              <a:buNone/>
            </a:pPr>
            <a:r>
              <a:rPr lang="ja-JP" altLang="en-US" sz="2400" b="1" dirty="0" smtClean="0"/>
              <a:t>くすり教育は、学習指導要領に沿って進めていかなければならない。</a:t>
            </a:r>
            <a:endParaRPr lang="en-US" altLang="ja-JP" sz="24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9592" y="2132856"/>
            <a:ext cx="7992888" cy="2185214"/>
          </a:xfrm>
          <a:prstGeom prst="rect">
            <a:avLst/>
          </a:prstGeom>
        </p:spPr>
        <p:txBody>
          <a:bodyPr wrap="square">
            <a:spAutoFit/>
          </a:bodyPr>
          <a:lstStyle/>
          <a:p>
            <a:pPr marL="457200" indent="-457200"/>
            <a:r>
              <a:rPr lang="ja-JP" altLang="en-US" sz="3600" b="1" dirty="0" smtClean="0"/>
              <a:t>４．学習指導要領</a:t>
            </a:r>
            <a:r>
              <a:rPr lang="ja-JP" altLang="en-US" sz="3600" b="1" dirty="0" smtClean="0">
                <a:latin typeface="+mj-ea"/>
              </a:rPr>
              <a:t>に基づく</a:t>
            </a:r>
            <a:endParaRPr lang="en-US" altLang="ja-JP" sz="3600" b="1" dirty="0" smtClean="0">
              <a:latin typeface="+mj-ea"/>
            </a:endParaRPr>
          </a:p>
          <a:p>
            <a:pPr marL="457200" indent="-457200"/>
            <a:r>
              <a:rPr lang="ja-JP" altLang="en-US" sz="3600" b="1" dirty="0" smtClean="0">
                <a:latin typeface="+mj-ea"/>
              </a:rPr>
              <a:t>（１）「医薬品」に関する教育の</a:t>
            </a:r>
            <a:r>
              <a:rPr lang="ja-JP" altLang="en-US" sz="3600" b="1" u="sng" dirty="0" smtClean="0">
                <a:latin typeface="+mj-ea"/>
              </a:rPr>
              <a:t>考え方</a:t>
            </a:r>
            <a:endParaRPr lang="en-US" altLang="ja-JP" sz="3600" b="1" u="sng" dirty="0" smtClean="0">
              <a:latin typeface="+mj-ea"/>
            </a:endParaRPr>
          </a:p>
          <a:p>
            <a:pPr marL="457200" indent="-457200">
              <a:buNone/>
            </a:pPr>
            <a:endParaRPr lang="en-US" altLang="ja-JP" sz="3600" b="1" dirty="0" smtClean="0"/>
          </a:p>
          <a:p>
            <a:pPr marL="457200" indent="-457200">
              <a:buNone/>
            </a:pPr>
            <a:r>
              <a:rPr lang="ja-JP" altLang="en-US" sz="2800" b="1" dirty="0" smtClean="0"/>
              <a:t>　　　　　　</a:t>
            </a:r>
            <a:r>
              <a:rPr lang="ja-JP" altLang="en-US" sz="2000" b="1" dirty="0" smtClean="0"/>
              <a:t>　</a:t>
            </a:r>
            <a:endParaRPr lang="en-US" altLang="ja-JP" sz="2800" b="1" dirty="0" smtClean="0"/>
          </a:p>
        </p:txBody>
      </p:sp>
      <p:grpSp>
        <p:nvGrpSpPr>
          <p:cNvPr id="3" name="グループ化 2"/>
          <p:cNvGrpSpPr/>
          <p:nvPr/>
        </p:nvGrpSpPr>
        <p:grpSpPr>
          <a:xfrm>
            <a:off x="5796136" y="3501008"/>
            <a:ext cx="1504950" cy="3021062"/>
            <a:chOff x="4088178" y="1620788"/>
            <a:chExt cx="1504950" cy="3021062"/>
          </a:xfrm>
        </p:grpSpPr>
        <p:pic>
          <p:nvPicPr>
            <p:cNvPr id="4" name="Picture 2" descr="E:\パート２\02_着せ替え\01_PNG\0547.png"/>
            <p:cNvPicPr>
              <a:picLocks noChangeAspect="1" noChangeArrowheads="1"/>
            </p:cNvPicPr>
            <p:nvPr/>
          </p:nvPicPr>
          <p:blipFill>
            <a:blip r:embed="rId2" cstate="print"/>
            <a:srcRect/>
            <a:stretch>
              <a:fillRect/>
            </a:stretch>
          </p:blipFill>
          <p:spPr bwMode="auto">
            <a:xfrm>
              <a:off x="4492625" y="3479800"/>
              <a:ext cx="858838" cy="1162050"/>
            </a:xfrm>
            <a:prstGeom prst="rect">
              <a:avLst/>
            </a:prstGeom>
            <a:noFill/>
          </p:spPr>
        </p:pic>
        <p:pic>
          <p:nvPicPr>
            <p:cNvPr id="5" name="Picture 3" descr="E:\パート２\02_着せ替え\01_PNG\0557.png"/>
            <p:cNvPicPr>
              <a:picLocks noChangeAspect="1" noChangeArrowheads="1"/>
            </p:cNvPicPr>
            <p:nvPr/>
          </p:nvPicPr>
          <p:blipFill>
            <a:blip r:embed="rId3" cstate="print"/>
            <a:srcRect/>
            <a:stretch>
              <a:fillRect/>
            </a:stretch>
          </p:blipFill>
          <p:spPr bwMode="auto">
            <a:xfrm>
              <a:off x="4088178" y="2276872"/>
              <a:ext cx="1504950" cy="1454150"/>
            </a:xfrm>
            <a:prstGeom prst="rect">
              <a:avLst/>
            </a:prstGeom>
            <a:noFill/>
          </p:spPr>
        </p:pic>
        <p:pic>
          <p:nvPicPr>
            <p:cNvPr id="6" name="Picture 4" descr="E:\パート２\02_着せ替え\01_PNG\0543.png"/>
            <p:cNvPicPr>
              <a:picLocks noChangeAspect="1" noChangeArrowheads="1"/>
            </p:cNvPicPr>
            <p:nvPr/>
          </p:nvPicPr>
          <p:blipFill>
            <a:blip r:embed="rId4" cstate="print"/>
            <a:srcRect/>
            <a:stretch>
              <a:fillRect/>
            </a:stretch>
          </p:blipFill>
          <p:spPr bwMode="auto">
            <a:xfrm>
              <a:off x="4557252" y="1620788"/>
              <a:ext cx="749300" cy="800100"/>
            </a:xfrm>
            <a:prstGeom prst="rect">
              <a:avLst/>
            </a:prstGeom>
            <a:noFill/>
          </p:spPr>
        </p:pic>
        <p:pic>
          <p:nvPicPr>
            <p:cNvPr id="7" name="Picture 5" descr="E:\パート２\02_着せ替え\01_PNG\0565.png"/>
            <p:cNvPicPr>
              <a:picLocks noChangeAspect="1" noChangeArrowheads="1"/>
            </p:cNvPicPr>
            <p:nvPr/>
          </p:nvPicPr>
          <p:blipFill>
            <a:blip r:embed="rId5" cstate="print"/>
            <a:srcRect/>
            <a:stretch>
              <a:fillRect/>
            </a:stretch>
          </p:blipFill>
          <p:spPr bwMode="auto">
            <a:xfrm>
              <a:off x="4658756" y="1916832"/>
              <a:ext cx="539750" cy="430212"/>
            </a:xfrm>
            <a:prstGeom prst="rect">
              <a:avLst/>
            </a:prstGeom>
            <a:noFill/>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4860032" y="3501008"/>
            <a:ext cx="410445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51520" y="3501008"/>
            <a:ext cx="410445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467544" y="1052736"/>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043608" y="260648"/>
            <a:ext cx="6486071" cy="646331"/>
          </a:xfrm>
          <a:prstGeom prst="rect">
            <a:avLst/>
          </a:prstGeom>
        </p:spPr>
        <p:txBody>
          <a:bodyPr wrap="none">
            <a:spAutoFit/>
          </a:bodyPr>
          <a:lstStyle/>
          <a:p>
            <a:r>
              <a:rPr lang="ja-JP" altLang="en-US" sz="3600" b="1" dirty="0" smtClean="0"/>
              <a:t>「医薬品」に関する教育の考え方</a:t>
            </a:r>
            <a:endParaRPr lang="ja-JP" altLang="en-US" sz="3600" dirty="0"/>
          </a:p>
        </p:txBody>
      </p:sp>
      <p:sp>
        <p:nvSpPr>
          <p:cNvPr id="13" name="正方形/長方形 12"/>
          <p:cNvSpPr/>
          <p:nvPr/>
        </p:nvSpPr>
        <p:spPr>
          <a:xfrm>
            <a:off x="323528" y="1196752"/>
            <a:ext cx="3888432" cy="10801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000" b="1" dirty="0" smtClean="0"/>
          </a:p>
          <a:p>
            <a:r>
              <a:rPr kumimoji="1" lang="ja-JP" altLang="en-US" sz="2400" b="1" dirty="0" smtClean="0"/>
              <a:t>中学校保健体育科保健分野</a:t>
            </a:r>
            <a:r>
              <a:rPr lang="ja-JP" altLang="en-US" sz="2400" b="1" dirty="0" smtClean="0"/>
              <a:t>学習指導要領</a:t>
            </a:r>
            <a:endParaRPr lang="en-US" altLang="ja-JP" sz="2400" b="1" dirty="0" smtClean="0"/>
          </a:p>
          <a:p>
            <a:pPr algn="ctr"/>
            <a:r>
              <a:rPr kumimoji="1" lang="ja-JP" altLang="en-US" sz="1600" b="1" dirty="0" smtClean="0"/>
              <a:t>（平成</a:t>
            </a:r>
            <a:r>
              <a:rPr lang="en-US" altLang="ja-JP" sz="1600" b="1" dirty="0" smtClean="0"/>
              <a:t>20</a:t>
            </a:r>
            <a:r>
              <a:rPr kumimoji="1" lang="ja-JP" altLang="en-US" sz="1600" b="1" dirty="0" smtClean="0"/>
              <a:t>年</a:t>
            </a:r>
            <a:r>
              <a:rPr lang="en-US" altLang="ja-JP" sz="1600" b="1" dirty="0" smtClean="0"/>
              <a:t>3</a:t>
            </a:r>
            <a:r>
              <a:rPr kumimoji="1" lang="ja-JP" altLang="en-US" sz="1600" b="1" dirty="0" smtClean="0"/>
              <a:t>月告示）</a:t>
            </a:r>
            <a:endParaRPr kumimoji="1" lang="en-US" altLang="ja-JP" sz="1600" b="1" dirty="0" smtClean="0"/>
          </a:p>
          <a:p>
            <a:pPr algn="ctr"/>
            <a:endParaRPr kumimoji="1" lang="ja-JP" altLang="en-US" sz="2000" b="1" dirty="0"/>
          </a:p>
        </p:txBody>
      </p:sp>
      <p:sp>
        <p:nvSpPr>
          <p:cNvPr id="14" name="正方形/長方形 13"/>
          <p:cNvSpPr/>
          <p:nvPr/>
        </p:nvSpPr>
        <p:spPr>
          <a:xfrm>
            <a:off x="5076056" y="1196752"/>
            <a:ext cx="3456384" cy="10801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t>高等学校保健体育科目保健</a:t>
            </a:r>
            <a:r>
              <a:rPr lang="ja-JP" altLang="en-US" sz="2400" b="1" dirty="0" smtClean="0"/>
              <a:t>学習指導要領</a:t>
            </a:r>
            <a:endParaRPr lang="en-US" altLang="ja-JP" sz="2400" b="1" dirty="0" smtClean="0"/>
          </a:p>
          <a:p>
            <a:pPr algn="ctr"/>
            <a:r>
              <a:rPr kumimoji="1" lang="ja-JP" altLang="en-US" b="1" dirty="0" smtClean="0"/>
              <a:t>（平成</a:t>
            </a:r>
            <a:r>
              <a:rPr lang="en-US" altLang="ja-JP" b="1" dirty="0" smtClean="0"/>
              <a:t>21</a:t>
            </a:r>
            <a:r>
              <a:rPr kumimoji="1" lang="ja-JP" altLang="en-US" b="1" dirty="0" smtClean="0"/>
              <a:t>年</a:t>
            </a:r>
            <a:r>
              <a:rPr lang="en-US" altLang="ja-JP" b="1" dirty="0" smtClean="0"/>
              <a:t>3</a:t>
            </a:r>
            <a:r>
              <a:rPr kumimoji="1" lang="ja-JP" altLang="en-US" b="1" dirty="0" smtClean="0"/>
              <a:t>月告示）</a:t>
            </a:r>
            <a:endParaRPr kumimoji="1" lang="ja-JP" altLang="en-US" b="1" dirty="0"/>
          </a:p>
        </p:txBody>
      </p:sp>
      <p:sp>
        <p:nvSpPr>
          <p:cNvPr id="15" name="正方形/長方形 14"/>
          <p:cNvSpPr/>
          <p:nvPr/>
        </p:nvSpPr>
        <p:spPr>
          <a:xfrm>
            <a:off x="341784" y="3578366"/>
            <a:ext cx="4086200" cy="1866858"/>
          </a:xfrm>
          <a:prstGeom prst="rect">
            <a:avLst/>
          </a:prstGeom>
        </p:spPr>
        <p:txBody>
          <a:bodyPr wrap="square">
            <a:spAutoFit/>
          </a:bodyPr>
          <a:lstStyle/>
          <a:p>
            <a:pPr>
              <a:lnSpc>
                <a:spcPct val="150000"/>
              </a:lnSpc>
            </a:pPr>
            <a:r>
              <a:rPr lang="ja-JP" altLang="en-US" sz="2000" dirty="0" smtClean="0"/>
              <a:t>「</a:t>
            </a:r>
            <a:r>
              <a:rPr lang="ja-JP" altLang="en-US" sz="2000" u="sng" dirty="0" smtClean="0"/>
              <a:t>個人生活における</a:t>
            </a:r>
            <a:r>
              <a:rPr lang="ja-JP" altLang="en-US" sz="2000" dirty="0" smtClean="0"/>
              <a:t>健康・安全に関する理解を通して、生涯を通じて自らの健康を適切に管理し、改善していく資質や能力を育てる」</a:t>
            </a:r>
            <a:endParaRPr lang="ja-JP" altLang="en-US" sz="2000" dirty="0"/>
          </a:p>
        </p:txBody>
      </p:sp>
      <p:sp>
        <p:nvSpPr>
          <p:cNvPr id="16" name="正方形/長方形 15"/>
          <p:cNvSpPr/>
          <p:nvPr/>
        </p:nvSpPr>
        <p:spPr>
          <a:xfrm>
            <a:off x="4968552" y="3548749"/>
            <a:ext cx="3923928" cy="2328523"/>
          </a:xfrm>
          <a:prstGeom prst="rect">
            <a:avLst/>
          </a:prstGeom>
        </p:spPr>
        <p:txBody>
          <a:bodyPr wrap="square">
            <a:spAutoFit/>
          </a:bodyPr>
          <a:lstStyle/>
          <a:p>
            <a:pPr>
              <a:lnSpc>
                <a:spcPct val="150000"/>
              </a:lnSpc>
            </a:pPr>
            <a:r>
              <a:rPr lang="ja-JP" altLang="en-US" sz="2000" dirty="0" smtClean="0"/>
              <a:t>「</a:t>
            </a:r>
            <a:r>
              <a:rPr lang="ja-JP" altLang="en-US" sz="2000" u="sng" dirty="0" smtClean="0"/>
              <a:t>個人及び社会生活における</a:t>
            </a:r>
            <a:r>
              <a:rPr lang="ja-JP" altLang="en-US" sz="2000" dirty="0" smtClean="0"/>
              <a:t>健康・安全について理解を深めるようにし、生涯を通じて自らの健康を適切に管理し、改善していく資質や能力を育てる」</a:t>
            </a:r>
            <a:endParaRPr lang="en-US" altLang="ja-JP" sz="2000" dirty="0" smtClean="0"/>
          </a:p>
        </p:txBody>
      </p:sp>
      <p:sp>
        <p:nvSpPr>
          <p:cNvPr id="17" name="テキスト ボックス 16"/>
          <p:cNvSpPr txBox="1"/>
          <p:nvPr/>
        </p:nvSpPr>
        <p:spPr>
          <a:xfrm>
            <a:off x="4196068" y="1484784"/>
            <a:ext cx="663964" cy="584775"/>
          </a:xfrm>
          <a:prstGeom prst="rect">
            <a:avLst/>
          </a:prstGeom>
          <a:noFill/>
        </p:spPr>
        <p:txBody>
          <a:bodyPr wrap="none" rtlCol="0">
            <a:spAutoFit/>
          </a:bodyPr>
          <a:lstStyle/>
          <a:p>
            <a:r>
              <a:rPr kumimoji="1" lang="en-US" altLang="ja-JP" sz="3200" b="1" dirty="0" smtClean="0">
                <a:latin typeface="+mj-ea"/>
                <a:ea typeface="+mj-ea"/>
              </a:rPr>
              <a:t>VS</a:t>
            </a:r>
            <a:endParaRPr kumimoji="1" lang="ja-JP" altLang="en-US" sz="3200" b="1" dirty="0">
              <a:latin typeface="+mj-ea"/>
              <a:ea typeface="+mj-ea"/>
            </a:endParaRPr>
          </a:p>
        </p:txBody>
      </p:sp>
      <p:cxnSp>
        <p:nvCxnSpPr>
          <p:cNvPr id="19" name="直線コネクタ 18"/>
          <p:cNvCxnSpPr/>
          <p:nvPr/>
        </p:nvCxnSpPr>
        <p:spPr>
          <a:xfrm>
            <a:off x="4572000" y="2996952"/>
            <a:ext cx="0" cy="3384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39552" y="2700209"/>
            <a:ext cx="1008609" cy="584775"/>
          </a:xfrm>
          <a:prstGeom prst="rect">
            <a:avLst/>
          </a:prstGeom>
          <a:noFill/>
        </p:spPr>
        <p:txBody>
          <a:bodyPr wrap="none" rtlCol="0">
            <a:spAutoFit/>
          </a:bodyPr>
          <a:lstStyle/>
          <a:p>
            <a:r>
              <a:rPr lang="ja-JP" altLang="en-US" sz="3200" b="1" dirty="0" smtClean="0"/>
              <a:t>目標</a:t>
            </a:r>
            <a:endParaRPr kumimoji="1" lang="ja-JP" altLang="en-US"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860032" y="3356992"/>
            <a:ext cx="3888432"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51520" y="3501008"/>
            <a:ext cx="410445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1520" y="3507973"/>
            <a:ext cx="4032448" cy="2585323"/>
          </a:xfrm>
          <a:prstGeom prst="rect">
            <a:avLst/>
          </a:prstGeom>
        </p:spPr>
        <p:txBody>
          <a:bodyPr wrap="square">
            <a:spAutoFit/>
          </a:bodyPr>
          <a:lstStyle/>
          <a:p>
            <a:r>
              <a:rPr lang="ja-JP" altLang="en-US" u="sng" dirty="0" smtClean="0"/>
              <a:t>（４）健康な生活と疾病の予防</a:t>
            </a:r>
            <a:endParaRPr lang="en-US" altLang="ja-JP" u="sng" dirty="0" smtClean="0"/>
          </a:p>
          <a:p>
            <a:endParaRPr lang="en-US" altLang="ja-JP" u="sng" dirty="0" smtClean="0"/>
          </a:p>
          <a:p>
            <a:r>
              <a:rPr lang="ja-JP" altLang="en-US" dirty="0" smtClean="0"/>
              <a:t>健康な生活と疾病の予防について理解を深めることが出来るようにする。</a:t>
            </a:r>
            <a:endParaRPr lang="en-US" altLang="ja-JP" dirty="0" smtClean="0"/>
          </a:p>
          <a:p>
            <a:endParaRPr lang="en-US" altLang="ja-JP" dirty="0" smtClean="0"/>
          </a:p>
          <a:p>
            <a:r>
              <a:rPr lang="ja-JP" altLang="en-US" dirty="0" smtClean="0"/>
              <a:t>オ、健康の保持増進や疾病の予防には、保健・医療機関を有効に利用することがあること。また、</a:t>
            </a:r>
            <a:r>
              <a:rPr lang="ja-JP" altLang="en-US" u="sng" dirty="0" smtClean="0"/>
              <a:t>医薬品は正しく使用すること。</a:t>
            </a:r>
            <a:endParaRPr lang="en-US" altLang="ja-JP" u="sng" dirty="0" smtClean="0"/>
          </a:p>
        </p:txBody>
      </p:sp>
      <p:sp>
        <p:nvSpPr>
          <p:cNvPr id="9" name="正方形/長方形 8"/>
          <p:cNvSpPr/>
          <p:nvPr/>
        </p:nvSpPr>
        <p:spPr>
          <a:xfrm>
            <a:off x="5112568" y="3386023"/>
            <a:ext cx="3419872" cy="3139321"/>
          </a:xfrm>
          <a:prstGeom prst="rect">
            <a:avLst/>
          </a:prstGeom>
        </p:spPr>
        <p:txBody>
          <a:bodyPr wrap="square">
            <a:spAutoFit/>
          </a:bodyPr>
          <a:lstStyle/>
          <a:p>
            <a:r>
              <a:rPr lang="ja-JP" altLang="en-US" u="sng" dirty="0" smtClean="0"/>
              <a:t>（２）生涯を通じる健康</a:t>
            </a:r>
            <a:endParaRPr lang="en-US" altLang="ja-JP" u="sng" dirty="0" smtClean="0"/>
          </a:p>
          <a:p>
            <a:endParaRPr lang="en-US" altLang="ja-JP" u="sng" dirty="0" smtClean="0"/>
          </a:p>
          <a:p>
            <a:r>
              <a:rPr lang="ja-JP" altLang="en-US" dirty="0" smtClean="0"/>
              <a:t>イ、保健・医療制度及び</a:t>
            </a:r>
            <a:endParaRPr lang="en-US" altLang="ja-JP" dirty="0" smtClean="0"/>
          </a:p>
          <a:p>
            <a:r>
              <a:rPr lang="ja-JP" altLang="en-US" dirty="0" smtClean="0"/>
              <a:t>　　　　　　地域の保健・医療機関</a:t>
            </a:r>
            <a:endParaRPr lang="en-US" altLang="ja-JP" dirty="0" smtClean="0"/>
          </a:p>
          <a:p>
            <a:endParaRPr lang="en-US" altLang="ja-JP" dirty="0" smtClean="0"/>
          </a:p>
          <a:p>
            <a:r>
              <a:rPr lang="ja-JP" altLang="en-US" dirty="0" smtClean="0"/>
              <a:t>医薬品には、有効性や安全性が審査されており、販売には制限があること。疾病からの回復や悪化の防止には、</a:t>
            </a:r>
            <a:r>
              <a:rPr lang="ja-JP" altLang="en-US" u="sng" dirty="0" smtClean="0"/>
              <a:t>医薬品を正しく使用することが有効であること。</a:t>
            </a:r>
            <a:endParaRPr lang="en-US" altLang="ja-JP" u="sng" dirty="0" smtClean="0"/>
          </a:p>
          <a:p>
            <a:endParaRPr lang="ja-JP" altLang="en-US" u="sng" dirty="0"/>
          </a:p>
        </p:txBody>
      </p:sp>
      <p:cxnSp>
        <p:nvCxnSpPr>
          <p:cNvPr id="10" name="直線コネクタ 9"/>
          <p:cNvCxnSpPr/>
          <p:nvPr/>
        </p:nvCxnSpPr>
        <p:spPr>
          <a:xfrm>
            <a:off x="467544" y="1052736"/>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043608" y="260648"/>
            <a:ext cx="6486071" cy="646331"/>
          </a:xfrm>
          <a:prstGeom prst="rect">
            <a:avLst/>
          </a:prstGeom>
        </p:spPr>
        <p:txBody>
          <a:bodyPr wrap="none">
            <a:spAutoFit/>
          </a:bodyPr>
          <a:lstStyle/>
          <a:p>
            <a:r>
              <a:rPr lang="ja-JP" altLang="en-US" sz="3600" b="1" dirty="0" smtClean="0"/>
              <a:t>「医薬品」に関する教育の考え方</a:t>
            </a:r>
            <a:endParaRPr lang="ja-JP" altLang="en-US" sz="3600" dirty="0"/>
          </a:p>
        </p:txBody>
      </p:sp>
      <p:cxnSp>
        <p:nvCxnSpPr>
          <p:cNvPr id="18" name="直線コネクタ 17"/>
          <p:cNvCxnSpPr/>
          <p:nvPr/>
        </p:nvCxnSpPr>
        <p:spPr>
          <a:xfrm>
            <a:off x="4572000" y="2996952"/>
            <a:ext cx="0" cy="3384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23528" y="1196752"/>
            <a:ext cx="3888432" cy="10801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000" b="1" dirty="0" smtClean="0"/>
          </a:p>
          <a:p>
            <a:r>
              <a:rPr kumimoji="1" lang="ja-JP" altLang="en-US" sz="2400" b="1" dirty="0" smtClean="0"/>
              <a:t>中学校保健体育科保健分野</a:t>
            </a:r>
            <a:r>
              <a:rPr lang="ja-JP" altLang="en-US" sz="2400" b="1" dirty="0" smtClean="0"/>
              <a:t>学習指導要領</a:t>
            </a:r>
            <a:endParaRPr lang="en-US" altLang="ja-JP" sz="2400" b="1" dirty="0" smtClean="0"/>
          </a:p>
          <a:p>
            <a:pPr algn="ctr"/>
            <a:r>
              <a:rPr kumimoji="1" lang="ja-JP" altLang="en-US" sz="1600" b="1" dirty="0" smtClean="0"/>
              <a:t>（平成</a:t>
            </a:r>
            <a:r>
              <a:rPr lang="en-US" altLang="ja-JP" sz="1600" b="1" dirty="0" smtClean="0"/>
              <a:t>20</a:t>
            </a:r>
            <a:r>
              <a:rPr kumimoji="1" lang="ja-JP" altLang="en-US" sz="1600" b="1" dirty="0" smtClean="0"/>
              <a:t>年</a:t>
            </a:r>
            <a:r>
              <a:rPr lang="en-US" altLang="ja-JP" sz="1600" b="1" dirty="0" smtClean="0"/>
              <a:t>3</a:t>
            </a:r>
            <a:r>
              <a:rPr kumimoji="1" lang="ja-JP" altLang="en-US" sz="1600" b="1" dirty="0" smtClean="0"/>
              <a:t>月告示）</a:t>
            </a:r>
            <a:endParaRPr kumimoji="1" lang="en-US" altLang="ja-JP" sz="1600" b="1" dirty="0" smtClean="0"/>
          </a:p>
          <a:p>
            <a:pPr algn="ctr"/>
            <a:endParaRPr kumimoji="1" lang="ja-JP" altLang="en-US" sz="2000" b="1" dirty="0"/>
          </a:p>
        </p:txBody>
      </p:sp>
      <p:sp>
        <p:nvSpPr>
          <p:cNvPr id="20" name="正方形/長方形 19"/>
          <p:cNvSpPr/>
          <p:nvPr/>
        </p:nvSpPr>
        <p:spPr>
          <a:xfrm>
            <a:off x="5076056" y="1196752"/>
            <a:ext cx="3456384" cy="10801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t>高等学校保健体育科目保健</a:t>
            </a:r>
            <a:r>
              <a:rPr lang="ja-JP" altLang="en-US" sz="2400" b="1" dirty="0" smtClean="0"/>
              <a:t>学習指導要領</a:t>
            </a:r>
            <a:endParaRPr lang="en-US" altLang="ja-JP" sz="2400" b="1" dirty="0" smtClean="0"/>
          </a:p>
          <a:p>
            <a:pPr algn="ctr"/>
            <a:r>
              <a:rPr kumimoji="1" lang="ja-JP" altLang="en-US" b="1" dirty="0" smtClean="0"/>
              <a:t>（平成</a:t>
            </a:r>
            <a:r>
              <a:rPr lang="en-US" altLang="ja-JP" b="1" dirty="0" smtClean="0"/>
              <a:t>21</a:t>
            </a:r>
            <a:r>
              <a:rPr kumimoji="1" lang="ja-JP" altLang="en-US" b="1" dirty="0" smtClean="0"/>
              <a:t>年</a:t>
            </a:r>
            <a:r>
              <a:rPr lang="en-US" altLang="ja-JP" b="1" dirty="0" smtClean="0"/>
              <a:t>3</a:t>
            </a:r>
            <a:r>
              <a:rPr kumimoji="1" lang="ja-JP" altLang="en-US" b="1" dirty="0" smtClean="0"/>
              <a:t>月告示）</a:t>
            </a:r>
            <a:endParaRPr kumimoji="1" lang="ja-JP" altLang="en-US" b="1" dirty="0"/>
          </a:p>
        </p:txBody>
      </p:sp>
      <p:sp>
        <p:nvSpPr>
          <p:cNvPr id="21" name="テキスト ボックス 20"/>
          <p:cNvSpPr txBox="1"/>
          <p:nvPr/>
        </p:nvSpPr>
        <p:spPr>
          <a:xfrm>
            <a:off x="4268076" y="1484784"/>
            <a:ext cx="663964" cy="584775"/>
          </a:xfrm>
          <a:prstGeom prst="rect">
            <a:avLst/>
          </a:prstGeom>
          <a:noFill/>
        </p:spPr>
        <p:txBody>
          <a:bodyPr wrap="none" rtlCol="0">
            <a:spAutoFit/>
          </a:bodyPr>
          <a:lstStyle/>
          <a:p>
            <a:r>
              <a:rPr kumimoji="1" lang="en-US" altLang="ja-JP" sz="3200" b="1" dirty="0" smtClean="0">
                <a:latin typeface="+mj-ea"/>
                <a:ea typeface="+mj-ea"/>
              </a:rPr>
              <a:t>VS</a:t>
            </a:r>
            <a:endParaRPr kumimoji="1" lang="ja-JP" altLang="en-US" sz="3200" b="1" dirty="0">
              <a:latin typeface="+mj-ea"/>
              <a:ea typeface="+mj-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1800" dirty="0"/>
          </a:p>
        </p:txBody>
      </p:sp>
      <p:graphicFrame>
        <p:nvGraphicFramePr>
          <p:cNvPr id="6" name="コンテンツ プレースホルダ 5"/>
          <p:cNvGraphicFramePr>
            <a:graphicFrameLocks noGrp="1"/>
          </p:cNvGraphicFramePr>
          <p:nvPr>
            <p:ph sz="quarter" idx="1"/>
          </p:nvPr>
        </p:nvGraphicFramePr>
        <p:xfrm>
          <a:off x="457200" y="1600200"/>
          <a:ext cx="8075240" cy="4431888"/>
        </p:xfrm>
        <a:graphic>
          <a:graphicData uri="http://schemas.openxmlformats.org/drawingml/2006/table">
            <a:tbl>
              <a:tblPr firstRow="1" bandRow="1">
                <a:tableStyleId>{5C22544A-7EE6-4342-B048-85BDC9FD1C3A}</a:tableStyleId>
              </a:tblPr>
              <a:tblGrid>
                <a:gridCol w="4037620"/>
                <a:gridCol w="4037620"/>
              </a:tblGrid>
              <a:tr h="4061048">
                <a:tc>
                  <a:txBody>
                    <a:bodyPr/>
                    <a:lstStyle/>
                    <a:p>
                      <a:endParaRPr kumimoji="1" lang="en-US" altLang="ja-JP" dirty="0" smtClean="0"/>
                    </a:p>
                    <a:p>
                      <a:r>
                        <a:rPr kumimoji="1" lang="ja-JP" altLang="en-US" b="0" dirty="0" smtClean="0">
                          <a:solidFill>
                            <a:schemeClr val="tx1"/>
                          </a:solidFill>
                        </a:rPr>
                        <a:t>オ</a:t>
                      </a:r>
                      <a:r>
                        <a:rPr kumimoji="1" lang="ja-JP" altLang="en-US" b="1" dirty="0" smtClean="0">
                          <a:solidFill>
                            <a:schemeClr val="tx1"/>
                          </a:solidFill>
                        </a:rPr>
                        <a:t>保健・医療機関や医薬品の有効利用</a:t>
                      </a:r>
                      <a:endParaRPr kumimoji="1" lang="en-US" altLang="ja-JP" b="1" dirty="0" smtClean="0">
                        <a:solidFill>
                          <a:schemeClr val="tx1"/>
                        </a:solidFill>
                      </a:endParaRPr>
                    </a:p>
                    <a:p>
                      <a:endParaRPr kumimoji="1" lang="en-US" altLang="ja-JP" b="1" dirty="0" smtClean="0">
                        <a:solidFill>
                          <a:schemeClr val="tx1"/>
                        </a:solidFill>
                      </a:endParaRPr>
                    </a:p>
                    <a:p>
                      <a:r>
                        <a:rPr kumimoji="1" lang="ja-JP" altLang="en-US" b="1" dirty="0" smtClean="0">
                          <a:solidFill>
                            <a:schemeClr val="tx1"/>
                          </a:solidFill>
                        </a:rPr>
                        <a:t>　</a:t>
                      </a:r>
                      <a:r>
                        <a:rPr kumimoji="1" lang="ja-JP" altLang="en-US" b="0" dirty="0" smtClean="0">
                          <a:solidFill>
                            <a:schemeClr val="tx1"/>
                          </a:solidFill>
                        </a:rPr>
                        <a:t>また、医薬品には、主作用と副作用があることを理解できるようにする。</a:t>
                      </a:r>
                      <a:endParaRPr kumimoji="1" lang="en-US" altLang="ja-JP" b="0" dirty="0" smtClean="0">
                        <a:solidFill>
                          <a:schemeClr val="tx1"/>
                        </a:solidFill>
                      </a:endParaRPr>
                    </a:p>
                    <a:p>
                      <a:r>
                        <a:rPr kumimoji="1" lang="ja-JP" altLang="en-US" b="0" dirty="0" smtClean="0">
                          <a:solidFill>
                            <a:schemeClr val="tx1"/>
                          </a:solidFill>
                        </a:rPr>
                        <a:t>医薬品には、使用回数、使用時間、使用量などの使用方法があり、正しく使用する必要があることについて理解できるようにする。</a:t>
                      </a:r>
                      <a:endParaRPr kumimoji="1" lang="ja-JP" altLang="en-US" b="1" dirty="0">
                        <a:solidFill>
                          <a:schemeClr val="tx1"/>
                        </a:solidFill>
                      </a:endParaRPr>
                    </a:p>
                  </a:txBody>
                  <a:tcPr/>
                </a:tc>
                <a:tc>
                  <a:txBody>
                    <a:bodyPr/>
                    <a:lstStyle/>
                    <a:p>
                      <a:endParaRPr kumimoji="1" lang="en-US" altLang="ja-JP" dirty="0" smtClean="0"/>
                    </a:p>
                    <a:p>
                      <a:r>
                        <a:rPr kumimoji="1" lang="ja-JP" altLang="en-US" dirty="0" smtClean="0">
                          <a:solidFill>
                            <a:schemeClr val="tx1"/>
                          </a:solidFill>
                        </a:rPr>
                        <a:t>イ．（イ）地域の保健・医療機関の活用</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b="1" dirty="0" smtClean="0">
                          <a:solidFill>
                            <a:schemeClr val="tx1"/>
                          </a:solidFill>
                        </a:rPr>
                        <a:t>　</a:t>
                      </a:r>
                      <a:r>
                        <a:rPr kumimoji="1" lang="ja-JP" altLang="en-US" b="0" dirty="0" smtClean="0">
                          <a:solidFill>
                            <a:schemeClr val="tx1"/>
                          </a:solidFill>
                        </a:rPr>
                        <a:t>医薬品には、医療用医薬品と一般用医薬品があること、承認制度により有効性や安全性が審査されていること、及び販売に規制があることを理解できるようにする。疾病からの回復や悪化の防止には、個々の医薬品の特性を理解した上で使用法に関する注意を守り、正しく使うことが必要であることを理解できるようにする。その際、副作用について、予期できるものと、予期することが困難なものがあることにも触れるようにする。</a:t>
                      </a:r>
                      <a:endParaRPr kumimoji="1" lang="ja-JP" altLang="en-US" dirty="0">
                        <a:solidFill>
                          <a:schemeClr val="tx1"/>
                        </a:solidFill>
                      </a:endParaRPr>
                    </a:p>
                  </a:txBody>
                  <a:tcPr/>
                </a:tc>
              </a:tr>
              <a:tr h="370840">
                <a:tc>
                  <a:txBody>
                    <a:bodyPr/>
                    <a:lstStyle/>
                    <a:p>
                      <a:endParaRPr kumimoji="1" lang="ja-JP" altLang="en-US" dirty="0"/>
                    </a:p>
                  </a:txBody>
                  <a:tcPr/>
                </a:tc>
                <a:tc>
                  <a:txBody>
                    <a:bodyPr/>
                    <a:lstStyle/>
                    <a:p>
                      <a:endParaRPr kumimoji="1" lang="ja-JP" altLang="en-US" dirty="0"/>
                    </a:p>
                  </a:txBody>
                  <a:tcPr/>
                </a:tc>
              </a:tr>
            </a:tbl>
          </a:graphicData>
        </a:graphic>
      </p:graphicFrame>
      <p:sp>
        <p:nvSpPr>
          <p:cNvPr id="4" name="正方形/長方形 3"/>
          <p:cNvSpPr/>
          <p:nvPr/>
        </p:nvSpPr>
        <p:spPr>
          <a:xfrm>
            <a:off x="467544" y="476672"/>
            <a:ext cx="381642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中学校学習指導要領解説</a:t>
            </a:r>
            <a:endParaRPr kumimoji="1" lang="en-US" altLang="ja-JP" sz="2400" dirty="0" smtClean="0"/>
          </a:p>
          <a:p>
            <a:pPr algn="ctr"/>
            <a:r>
              <a:rPr kumimoji="1" lang="ja-JP" altLang="en-US" sz="2000" dirty="0" smtClean="0"/>
              <a:t>　　　　　　　　　（平成２０年９月）</a:t>
            </a:r>
            <a:endParaRPr kumimoji="1" lang="ja-JP" altLang="en-US" sz="2000" dirty="0"/>
          </a:p>
        </p:txBody>
      </p:sp>
      <p:sp>
        <p:nvSpPr>
          <p:cNvPr id="5" name="正方形/長方形 4"/>
          <p:cNvSpPr/>
          <p:nvPr/>
        </p:nvSpPr>
        <p:spPr>
          <a:xfrm>
            <a:off x="4572000" y="476672"/>
            <a:ext cx="396044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高等学校学習指導要領解説</a:t>
            </a:r>
            <a:endParaRPr kumimoji="1" lang="en-US" altLang="ja-JP" sz="2400" dirty="0" smtClean="0"/>
          </a:p>
          <a:p>
            <a:pPr algn="ctr"/>
            <a:r>
              <a:rPr lang="ja-JP" altLang="en-US" sz="2000" dirty="0" smtClean="0"/>
              <a:t>　　　　　　　　　　（平成２１年１２月）</a:t>
            </a:r>
            <a:endParaRPr kumimoji="1" lang="ja-JP"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p:cNvGraphicFramePr>
            <a:graphicFrameLocks noGrp="1"/>
          </p:cNvGraphicFramePr>
          <p:nvPr>
            <p:ph sz="quarter" idx="1"/>
            <p:extLst>
              <p:ext uri="{D42A27DB-BD31-4B8C-83A1-F6EECF244321}">
                <p14:modId xmlns:p14="http://schemas.microsoft.com/office/powerpoint/2010/main" val="1846594776"/>
              </p:ext>
            </p:extLst>
          </p:nvPr>
        </p:nvGraphicFramePr>
        <p:xfrm>
          <a:off x="395536" y="1124744"/>
          <a:ext cx="7715200" cy="6142647"/>
        </p:xfrm>
        <a:graphic>
          <a:graphicData uri="http://schemas.openxmlformats.org/drawingml/2006/table">
            <a:tbl>
              <a:tblPr firstRow="1" bandRow="1">
                <a:tableStyleId>{5C22544A-7EE6-4342-B048-85BDC9FD1C3A}</a:tableStyleId>
              </a:tblPr>
              <a:tblGrid>
                <a:gridCol w="3970784"/>
                <a:gridCol w="3744416"/>
              </a:tblGrid>
              <a:tr h="1825867">
                <a:tc>
                  <a:txBody>
                    <a:bodyPr/>
                    <a:lstStyle/>
                    <a:p>
                      <a:r>
                        <a:rPr kumimoji="1" lang="ja-JP" altLang="en-US" sz="2000" dirty="0" smtClean="0">
                          <a:solidFill>
                            <a:schemeClr val="tx1"/>
                          </a:solidFill>
                        </a:rPr>
                        <a:t>「医薬品は、正しく使用すること」</a:t>
                      </a:r>
                      <a:endParaRPr kumimoji="1" lang="en-US" altLang="ja-JP" sz="2000" dirty="0" smtClean="0">
                        <a:solidFill>
                          <a:schemeClr val="tx1"/>
                        </a:solidFill>
                      </a:endParaRPr>
                    </a:p>
                    <a:p>
                      <a:endParaRPr kumimoji="1" lang="en-US" altLang="ja-JP" sz="2000" dirty="0" smtClean="0">
                        <a:solidFill>
                          <a:schemeClr val="tx1"/>
                        </a:solidFill>
                      </a:endParaRPr>
                    </a:p>
                    <a:p>
                      <a:endParaRPr kumimoji="1" lang="en-US" altLang="ja-JP" sz="2000" dirty="0" smtClean="0">
                        <a:solidFill>
                          <a:schemeClr val="tx1"/>
                        </a:solidFill>
                      </a:endParaRPr>
                    </a:p>
                  </a:txBody>
                  <a:tcPr/>
                </a:tc>
                <a:tc>
                  <a:txBody>
                    <a:bodyPr/>
                    <a:lstStyle/>
                    <a:p>
                      <a:r>
                        <a:rPr kumimoji="1" lang="ja-JP" altLang="en-US" dirty="0" smtClean="0">
                          <a:solidFill>
                            <a:schemeClr val="tx1"/>
                          </a:solidFill>
                        </a:rPr>
                        <a:t>「医薬品の有効性や安全性が審査されており、販売には制限があること。疾病からの回復や悪化の防止には、医薬品を正しく使用することが有効であること」</a:t>
                      </a:r>
                      <a:endParaRPr kumimoji="1" lang="ja-JP" altLang="en-US" dirty="0">
                        <a:solidFill>
                          <a:schemeClr val="tx1"/>
                        </a:solidFill>
                      </a:endParaRPr>
                    </a:p>
                  </a:txBody>
                  <a:tcPr/>
                </a:tc>
              </a:tr>
              <a:tr h="4316780">
                <a:tc>
                  <a:txBody>
                    <a:bodyPr/>
                    <a:lstStyle/>
                    <a:p>
                      <a:endParaRPr kumimoji="1" lang="en-US" altLang="ja-JP" dirty="0" smtClean="0"/>
                    </a:p>
                    <a:p>
                      <a:r>
                        <a:rPr kumimoji="1" lang="ja-JP" altLang="en-US" sz="2000" dirty="0" smtClean="0"/>
                        <a:t>①医薬品には主作用と副</a:t>
                      </a:r>
                      <a:r>
                        <a:rPr kumimoji="1" lang="ja-JP" altLang="en-US" sz="2000" dirty="0" err="1" smtClean="0"/>
                        <a:t>作用があ</a:t>
                      </a:r>
                      <a:r>
                        <a:rPr kumimoji="1" lang="ja-JP" altLang="en-US" sz="2000" dirty="0" smtClean="0"/>
                        <a:t>　</a:t>
                      </a:r>
                      <a:endParaRPr kumimoji="1" lang="en-US" altLang="ja-JP" sz="2000" dirty="0" smtClean="0"/>
                    </a:p>
                    <a:p>
                      <a:r>
                        <a:rPr kumimoji="1" lang="ja-JP" altLang="en-US" sz="2000" dirty="0" smtClean="0"/>
                        <a:t>　　ること</a:t>
                      </a:r>
                      <a:endParaRPr kumimoji="1" lang="en-US" altLang="ja-JP" sz="2000" dirty="0" smtClean="0"/>
                    </a:p>
                    <a:p>
                      <a:r>
                        <a:rPr kumimoji="1" lang="ja-JP" altLang="en-US" sz="2000" dirty="0" smtClean="0"/>
                        <a:t>②医薬品には、使用回数、</a:t>
                      </a:r>
                      <a:endParaRPr kumimoji="1" lang="en-US" altLang="ja-JP" sz="2000" dirty="0" smtClean="0"/>
                    </a:p>
                    <a:p>
                      <a:r>
                        <a:rPr kumimoji="1" lang="ja-JP" altLang="en-US" sz="2000" dirty="0" smtClean="0"/>
                        <a:t>　　　　　　　　　　使用時間、</a:t>
                      </a:r>
                      <a:endParaRPr kumimoji="1" lang="en-US" altLang="ja-JP" sz="2000" dirty="0" smtClean="0"/>
                    </a:p>
                    <a:p>
                      <a:r>
                        <a:rPr kumimoji="1" lang="ja-JP" altLang="en-US" sz="2000" dirty="0" smtClean="0"/>
                        <a:t>　　　　　　　　　　使用量などの</a:t>
                      </a:r>
                      <a:endParaRPr kumimoji="1" lang="en-US" altLang="ja-JP" sz="2000" dirty="0" smtClean="0"/>
                    </a:p>
                    <a:p>
                      <a:r>
                        <a:rPr kumimoji="1" lang="ja-JP" altLang="en-US" sz="2000" dirty="0" smtClean="0"/>
                        <a:t>　　　　　　　　　　　使用法があること</a:t>
                      </a:r>
                      <a:endParaRPr kumimoji="1" lang="en-US" altLang="ja-JP" sz="2000" dirty="0" smtClean="0"/>
                    </a:p>
                    <a:p>
                      <a:r>
                        <a:rPr kumimoji="1" lang="ja-JP" altLang="en-US" sz="2000" dirty="0" smtClean="0"/>
                        <a:t>③正しく使用する必要があること</a:t>
                      </a:r>
                      <a:endParaRPr kumimoji="1" lang="en-US" altLang="ja-JP" sz="2000" dirty="0" smtClean="0"/>
                    </a:p>
                    <a:p>
                      <a:endParaRPr kumimoji="1" lang="en-US" altLang="ja-JP" sz="2000" dirty="0" smtClean="0"/>
                    </a:p>
                    <a:p>
                      <a:r>
                        <a:rPr kumimoji="1" lang="ja-JP" altLang="en-US" sz="2000" dirty="0" smtClean="0"/>
                        <a:t>　　</a:t>
                      </a:r>
                      <a:endParaRPr kumimoji="1" lang="ja-JP" altLang="en-US" sz="2000" dirty="0"/>
                    </a:p>
                  </a:txBody>
                  <a:tcPr/>
                </a:tc>
                <a:tc>
                  <a:txBody>
                    <a:bodyPr/>
                    <a:lstStyle/>
                    <a:p>
                      <a:endParaRPr kumimoji="1" lang="en-US" altLang="ja-JP" dirty="0" smtClean="0"/>
                    </a:p>
                    <a:p>
                      <a:r>
                        <a:rPr kumimoji="1" lang="ja-JP" altLang="en-US" dirty="0" smtClean="0"/>
                        <a:t>①医薬品には医療用医薬品と</a:t>
                      </a:r>
                      <a:endParaRPr kumimoji="1" lang="en-US" altLang="ja-JP" dirty="0" smtClean="0"/>
                    </a:p>
                    <a:p>
                      <a:r>
                        <a:rPr kumimoji="1" lang="ja-JP" altLang="en-US" dirty="0" smtClean="0"/>
                        <a:t>　</a:t>
                      </a:r>
                      <a:r>
                        <a:rPr kumimoji="1" lang="ja-JP" altLang="en-US" smtClean="0"/>
                        <a:t>　一般用医</a:t>
                      </a:r>
                      <a:r>
                        <a:rPr kumimoji="1" lang="ja-JP" altLang="en-US" dirty="0" smtClean="0"/>
                        <a:t>薬品があること</a:t>
                      </a:r>
                      <a:endParaRPr kumimoji="1" lang="en-US" altLang="ja-JP" dirty="0" smtClean="0"/>
                    </a:p>
                    <a:p>
                      <a:r>
                        <a:rPr kumimoji="1" lang="ja-JP" altLang="en-US" dirty="0" smtClean="0"/>
                        <a:t>②承認制度により有効性や安全性が</a:t>
                      </a:r>
                      <a:endParaRPr kumimoji="1" lang="en-US" altLang="ja-JP" dirty="0" smtClean="0"/>
                    </a:p>
                    <a:p>
                      <a:r>
                        <a:rPr kumimoji="1" lang="ja-JP" altLang="en-US" dirty="0" smtClean="0"/>
                        <a:t>　　審査されていること</a:t>
                      </a:r>
                      <a:endParaRPr kumimoji="1" lang="en-US" altLang="ja-JP" dirty="0" smtClean="0"/>
                    </a:p>
                    <a:p>
                      <a:r>
                        <a:rPr kumimoji="1" lang="ja-JP" altLang="en-US" dirty="0" smtClean="0"/>
                        <a:t>③販売に規制があること</a:t>
                      </a:r>
                      <a:endParaRPr kumimoji="1" lang="en-US" altLang="ja-JP" dirty="0" smtClean="0"/>
                    </a:p>
                    <a:p>
                      <a:r>
                        <a:rPr kumimoji="1" lang="ja-JP" altLang="en-US" dirty="0" smtClean="0"/>
                        <a:t>④疾病からの回復や悪化の防止</a:t>
                      </a:r>
                      <a:endParaRPr kumimoji="1" lang="en-US" altLang="ja-JP" dirty="0" smtClean="0"/>
                    </a:p>
                    <a:p>
                      <a:r>
                        <a:rPr kumimoji="1" lang="ja-JP" altLang="en-US" dirty="0" smtClean="0"/>
                        <a:t>　　</a:t>
                      </a:r>
                      <a:r>
                        <a:rPr kumimoji="1" lang="ja-JP" altLang="en-US" dirty="0" err="1" smtClean="0"/>
                        <a:t>には</a:t>
                      </a:r>
                      <a:r>
                        <a:rPr kumimoji="1" lang="ja-JP" altLang="en-US" dirty="0" smtClean="0"/>
                        <a:t>個々の医薬品の特性を理解</a:t>
                      </a:r>
                      <a:endParaRPr kumimoji="1" lang="en-US" altLang="ja-JP" dirty="0" smtClean="0"/>
                    </a:p>
                    <a:p>
                      <a:r>
                        <a:rPr kumimoji="1" lang="ja-JP" altLang="en-US" dirty="0" smtClean="0"/>
                        <a:t>　　した上で使用法に関する注意を守</a:t>
                      </a:r>
                      <a:endParaRPr kumimoji="1" lang="en-US" altLang="ja-JP" dirty="0" smtClean="0"/>
                    </a:p>
                    <a:p>
                      <a:r>
                        <a:rPr kumimoji="1" lang="ja-JP" altLang="en-US" dirty="0" smtClean="0"/>
                        <a:t>　　り正しく使うことが必要であること</a:t>
                      </a:r>
                      <a:endParaRPr kumimoji="1" lang="en-US" altLang="ja-JP" dirty="0" smtClean="0"/>
                    </a:p>
                    <a:p>
                      <a:r>
                        <a:rPr kumimoji="1" lang="ja-JP" altLang="en-US" dirty="0" smtClean="0"/>
                        <a:t>⑤副作用については、予期出来るも</a:t>
                      </a:r>
                      <a:endParaRPr kumimoji="1" lang="en-US" altLang="ja-JP" dirty="0" smtClean="0"/>
                    </a:p>
                    <a:p>
                      <a:r>
                        <a:rPr kumimoji="1" lang="ja-JP" altLang="en-US" dirty="0" smtClean="0"/>
                        <a:t>　　</a:t>
                      </a:r>
                      <a:r>
                        <a:rPr kumimoji="1" lang="ja-JP" altLang="en-US" dirty="0" err="1" smtClean="0"/>
                        <a:t>のと</a:t>
                      </a:r>
                      <a:r>
                        <a:rPr kumimoji="1" lang="ja-JP" altLang="en-US" dirty="0" smtClean="0"/>
                        <a:t>予期することが困難なものが</a:t>
                      </a:r>
                      <a:endParaRPr kumimoji="1" lang="en-US" altLang="ja-JP" dirty="0" smtClean="0"/>
                    </a:p>
                    <a:p>
                      <a:r>
                        <a:rPr kumimoji="1" lang="ja-JP" altLang="en-US" dirty="0" smtClean="0"/>
                        <a:t>　　あることにも触れるようにする</a:t>
                      </a:r>
                      <a:endParaRPr kumimoji="1" lang="en-US" altLang="ja-JP" dirty="0" smtClean="0"/>
                    </a:p>
                    <a:p>
                      <a:endParaRPr kumimoji="1" lang="en-US" altLang="ja-JP" dirty="0" smtClean="0"/>
                    </a:p>
                    <a:p>
                      <a:endParaRPr kumimoji="1" lang="ja-JP" altLang="en-US" dirty="0"/>
                    </a:p>
                  </a:txBody>
                  <a:tcPr/>
                </a:tc>
              </a:tr>
            </a:tbl>
          </a:graphicData>
        </a:graphic>
      </p:graphicFrame>
      <p:sp>
        <p:nvSpPr>
          <p:cNvPr id="4" name="正方形/長方形 3"/>
          <p:cNvSpPr/>
          <p:nvPr/>
        </p:nvSpPr>
        <p:spPr>
          <a:xfrm>
            <a:off x="467544" y="260648"/>
            <a:ext cx="381642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t>中学校</a:t>
            </a:r>
            <a:endParaRPr lang="en-US" altLang="ja-JP" sz="2000" dirty="0" smtClean="0"/>
          </a:p>
          <a:p>
            <a:pPr algn="ctr"/>
            <a:r>
              <a:rPr kumimoji="1" lang="ja-JP" altLang="en-US" sz="2000" dirty="0" smtClean="0"/>
              <a:t>教えるべきポイント</a:t>
            </a:r>
            <a:endParaRPr kumimoji="1" lang="en-US" altLang="ja-JP" sz="2000" dirty="0" smtClean="0"/>
          </a:p>
        </p:txBody>
      </p:sp>
      <p:sp>
        <p:nvSpPr>
          <p:cNvPr id="5" name="正方形/長方形 4"/>
          <p:cNvSpPr/>
          <p:nvPr/>
        </p:nvSpPr>
        <p:spPr>
          <a:xfrm>
            <a:off x="4644008" y="260648"/>
            <a:ext cx="3528392"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高等学校</a:t>
            </a:r>
            <a:endParaRPr kumimoji="1" lang="en-US" altLang="ja-JP" sz="2000" dirty="0" smtClean="0"/>
          </a:p>
          <a:p>
            <a:pPr algn="ctr"/>
            <a:r>
              <a:rPr lang="ja-JP" altLang="en-US" sz="2000" dirty="0" smtClean="0"/>
              <a:t>教えるべきポイント</a:t>
            </a:r>
            <a:endParaRPr kumimoji="1" lang="ja-JP" altLang="en-US" sz="2000" dirty="0"/>
          </a:p>
        </p:txBody>
      </p:sp>
      <p:sp>
        <p:nvSpPr>
          <p:cNvPr id="7" name="正方形/長方形 6"/>
          <p:cNvSpPr/>
          <p:nvPr/>
        </p:nvSpPr>
        <p:spPr>
          <a:xfrm>
            <a:off x="467544" y="2708920"/>
            <a:ext cx="381642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具体的な項目</a:t>
            </a:r>
            <a:endParaRPr kumimoji="1" lang="ja-JP" altLang="en-US" sz="2000" dirty="0"/>
          </a:p>
        </p:txBody>
      </p:sp>
      <p:sp>
        <p:nvSpPr>
          <p:cNvPr id="8" name="正方形/長方形 7"/>
          <p:cNvSpPr/>
          <p:nvPr/>
        </p:nvSpPr>
        <p:spPr>
          <a:xfrm>
            <a:off x="4644008" y="2708920"/>
            <a:ext cx="360040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具体的な項目</a:t>
            </a:r>
            <a:endParaRPr kumimoji="1" lang="ja-JP" alt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619672" y="476672"/>
            <a:ext cx="5112568" cy="8640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84168" y="3356992"/>
            <a:ext cx="4572000" cy="523220"/>
          </a:xfrm>
          <a:prstGeom prst="rect">
            <a:avLst/>
          </a:prstGeom>
        </p:spPr>
        <p:txBody>
          <a:bodyPr>
            <a:spAutoFit/>
          </a:bodyPr>
          <a:lstStyle/>
          <a:p>
            <a:pPr>
              <a:buNone/>
            </a:pPr>
            <a:r>
              <a:rPr lang="ja-JP" altLang="en-US" sz="1400" dirty="0" smtClean="0">
                <a:latin typeface="+mj-ea"/>
                <a:ea typeface="+mj-ea"/>
              </a:rPr>
              <a:t>～すべての子どもたちが</a:t>
            </a:r>
            <a:endParaRPr lang="en-US" altLang="ja-JP" sz="1400" dirty="0" smtClean="0">
              <a:latin typeface="+mj-ea"/>
              <a:ea typeface="+mj-ea"/>
            </a:endParaRPr>
          </a:p>
          <a:p>
            <a:pPr>
              <a:buNone/>
            </a:pPr>
            <a:r>
              <a:rPr lang="ja-JP" altLang="en-US" sz="1400" dirty="0" smtClean="0">
                <a:latin typeface="+mj-ea"/>
                <a:ea typeface="+mj-ea"/>
              </a:rPr>
              <a:t>身につけているべきミニマムとは？～</a:t>
            </a:r>
            <a:endParaRPr lang="en-US" altLang="ja-JP" sz="1400" dirty="0" smtClean="0">
              <a:latin typeface="+mj-ea"/>
              <a:ea typeface="+mj-ea"/>
            </a:endParaRPr>
          </a:p>
        </p:txBody>
      </p:sp>
      <p:grpSp>
        <p:nvGrpSpPr>
          <p:cNvPr id="2" name="グループ化 24"/>
          <p:cNvGrpSpPr/>
          <p:nvPr/>
        </p:nvGrpSpPr>
        <p:grpSpPr>
          <a:xfrm>
            <a:off x="179512" y="548680"/>
            <a:ext cx="9828584" cy="4833828"/>
            <a:chOff x="179512" y="980728"/>
            <a:chExt cx="9828584" cy="4833828"/>
          </a:xfrm>
        </p:grpSpPr>
        <p:sp>
          <p:nvSpPr>
            <p:cNvPr id="5" name="正方形/長方形 4"/>
            <p:cNvSpPr/>
            <p:nvPr/>
          </p:nvSpPr>
          <p:spPr>
            <a:xfrm>
              <a:off x="1742993" y="980728"/>
              <a:ext cx="5205271" cy="646331"/>
            </a:xfrm>
            <a:prstGeom prst="rect">
              <a:avLst/>
            </a:prstGeom>
          </p:spPr>
          <p:txBody>
            <a:bodyPr wrap="none">
              <a:spAutoFit/>
            </a:bodyPr>
            <a:lstStyle/>
            <a:p>
              <a:r>
                <a:rPr lang="ja-JP" altLang="en-US" sz="3600" b="1" dirty="0" smtClean="0">
                  <a:latin typeface="+mj-ea"/>
                  <a:ea typeface="+mj-ea"/>
                </a:rPr>
                <a:t>「セルフメデｨケーション」　</a:t>
              </a:r>
              <a:endParaRPr lang="ja-JP" altLang="en-US" sz="3600" dirty="0">
                <a:latin typeface="+mj-ea"/>
                <a:ea typeface="+mj-ea"/>
              </a:endParaRPr>
            </a:p>
          </p:txBody>
        </p:sp>
        <p:sp>
          <p:nvSpPr>
            <p:cNvPr id="6" name="正方形/長方形 5"/>
            <p:cNvSpPr/>
            <p:nvPr/>
          </p:nvSpPr>
          <p:spPr>
            <a:xfrm>
              <a:off x="467544" y="1988840"/>
              <a:ext cx="1475084" cy="400110"/>
            </a:xfrm>
            <a:prstGeom prst="rect">
              <a:avLst/>
            </a:prstGeom>
            <a:ln>
              <a:solidFill>
                <a:schemeClr val="accent6">
                  <a:lumMod val="50000"/>
                </a:schemeClr>
              </a:solidFill>
            </a:ln>
          </p:spPr>
          <p:txBody>
            <a:bodyPr wrap="none">
              <a:spAutoFit/>
            </a:bodyPr>
            <a:lstStyle/>
            <a:p>
              <a:r>
                <a:rPr lang="ja-JP" altLang="en-US" sz="2000" b="1" dirty="0" smtClean="0">
                  <a:latin typeface="+mj-ea"/>
                  <a:ea typeface="+mj-ea"/>
                </a:rPr>
                <a:t>厚生労働省</a:t>
              </a:r>
              <a:endParaRPr lang="ja-JP" altLang="en-US" sz="2000" dirty="0">
                <a:latin typeface="+mj-ea"/>
                <a:ea typeface="+mj-ea"/>
              </a:endParaRPr>
            </a:p>
          </p:txBody>
        </p:sp>
        <p:sp>
          <p:nvSpPr>
            <p:cNvPr id="7" name="正方形/長方形 6"/>
            <p:cNvSpPr/>
            <p:nvPr/>
          </p:nvSpPr>
          <p:spPr>
            <a:xfrm>
              <a:off x="5905228" y="2020778"/>
              <a:ext cx="1475084" cy="400110"/>
            </a:xfrm>
            <a:prstGeom prst="rect">
              <a:avLst/>
            </a:prstGeom>
            <a:ln>
              <a:solidFill>
                <a:schemeClr val="accent6">
                  <a:lumMod val="50000"/>
                </a:schemeClr>
              </a:solidFill>
            </a:ln>
          </p:spPr>
          <p:txBody>
            <a:bodyPr wrap="none">
              <a:spAutoFit/>
            </a:bodyPr>
            <a:lstStyle/>
            <a:p>
              <a:r>
                <a:rPr lang="ja-JP" altLang="en-US" sz="2000" b="1" dirty="0" smtClean="0">
                  <a:latin typeface="+mj-ea"/>
                  <a:ea typeface="+mj-ea"/>
                </a:rPr>
                <a:t>文部科学省</a:t>
              </a:r>
              <a:endParaRPr lang="ja-JP" altLang="en-US" sz="2000" dirty="0">
                <a:latin typeface="+mj-ea"/>
                <a:ea typeface="+mj-ea"/>
              </a:endParaRPr>
            </a:p>
          </p:txBody>
        </p:sp>
        <p:sp>
          <p:nvSpPr>
            <p:cNvPr id="8" name="下矢印 7"/>
            <p:cNvSpPr/>
            <p:nvPr/>
          </p:nvSpPr>
          <p:spPr>
            <a:xfrm>
              <a:off x="2123728" y="191683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9" name="下矢印 8"/>
            <p:cNvSpPr/>
            <p:nvPr/>
          </p:nvSpPr>
          <p:spPr>
            <a:xfrm>
              <a:off x="5508104" y="1916832"/>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0" name="正方形/長方形 9"/>
            <p:cNvSpPr/>
            <p:nvPr/>
          </p:nvSpPr>
          <p:spPr>
            <a:xfrm>
              <a:off x="179512" y="2852936"/>
              <a:ext cx="4136069" cy="369332"/>
            </a:xfrm>
            <a:prstGeom prst="rect">
              <a:avLst/>
            </a:prstGeom>
          </p:spPr>
          <p:txBody>
            <a:bodyPr wrap="none">
              <a:spAutoFit/>
            </a:bodyPr>
            <a:lstStyle/>
            <a:p>
              <a:r>
                <a:rPr lang="ja-JP" altLang="en-US" b="1" dirty="0" smtClean="0">
                  <a:latin typeface="+mj-ea"/>
                  <a:ea typeface="+mj-ea"/>
                </a:rPr>
                <a:t>一般用医薬品承認審査合理化等検討会</a:t>
              </a:r>
              <a:endParaRPr lang="ja-JP" altLang="en-US" b="1" dirty="0">
                <a:latin typeface="+mj-ea"/>
                <a:ea typeface="+mj-ea"/>
              </a:endParaRPr>
            </a:p>
          </p:txBody>
        </p:sp>
        <p:sp>
          <p:nvSpPr>
            <p:cNvPr id="11" name="正方形/長方形 10"/>
            <p:cNvSpPr/>
            <p:nvPr/>
          </p:nvSpPr>
          <p:spPr>
            <a:xfrm>
              <a:off x="323528" y="2564904"/>
              <a:ext cx="915635"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14.11</a:t>
              </a:r>
              <a:endParaRPr lang="ja-JP" altLang="en-US" dirty="0">
                <a:latin typeface="+mj-ea"/>
                <a:ea typeface="+mj-ea"/>
              </a:endParaRPr>
            </a:p>
          </p:txBody>
        </p:sp>
        <p:sp>
          <p:nvSpPr>
            <p:cNvPr id="12" name="正方形/長方形 11"/>
            <p:cNvSpPr/>
            <p:nvPr/>
          </p:nvSpPr>
          <p:spPr>
            <a:xfrm>
              <a:off x="323528" y="3635732"/>
              <a:ext cx="800219"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18.6</a:t>
              </a:r>
              <a:endParaRPr lang="ja-JP" altLang="en-US" dirty="0">
                <a:latin typeface="+mj-ea"/>
                <a:ea typeface="+mj-ea"/>
              </a:endParaRPr>
            </a:p>
          </p:txBody>
        </p:sp>
        <p:sp>
          <p:nvSpPr>
            <p:cNvPr id="13" name="正方形/長方形 12"/>
            <p:cNvSpPr/>
            <p:nvPr/>
          </p:nvSpPr>
          <p:spPr>
            <a:xfrm>
              <a:off x="1403648" y="4005064"/>
              <a:ext cx="2273379" cy="369332"/>
            </a:xfrm>
            <a:prstGeom prst="rect">
              <a:avLst/>
            </a:prstGeom>
          </p:spPr>
          <p:txBody>
            <a:bodyPr wrap="none">
              <a:spAutoFit/>
            </a:bodyPr>
            <a:lstStyle/>
            <a:p>
              <a:r>
                <a:rPr lang="ja-JP" altLang="en-US" b="1" dirty="0" smtClean="0">
                  <a:latin typeface="+mj-ea"/>
                  <a:ea typeface="+mj-ea"/>
                </a:rPr>
                <a:t>　改正薬事法　公布　</a:t>
              </a:r>
              <a:endParaRPr lang="ja-JP" altLang="en-US" b="1" dirty="0">
                <a:latin typeface="+mj-ea"/>
                <a:ea typeface="+mj-ea"/>
              </a:endParaRPr>
            </a:p>
          </p:txBody>
        </p:sp>
        <p:sp>
          <p:nvSpPr>
            <p:cNvPr id="14" name="下矢印 13"/>
            <p:cNvSpPr/>
            <p:nvPr/>
          </p:nvSpPr>
          <p:spPr>
            <a:xfrm>
              <a:off x="2123728" y="3284984"/>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5" name="正方形/長方形 14"/>
            <p:cNvSpPr/>
            <p:nvPr/>
          </p:nvSpPr>
          <p:spPr>
            <a:xfrm>
              <a:off x="1590652" y="5445224"/>
              <a:ext cx="1965603" cy="369332"/>
            </a:xfrm>
            <a:prstGeom prst="rect">
              <a:avLst/>
            </a:prstGeom>
          </p:spPr>
          <p:txBody>
            <a:bodyPr wrap="none">
              <a:spAutoFit/>
            </a:bodyPr>
            <a:lstStyle/>
            <a:p>
              <a:r>
                <a:rPr lang="ja-JP" altLang="en-US" b="1" dirty="0" smtClean="0">
                  <a:latin typeface="+mj-ea"/>
                  <a:ea typeface="+mj-ea"/>
                </a:rPr>
                <a:t>改正薬事法　施行</a:t>
              </a:r>
              <a:endParaRPr lang="ja-JP" altLang="en-US" b="1" dirty="0">
                <a:latin typeface="+mj-ea"/>
                <a:ea typeface="+mj-ea"/>
              </a:endParaRPr>
            </a:p>
          </p:txBody>
        </p:sp>
        <p:sp>
          <p:nvSpPr>
            <p:cNvPr id="16" name="下矢印 15"/>
            <p:cNvSpPr/>
            <p:nvPr/>
          </p:nvSpPr>
          <p:spPr>
            <a:xfrm>
              <a:off x="2123728" y="4581128"/>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7" name="正方形/長方形 16"/>
            <p:cNvSpPr/>
            <p:nvPr/>
          </p:nvSpPr>
          <p:spPr>
            <a:xfrm>
              <a:off x="395536" y="5219908"/>
              <a:ext cx="800219"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21.6</a:t>
              </a:r>
              <a:endParaRPr lang="ja-JP" altLang="en-US" dirty="0">
                <a:latin typeface="+mj-ea"/>
                <a:ea typeface="+mj-ea"/>
              </a:endParaRPr>
            </a:p>
          </p:txBody>
        </p:sp>
        <p:sp>
          <p:nvSpPr>
            <p:cNvPr id="18" name="正方形/長方形 17"/>
            <p:cNvSpPr/>
            <p:nvPr/>
          </p:nvSpPr>
          <p:spPr>
            <a:xfrm>
              <a:off x="5093219" y="2852936"/>
              <a:ext cx="3134191" cy="369332"/>
            </a:xfrm>
            <a:prstGeom prst="rect">
              <a:avLst/>
            </a:prstGeom>
          </p:spPr>
          <p:txBody>
            <a:bodyPr wrap="none">
              <a:spAutoFit/>
            </a:bodyPr>
            <a:lstStyle/>
            <a:p>
              <a:r>
                <a:rPr lang="ja-JP" altLang="en-US" b="1" dirty="0" smtClean="0">
                  <a:latin typeface="+mj-ea"/>
                  <a:ea typeface="+mj-ea"/>
                </a:rPr>
                <a:t>中央教育審議会における検討</a:t>
              </a:r>
              <a:endParaRPr lang="ja-JP" altLang="en-US" b="1" dirty="0">
                <a:latin typeface="+mj-ea"/>
                <a:ea typeface="+mj-ea"/>
              </a:endParaRPr>
            </a:p>
          </p:txBody>
        </p:sp>
        <p:sp>
          <p:nvSpPr>
            <p:cNvPr id="19" name="正方形/長方形 18"/>
            <p:cNvSpPr/>
            <p:nvPr/>
          </p:nvSpPr>
          <p:spPr>
            <a:xfrm>
              <a:off x="4283968" y="2564904"/>
              <a:ext cx="1646605"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17.7</a:t>
              </a:r>
              <a:r>
                <a:rPr lang="ja-JP" altLang="en-US" dirty="0" smtClean="0">
                  <a:latin typeface="+mj-ea"/>
                  <a:ea typeface="+mj-ea"/>
                </a:rPr>
                <a:t>～Ｈ</a:t>
              </a:r>
              <a:r>
                <a:rPr lang="en-US" altLang="ja-JP" dirty="0" smtClean="0">
                  <a:latin typeface="+mj-ea"/>
                  <a:ea typeface="+mj-ea"/>
                </a:rPr>
                <a:t>19.9</a:t>
              </a:r>
              <a:endParaRPr lang="ja-JP" altLang="en-US" dirty="0">
                <a:latin typeface="+mj-ea"/>
                <a:ea typeface="+mj-ea"/>
              </a:endParaRPr>
            </a:p>
          </p:txBody>
        </p:sp>
        <p:sp>
          <p:nvSpPr>
            <p:cNvPr id="20" name="正方形/長方形 19"/>
            <p:cNvSpPr/>
            <p:nvPr/>
          </p:nvSpPr>
          <p:spPr>
            <a:xfrm>
              <a:off x="5436096" y="3142709"/>
              <a:ext cx="4572000" cy="646331"/>
            </a:xfrm>
            <a:prstGeom prst="rect">
              <a:avLst/>
            </a:prstGeom>
          </p:spPr>
          <p:txBody>
            <a:bodyPr>
              <a:spAutoFit/>
            </a:bodyPr>
            <a:lstStyle/>
            <a:p>
              <a:pPr>
                <a:buNone/>
              </a:pPr>
              <a:r>
                <a:rPr lang="ja-JP" altLang="en-US" sz="1600" dirty="0" smtClean="0">
                  <a:latin typeface="ＭＳ Ｐゴシック"/>
                  <a:ea typeface="ＭＳ Ｐゴシック"/>
                </a:rPr>
                <a:t>健やかな体を育む教育の在り方に</a:t>
              </a:r>
              <a:r>
                <a:rPr lang="ja-JP" altLang="en-US" sz="2000" dirty="0" smtClean="0">
                  <a:latin typeface="ＭＳ Ｐゴシック"/>
                  <a:ea typeface="ＭＳ Ｐゴシック"/>
                </a:rPr>
                <a:t>　　　　　　　　　　　　　　　</a:t>
              </a:r>
              <a:r>
                <a:rPr lang="ja-JP" altLang="en-US" sz="1600" dirty="0" smtClean="0">
                  <a:latin typeface="ＭＳ Ｐゴシック"/>
                  <a:ea typeface="ＭＳ Ｐゴシック"/>
                </a:rPr>
                <a:t>　　　　　　　　関する専門部会</a:t>
              </a:r>
              <a:endParaRPr lang="en-US" altLang="ja-JP" sz="1600" dirty="0" smtClean="0">
                <a:latin typeface="ＭＳ Ｐゴシック"/>
                <a:ea typeface="ＭＳ Ｐゴシック"/>
              </a:endParaRPr>
            </a:p>
          </p:txBody>
        </p:sp>
        <p:sp>
          <p:nvSpPr>
            <p:cNvPr id="22" name="正方形/長方形 21"/>
            <p:cNvSpPr/>
            <p:nvPr/>
          </p:nvSpPr>
          <p:spPr>
            <a:xfrm>
              <a:off x="5112568" y="4653136"/>
              <a:ext cx="4572000" cy="1138773"/>
            </a:xfrm>
            <a:prstGeom prst="rect">
              <a:avLst/>
            </a:prstGeom>
          </p:spPr>
          <p:txBody>
            <a:bodyPr>
              <a:spAutoFit/>
            </a:bodyPr>
            <a:lstStyle/>
            <a:p>
              <a:pPr>
                <a:buNone/>
              </a:pPr>
              <a:r>
                <a:rPr lang="ja-JP" altLang="en-US" b="1" dirty="0" smtClean="0">
                  <a:latin typeface="+mj-ea"/>
                  <a:ea typeface="+mj-ea"/>
                </a:rPr>
                <a:t>中央教育審議会　答申</a:t>
              </a:r>
              <a:r>
                <a:rPr lang="ja-JP" altLang="en-US" dirty="0" smtClean="0">
                  <a:latin typeface="+mj-ea"/>
                  <a:ea typeface="+mj-ea"/>
                </a:rPr>
                <a:t>　　　　　　　　　　　　　</a:t>
              </a:r>
              <a:r>
                <a:rPr lang="ja-JP" altLang="en-US" sz="1600" dirty="0" smtClean="0">
                  <a:latin typeface="+mj-ea"/>
                  <a:ea typeface="+mj-ea"/>
                </a:rPr>
                <a:t>「幼稚園、小学校、中学校、高等学校</a:t>
              </a:r>
              <a:endParaRPr lang="en-US" altLang="ja-JP" sz="1600" dirty="0" smtClean="0">
                <a:latin typeface="+mj-ea"/>
                <a:ea typeface="+mj-ea"/>
              </a:endParaRPr>
            </a:p>
            <a:p>
              <a:pPr>
                <a:buNone/>
              </a:pPr>
              <a:r>
                <a:rPr lang="ja-JP" altLang="en-US" sz="1600" dirty="0" smtClean="0">
                  <a:latin typeface="+mj-ea"/>
                  <a:ea typeface="+mj-ea"/>
                </a:rPr>
                <a:t>及び特別支援学校の学習指導要領</a:t>
              </a:r>
              <a:endParaRPr lang="en-US" altLang="ja-JP" sz="1600" dirty="0" smtClean="0">
                <a:latin typeface="+mj-ea"/>
                <a:ea typeface="+mj-ea"/>
              </a:endParaRPr>
            </a:p>
            <a:p>
              <a:pPr>
                <a:buNone/>
              </a:pPr>
              <a:r>
                <a:rPr lang="ja-JP" altLang="en-US" sz="1600" dirty="0" smtClean="0">
                  <a:latin typeface="+mj-ea"/>
                  <a:ea typeface="+mj-ea"/>
                </a:rPr>
                <a:t>等の改善について」</a:t>
              </a:r>
              <a:endParaRPr lang="en-US" altLang="ja-JP" sz="1600" dirty="0" smtClean="0">
                <a:latin typeface="+mj-ea"/>
                <a:ea typeface="+mj-ea"/>
              </a:endParaRPr>
            </a:p>
          </p:txBody>
        </p:sp>
        <p:sp>
          <p:nvSpPr>
            <p:cNvPr id="23" name="下矢印 22"/>
            <p:cNvSpPr/>
            <p:nvPr/>
          </p:nvSpPr>
          <p:spPr>
            <a:xfrm>
              <a:off x="5580112" y="3933056"/>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4" name="正方形/長方形 23"/>
            <p:cNvSpPr/>
            <p:nvPr/>
          </p:nvSpPr>
          <p:spPr>
            <a:xfrm>
              <a:off x="4563869" y="4365104"/>
              <a:ext cx="614271" cy="369332"/>
            </a:xfrm>
            <a:prstGeom prst="rect">
              <a:avLst/>
            </a:prstGeom>
          </p:spPr>
          <p:txBody>
            <a:bodyPr wrap="none">
              <a:spAutoFit/>
            </a:bodyPr>
            <a:lstStyle/>
            <a:p>
              <a:r>
                <a:rPr lang="ja-JP" altLang="en-US" dirty="0" smtClean="0">
                  <a:latin typeface="+mj-ea"/>
                  <a:ea typeface="+mj-ea"/>
                </a:rPr>
                <a:t>Ｈ</a:t>
              </a:r>
              <a:r>
                <a:rPr lang="en-US" altLang="ja-JP" dirty="0" smtClean="0">
                  <a:latin typeface="+mj-ea"/>
                  <a:ea typeface="+mj-ea"/>
                </a:rPr>
                <a:t>20</a:t>
              </a:r>
              <a:endParaRPr lang="ja-JP" altLang="en-US" dirty="0">
                <a:latin typeface="+mj-ea"/>
                <a:ea typeface="+mj-ea"/>
              </a:endParaRPr>
            </a:p>
          </p:txBody>
        </p:sp>
      </p:grpSp>
      <p:sp>
        <p:nvSpPr>
          <p:cNvPr id="26" name="下矢印 25"/>
          <p:cNvSpPr/>
          <p:nvPr/>
        </p:nvSpPr>
        <p:spPr>
          <a:xfrm>
            <a:off x="5580112" y="5445224"/>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87624" y="2564904"/>
            <a:ext cx="6356227" cy="646331"/>
          </a:xfrm>
          <a:prstGeom prst="rect">
            <a:avLst/>
          </a:prstGeom>
        </p:spPr>
        <p:txBody>
          <a:bodyPr wrap="none">
            <a:spAutoFit/>
          </a:bodyPr>
          <a:lstStyle/>
          <a:p>
            <a:pPr marL="457200" indent="-457200">
              <a:buNone/>
            </a:pPr>
            <a:r>
              <a:rPr lang="ja-JP" altLang="en-US" sz="3600" b="1" dirty="0" smtClean="0"/>
              <a:t>１．高齢化社会　と　少子化社会</a:t>
            </a:r>
            <a:endParaRPr lang="en-US" altLang="ja-JP" sz="3600" b="1" dirty="0" smtClean="0"/>
          </a:p>
        </p:txBody>
      </p:sp>
      <p:pic>
        <p:nvPicPr>
          <p:cNvPr id="4" name="Picture 10" descr="E:\パート２\01_イラスト\01_PNG\0176.png"/>
          <p:cNvPicPr>
            <a:picLocks noChangeAspect="1" noChangeArrowheads="1"/>
          </p:cNvPicPr>
          <p:nvPr/>
        </p:nvPicPr>
        <p:blipFill>
          <a:blip r:embed="rId2" cstate="print"/>
          <a:srcRect/>
          <a:stretch>
            <a:fillRect/>
          </a:stretch>
        </p:blipFill>
        <p:spPr bwMode="auto">
          <a:xfrm>
            <a:off x="683568" y="3645024"/>
            <a:ext cx="2519363" cy="2079625"/>
          </a:xfrm>
          <a:prstGeom prst="rect">
            <a:avLst/>
          </a:prstGeom>
          <a:noFill/>
        </p:spPr>
      </p:pic>
      <p:pic>
        <p:nvPicPr>
          <p:cNvPr id="5" name="Picture 6" descr="E:\パート２\01_イラスト\01_PNG\0080.png"/>
          <p:cNvPicPr>
            <a:picLocks noChangeAspect="1" noChangeArrowheads="1"/>
          </p:cNvPicPr>
          <p:nvPr/>
        </p:nvPicPr>
        <p:blipFill>
          <a:blip r:embed="rId3" cstate="print"/>
          <a:srcRect/>
          <a:stretch>
            <a:fillRect/>
          </a:stretch>
        </p:blipFill>
        <p:spPr bwMode="auto">
          <a:xfrm>
            <a:off x="6012160" y="3717032"/>
            <a:ext cx="1783953" cy="178395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5940152" y="3573016"/>
            <a:ext cx="3024336" cy="936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380312" y="364594"/>
            <a:ext cx="647934" cy="400110"/>
          </a:xfrm>
          <a:prstGeom prst="rect">
            <a:avLst/>
          </a:prstGeom>
          <a:ln>
            <a:noFill/>
          </a:ln>
        </p:spPr>
        <p:txBody>
          <a:bodyPr wrap="none">
            <a:spAutoFit/>
          </a:bodyPr>
          <a:lstStyle/>
          <a:p>
            <a:r>
              <a:rPr lang="ja-JP" altLang="en-US" sz="2000" b="1" dirty="0" smtClean="0">
                <a:latin typeface="+mj-ea"/>
                <a:ea typeface="+mj-ea"/>
              </a:rPr>
              <a:t>続き</a:t>
            </a:r>
            <a:endParaRPr lang="ja-JP" altLang="en-US" sz="2000" dirty="0">
              <a:latin typeface="+mj-ea"/>
              <a:ea typeface="+mj-ea"/>
            </a:endParaRPr>
          </a:p>
        </p:txBody>
      </p:sp>
      <p:sp>
        <p:nvSpPr>
          <p:cNvPr id="26" name="正方形/長方形 25"/>
          <p:cNvSpPr/>
          <p:nvPr/>
        </p:nvSpPr>
        <p:spPr>
          <a:xfrm>
            <a:off x="3888432" y="1556792"/>
            <a:ext cx="4572000" cy="1754326"/>
          </a:xfrm>
          <a:prstGeom prst="rect">
            <a:avLst/>
          </a:prstGeom>
        </p:spPr>
        <p:txBody>
          <a:bodyPr>
            <a:spAutoFit/>
          </a:bodyPr>
          <a:lstStyle/>
          <a:p>
            <a:pPr>
              <a:lnSpc>
                <a:spcPct val="150000"/>
              </a:lnSpc>
              <a:buNone/>
            </a:pPr>
            <a:r>
              <a:rPr lang="ja-JP" altLang="en-US" b="1" dirty="0" smtClean="0">
                <a:latin typeface="+mj-ea"/>
                <a:ea typeface="+mj-ea"/>
              </a:rPr>
              <a:t>平成　</a:t>
            </a:r>
            <a:r>
              <a:rPr lang="en-US" altLang="ja-JP" b="1" dirty="0" smtClean="0">
                <a:latin typeface="+mj-ea"/>
                <a:ea typeface="+mj-ea"/>
              </a:rPr>
              <a:t>20.3</a:t>
            </a:r>
            <a:r>
              <a:rPr lang="ja-JP" altLang="en-US" b="1" dirty="0" smtClean="0">
                <a:latin typeface="+mj-ea"/>
                <a:ea typeface="+mj-ea"/>
              </a:rPr>
              <a:t>告示</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20.9</a:t>
            </a:r>
            <a:r>
              <a:rPr lang="ja-JP" altLang="en-US" b="1" dirty="0" smtClean="0">
                <a:latin typeface="+mj-ea"/>
                <a:ea typeface="+mj-ea"/>
              </a:rPr>
              <a:t>　　　　　　</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21.3</a:t>
            </a:r>
            <a:r>
              <a:rPr lang="ja-JP" altLang="en-US" b="1" dirty="0" smtClean="0">
                <a:latin typeface="+mj-ea"/>
                <a:ea typeface="+mj-ea"/>
              </a:rPr>
              <a:t>告示　　　</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21.12</a:t>
            </a:r>
            <a:r>
              <a:rPr lang="ja-JP" altLang="en-US" b="1" dirty="0" smtClean="0">
                <a:latin typeface="+mj-ea"/>
                <a:ea typeface="+mj-ea"/>
              </a:rPr>
              <a:t>　</a:t>
            </a:r>
            <a:endParaRPr lang="en-US" altLang="ja-JP" b="1" dirty="0" smtClean="0">
              <a:latin typeface="+mj-ea"/>
              <a:ea typeface="+mj-ea"/>
            </a:endParaRPr>
          </a:p>
        </p:txBody>
      </p:sp>
      <p:sp>
        <p:nvSpPr>
          <p:cNvPr id="27" name="正方形/長方形 26"/>
          <p:cNvSpPr/>
          <p:nvPr/>
        </p:nvSpPr>
        <p:spPr>
          <a:xfrm>
            <a:off x="4248472" y="4996454"/>
            <a:ext cx="4572000" cy="923330"/>
          </a:xfrm>
          <a:prstGeom prst="rect">
            <a:avLst/>
          </a:prstGeom>
        </p:spPr>
        <p:txBody>
          <a:bodyPr>
            <a:spAutoFit/>
          </a:bodyPr>
          <a:lstStyle/>
          <a:p>
            <a:pPr>
              <a:lnSpc>
                <a:spcPct val="150000"/>
              </a:lnSpc>
              <a:buNone/>
            </a:pPr>
            <a:r>
              <a:rPr lang="ja-JP" altLang="en-US" b="1" dirty="0" smtClean="0">
                <a:latin typeface="+mj-ea"/>
                <a:ea typeface="+mj-ea"/>
              </a:rPr>
              <a:t>平成　</a:t>
            </a:r>
            <a:r>
              <a:rPr lang="en-US" altLang="ja-JP" b="1" dirty="0" smtClean="0">
                <a:latin typeface="+mj-ea"/>
                <a:ea typeface="+mj-ea"/>
              </a:rPr>
              <a:t>24.4</a:t>
            </a:r>
            <a:r>
              <a:rPr lang="ja-JP" altLang="en-US" b="1" dirty="0" smtClean="0">
                <a:latin typeface="+mj-ea"/>
                <a:ea typeface="+mj-ea"/>
              </a:rPr>
              <a:t>　　　　　</a:t>
            </a:r>
            <a:endParaRPr lang="en-US" altLang="ja-JP" b="1" dirty="0" smtClean="0">
              <a:latin typeface="+mj-ea"/>
              <a:ea typeface="+mj-ea"/>
            </a:endParaRPr>
          </a:p>
          <a:p>
            <a:pPr>
              <a:lnSpc>
                <a:spcPct val="150000"/>
              </a:lnSpc>
              <a:buNone/>
            </a:pPr>
            <a:r>
              <a:rPr lang="ja-JP" altLang="en-US" b="1" dirty="0" smtClean="0">
                <a:latin typeface="+mj-ea"/>
                <a:ea typeface="+mj-ea"/>
              </a:rPr>
              <a:t>平成　</a:t>
            </a:r>
            <a:r>
              <a:rPr lang="en-US" altLang="ja-JP" b="1" dirty="0" smtClean="0">
                <a:latin typeface="+mj-ea"/>
                <a:ea typeface="+mj-ea"/>
              </a:rPr>
              <a:t>25.4</a:t>
            </a:r>
            <a:r>
              <a:rPr lang="ja-JP" altLang="en-US" b="1" dirty="0" smtClean="0">
                <a:latin typeface="+mj-ea"/>
                <a:ea typeface="+mj-ea"/>
              </a:rPr>
              <a:t>　</a:t>
            </a:r>
            <a:endParaRPr lang="ja-JP" altLang="en-US" dirty="0">
              <a:latin typeface="+mj-ea"/>
              <a:ea typeface="+mj-ea"/>
            </a:endParaRPr>
          </a:p>
        </p:txBody>
      </p:sp>
      <p:sp>
        <p:nvSpPr>
          <p:cNvPr id="28" name="正方形/長方形 27"/>
          <p:cNvSpPr/>
          <p:nvPr/>
        </p:nvSpPr>
        <p:spPr>
          <a:xfrm>
            <a:off x="5832648" y="3645024"/>
            <a:ext cx="4572000" cy="1061829"/>
          </a:xfrm>
          <a:prstGeom prst="rect">
            <a:avLst/>
          </a:prstGeom>
        </p:spPr>
        <p:txBody>
          <a:bodyPr>
            <a:spAutoFit/>
          </a:bodyPr>
          <a:lstStyle/>
          <a:p>
            <a:pPr>
              <a:buNone/>
            </a:pPr>
            <a:r>
              <a:rPr lang="ja-JP" altLang="en-US" b="1" dirty="0" smtClean="0">
                <a:latin typeface="+mj-ea"/>
                <a:ea typeface="+mj-ea"/>
              </a:rPr>
              <a:t>学習指導要領に基づく</a:t>
            </a:r>
            <a:endParaRPr lang="en-US" altLang="ja-JP" b="1" dirty="0" smtClean="0">
              <a:latin typeface="+mj-ea"/>
              <a:ea typeface="+mj-ea"/>
            </a:endParaRPr>
          </a:p>
          <a:p>
            <a:pPr>
              <a:buNone/>
            </a:pPr>
            <a:r>
              <a:rPr lang="ja-JP" altLang="en-US" b="1" dirty="0" smtClean="0">
                <a:latin typeface="+mj-ea"/>
                <a:ea typeface="+mj-ea"/>
              </a:rPr>
              <a:t>　　　　　　　医薬品の教育実施　</a:t>
            </a:r>
            <a:endParaRPr lang="en-US" altLang="ja-JP" b="1" dirty="0" smtClean="0">
              <a:latin typeface="+mj-ea"/>
              <a:ea typeface="+mj-ea"/>
            </a:endParaRPr>
          </a:p>
          <a:p>
            <a:pPr>
              <a:lnSpc>
                <a:spcPct val="150000"/>
              </a:lnSpc>
              <a:buNone/>
            </a:pPr>
            <a:r>
              <a:rPr lang="ja-JP" altLang="en-US" b="1" dirty="0" smtClean="0">
                <a:latin typeface="+mj-ea"/>
                <a:ea typeface="+mj-ea"/>
              </a:rPr>
              <a:t>　</a:t>
            </a:r>
            <a:endParaRPr lang="en-US" altLang="ja-JP" b="1" dirty="0" smtClean="0">
              <a:latin typeface="+mj-ea"/>
              <a:ea typeface="+mj-ea"/>
            </a:endParaRPr>
          </a:p>
        </p:txBody>
      </p:sp>
      <p:sp>
        <p:nvSpPr>
          <p:cNvPr id="29" name="正方形/長方形 28"/>
          <p:cNvSpPr/>
          <p:nvPr/>
        </p:nvSpPr>
        <p:spPr>
          <a:xfrm>
            <a:off x="5616624" y="5025950"/>
            <a:ext cx="4572000" cy="923330"/>
          </a:xfrm>
          <a:prstGeom prst="rect">
            <a:avLst/>
          </a:prstGeom>
        </p:spPr>
        <p:txBody>
          <a:bodyPr>
            <a:spAutoFit/>
          </a:bodyPr>
          <a:lstStyle/>
          <a:p>
            <a:pPr>
              <a:lnSpc>
                <a:spcPct val="150000"/>
              </a:lnSpc>
              <a:buNone/>
            </a:pPr>
            <a:r>
              <a:rPr lang="ja-JP" altLang="en-US" b="1" dirty="0" smtClean="0">
                <a:latin typeface="+mj-ea"/>
                <a:ea typeface="+mj-ea"/>
              </a:rPr>
              <a:t>中学校で全面実施　</a:t>
            </a:r>
            <a:endParaRPr lang="en-US" altLang="ja-JP" b="1" dirty="0" smtClean="0">
              <a:latin typeface="+mj-ea"/>
              <a:ea typeface="+mj-ea"/>
            </a:endParaRPr>
          </a:p>
          <a:p>
            <a:pPr>
              <a:lnSpc>
                <a:spcPct val="150000"/>
              </a:lnSpc>
              <a:buNone/>
            </a:pPr>
            <a:r>
              <a:rPr lang="ja-JP" altLang="en-US" b="1" dirty="0" smtClean="0">
                <a:latin typeface="+mj-ea"/>
                <a:ea typeface="+mj-ea"/>
              </a:rPr>
              <a:t>高等学校で年次進行実施予定　</a:t>
            </a:r>
            <a:endParaRPr lang="en-US" altLang="ja-JP" b="1" dirty="0" smtClean="0">
              <a:latin typeface="+mj-ea"/>
              <a:ea typeface="+mj-ea"/>
            </a:endParaRPr>
          </a:p>
        </p:txBody>
      </p:sp>
      <p:sp>
        <p:nvSpPr>
          <p:cNvPr id="30" name="正方形/長方形 29"/>
          <p:cNvSpPr/>
          <p:nvPr/>
        </p:nvSpPr>
        <p:spPr>
          <a:xfrm>
            <a:off x="5688632" y="1556792"/>
            <a:ext cx="4572000" cy="1754326"/>
          </a:xfrm>
          <a:prstGeom prst="rect">
            <a:avLst/>
          </a:prstGeom>
        </p:spPr>
        <p:txBody>
          <a:bodyPr>
            <a:spAutoFit/>
          </a:bodyPr>
          <a:lstStyle/>
          <a:p>
            <a:pPr>
              <a:lnSpc>
                <a:spcPct val="150000"/>
              </a:lnSpc>
              <a:buNone/>
            </a:pPr>
            <a:r>
              <a:rPr lang="ja-JP" altLang="en-US" b="1" dirty="0" smtClean="0">
                <a:latin typeface="+mj-ea"/>
                <a:ea typeface="+mj-ea"/>
              </a:rPr>
              <a:t>中学校、学習指導要領</a:t>
            </a:r>
            <a:endParaRPr lang="en-US" altLang="ja-JP" b="1" dirty="0" smtClean="0">
              <a:latin typeface="+mj-ea"/>
              <a:ea typeface="+mj-ea"/>
            </a:endParaRPr>
          </a:p>
          <a:p>
            <a:pPr>
              <a:lnSpc>
                <a:spcPct val="150000"/>
              </a:lnSpc>
              <a:buNone/>
            </a:pPr>
            <a:r>
              <a:rPr lang="ja-JP" altLang="en-US" b="1" dirty="0" smtClean="0">
                <a:latin typeface="+mj-ea"/>
                <a:ea typeface="+mj-ea"/>
              </a:rPr>
              <a:t>中学校、学習指導要領解説　</a:t>
            </a:r>
            <a:endParaRPr lang="en-US" altLang="ja-JP" b="1" dirty="0" smtClean="0">
              <a:latin typeface="+mj-ea"/>
              <a:ea typeface="+mj-ea"/>
            </a:endParaRPr>
          </a:p>
          <a:p>
            <a:pPr>
              <a:lnSpc>
                <a:spcPct val="150000"/>
              </a:lnSpc>
              <a:buNone/>
            </a:pPr>
            <a:r>
              <a:rPr lang="ja-JP" altLang="en-US" b="1" dirty="0" smtClean="0">
                <a:latin typeface="+mj-ea"/>
                <a:ea typeface="+mj-ea"/>
              </a:rPr>
              <a:t>高等学校学習指導要領　</a:t>
            </a:r>
            <a:endParaRPr lang="en-US" altLang="ja-JP" b="1" dirty="0" smtClean="0">
              <a:latin typeface="+mj-ea"/>
              <a:ea typeface="+mj-ea"/>
            </a:endParaRPr>
          </a:p>
          <a:p>
            <a:pPr>
              <a:lnSpc>
                <a:spcPct val="150000"/>
              </a:lnSpc>
              <a:buNone/>
            </a:pPr>
            <a:r>
              <a:rPr lang="ja-JP" altLang="en-US" b="1" dirty="0" smtClean="0">
                <a:latin typeface="+mj-ea"/>
                <a:ea typeface="+mj-ea"/>
              </a:rPr>
              <a:t>高等学校学習指導要領解説</a:t>
            </a:r>
          </a:p>
        </p:txBody>
      </p:sp>
      <p:sp>
        <p:nvSpPr>
          <p:cNvPr id="31" name="下矢印 30"/>
          <p:cNvSpPr/>
          <p:nvPr/>
        </p:nvSpPr>
        <p:spPr>
          <a:xfrm>
            <a:off x="5436096" y="3501008"/>
            <a:ext cx="2880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2" name="下矢印 31"/>
          <p:cNvSpPr/>
          <p:nvPr/>
        </p:nvSpPr>
        <p:spPr>
          <a:xfrm>
            <a:off x="5436096" y="404664"/>
            <a:ext cx="2880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3" name="正方形/長方形 32"/>
          <p:cNvSpPr/>
          <p:nvPr/>
        </p:nvSpPr>
        <p:spPr>
          <a:xfrm>
            <a:off x="5905228" y="332656"/>
            <a:ext cx="1475084" cy="400110"/>
          </a:xfrm>
          <a:prstGeom prst="rect">
            <a:avLst/>
          </a:prstGeom>
          <a:ln>
            <a:solidFill>
              <a:schemeClr val="accent6">
                <a:lumMod val="50000"/>
              </a:schemeClr>
            </a:solidFill>
          </a:ln>
        </p:spPr>
        <p:txBody>
          <a:bodyPr wrap="none">
            <a:spAutoFit/>
          </a:bodyPr>
          <a:lstStyle/>
          <a:p>
            <a:r>
              <a:rPr lang="ja-JP" altLang="en-US" sz="2000" b="1" dirty="0" smtClean="0">
                <a:latin typeface="+mj-ea"/>
                <a:ea typeface="+mj-ea"/>
              </a:rPr>
              <a:t>文部科学省</a:t>
            </a:r>
            <a:endParaRPr lang="ja-JP" altLang="en-US" sz="2000" dirty="0">
              <a:latin typeface="+mj-ea"/>
              <a:ea typeface="+mj-ea"/>
            </a:endParaRPr>
          </a:p>
        </p:txBody>
      </p:sp>
      <p:pic>
        <p:nvPicPr>
          <p:cNvPr id="12" name="Picture 2" descr="E:\パート２\01_イラスト\01_PNG\0217.png"/>
          <p:cNvPicPr>
            <a:picLocks noChangeAspect="1" noChangeArrowheads="1"/>
          </p:cNvPicPr>
          <p:nvPr/>
        </p:nvPicPr>
        <p:blipFill>
          <a:blip r:embed="rId2" cstate="print"/>
          <a:srcRect/>
          <a:stretch>
            <a:fillRect/>
          </a:stretch>
        </p:blipFill>
        <p:spPr bwMode="auto">
          <a:xfrm>
            <a:off x="467544" y="3858940"/>
            <a:ext cx="2720397" cy="273841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632792" y="2155648"/>
            <a:ext cx="7467600" cy="4873752"/>
          </a:xfrm>
        </p:spPr>
        <p:txBody>
          <a:bodyPr>
            <a:normAutofit/>
          </a:bodyPr>
          <a:lstStyle/>
          <a:p>
            <a:pPr>
              <a:buNone/>
            </a:pPr>
            <a:r>
              <a:rPr kumimoji="1" lang="ja-JP" altLang="en-US" b="1" dirty="0" smtClean="0"/>
              <a:t>な　　　　　　　　　　　　　　　　　　　　　　　　　　　　　　　</a:t>
            </a:r>
            <a:r>
              <a:rPr kumimoji="1" lang="ja-JP" altLang="en-US" b="1" dirty="0" err="1" smtClean="0"/>
              <a:t>み</a:t>
            </a:r>
            <a:endParaRPr kumimoji="1" lang="en-US" altLang="ja-JP" b="1" dirty="0" smtClean="0"/>
          </a:p>
          <a:p>
            <a:pPr>
              <a:buNone/>
            </a:pPr>
            <a:r>
              <a:rPr lang="ja-JP" altLang="en-US" b="1" dirty="0" smtClean="0"/>
              <a:t>い　　　　　な　　　　　　　　　　　　　　　　　　み　　　　　</a:t>
            </a:r>
            <a:r>
              <a:rPr lang="ja-JP" altLang="en-US" b="1" dirty="0" err="1" smtClean="0"/>
              <a:t>た</a:t>
            </a:r>
            <a:endParaRPr lang="en-US" altLang="ja-JP" b="1" dirty="0" smtClean="0"/>
          </a:p>
          <a:p>
            <a:pPr>
              <a:buNone/>
            </a:pPr>
            <a:r>
              <a:rPr kumimoji="1" lang="ja-JP" altLang="en-US" b="1" dirty="0" smtClean="0"/>
              <a:t>　　　　　　い　　　　　　　　　　　　　　　　　　</a:t>
            </a:r>
            <a:r>
              <a:rPr kumimoji="1" lang="ja-JP" altLang="en-US" b="1" dirty="0" err="1" smtClean="0"/>
              <a:t>た</a:t>
            </a:r>
            <a:r>
              <a:rPr kumimoji="1" lang="ja-JP" altLang="en-US" b="1" dirty="0" smtClean="0"/>
              <a:t>　　　　　</a:t>
            </a:r>
            <a:endParaRPr kumimoji="1" lang="en-US" altLang="ja-JP" b="1" dirty="0" smtClean="0"/>
          </a:p>
          <a:p>
            <a:pPr>
              <a:buNone/>
            </a:pPr>
            <a:r>
              <a:rPr lang="ja-JP" altLang="en-US" b="1" dirty="0" smtClean="0"/>
              <a:t>な　　　　　　　　　　な　　　　　　　　み　　　　　　　　　　</a:t>
            </a:r>
            <a:r>
              <a:rPr lang="ja-JP" altLang="en-US" b="1" dirty="0" err="1" smtClean="0"/>
              <a:t>み</a:t>
            </a:r>
            <a:endParaRPr lang="en-US" altLang="ja-JP" b="1" dirty="0" smtClean="0"/>
          </a:p>
          <a:p>
            <a:pPr>
              <a:buNone/>
            </a:pPr>
            <a:r>
              <a:rPr kumimoji="1" lang="ja-JP" altLang="en-US" b="1" dirty="0" smtClean="0"/>
              <a:t>い　　　　な　　　　　い　　　　　　　た　　　　み　　　　　</a:t>
            </a:r>
            <a:r>
              <a:rPr kumimoji="1" lang="ja-JP" altLang="en-US" b="1" dirty="0" err="1" smtClean="0"/>
              <a:t>た</a:t>
            </a:r>
            <a:endParaRPr kumimoji="1" lang="en-US" altLang="ja-JP" b="1" dirty="0" smtClean="0"/>
          </a:p>
          <a:p>
            <a:pPr>
              <a:buNone/>
            </a:pPr>
            <a:r>
              <a:rPr lang="ja-JP" altLang="en-US" b="1" dirty="0" smtClean="0"/>
              <a:t>　　　　　　い　　　　　　　　　　　　　　　　　　</a:t>
            </a:r>
            <a:r>
              <a:rPr lang="ja-JP" altLang="en-US" b="1" dirty="0" err="1" smtClean="0"/>
              <a:t>た</a:t>
            </a:r>
            <a:endParaRPr lang="en-US" altLang="ja-JP" b="1" dirty="0" smtClean="0"/>
          </a:p>
          <a:p>
            <a:pPr>
              <a:buNone/>
            </a:pPr>
            <a:r>
              <a:rPr kumimoji="1" lang="ja-JP" altLang="en-US" b="1" dirty="0" smtClean="0"/>
              <a:t>な　　　　　　　　　　　　　　　　　　　　　　　　　　　　　　</a:t>
            </a:r>
            <a:r>
              <a:rPr kumimoji="1" lang="ja-JP" altLang="en-US" b="1" dirty="0" err="1" smtClean="0"/>
              <a:t>み</a:t>
            </a:r>
            <a:endParaRPr kumimoji="1" lang="en-US" altLang="ja-JP" b="1" dirty="0" smtClean="0"/>
          </a:p>
          <a:p>
            <a:pPr>
              <a:buNone/>
            </a:pPr>
            <a:r>
              <a:rPr lang="ja-JP" altLang="en-US" b="1" dirty="0" smtClean="0"/>
              <a:t>い　　　　　　　　　　　　　　　　　　　　　　　　　　　　　　</a:t>
            </a:r>
            <a:r>
              <a:rPr lang="ja-JP" altLang="en-US" b="1" dirty="0" err="1" smtClean="0"/>
              <a:t>た</a:t>
            </a:r>
            <a:endParaRPr kumimoji="1" lang="ja-JP" altLang="en-US" b="1" dirty="0"/>
          </a:p>
        </p:txBody>
      </p:sp>
      <p:cxnSp>
        <p:nvCxnSpPr>
          <p:cNvPr id="4" name="直線コネクタ 3"/>
          <p:cNvCxnSpPr/>
          <p:nvPr/>
        </p:nvCxnSpPr>
        <p:spPr>
          <a:xfrm>
            <a:off x="467544" y="1700808"/>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51520" y="260648"/>
            <a:ext cx="8982744" cy="1077218"/>
          </a:xfrm>
          <a:prstGeom prst="rect">
            <a:avLst/>
          </a:prstGeom>
        </p:spPr>
        <p:txBody>
          <a:bodyPr wrap="square">
            <a:spAutoFit/>
          </a:bodyPr>
          <a:lstStyle/>
          <a:p>
            <a:r>
              <a:rPr lang="ja-JP" altLang="en-US" sz="3200" b="1" dirty="0" smtClean="0"/>
              <a:t>中学校学習指導要領　（平成２０年３月告示）</a:t>
            </a:r>
            <a:r>
              <a:rPr lang="en-US" altLang="ja-JP" sz="3200" b="1" dirty="0" smtClean="0"/>
              <a:t/>
            </a:r>
            <a:br>
              <a:rPr lang="en-US" altLang="ja-JP" sz="3200" b="1" dirty="0" smtClean="0"/>
            </a:br>
            <a:r>
              <a:rPr lang="ja-JP" altLang="en-US" sz="3200" b="1" dirty="0" smtClean="0"/>
              <a:t>高等学校学習指導要領（平成２１年３月告示）</a:t>
            </a:r>
            <a:endParaRPr lang="ja-JP" altLang="en-US" sz="3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16024" y="3645024"/>
            <a:ext cx="4067944"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39552" y="323945"/>
            <a:ext cx="6439583" cy="646331"/>
          </a:xfrm>
          <a:prstGeom prst="rect">
            <a:avLst/>
          </a:prstGeom>
        </p:spPr>
        <p:txBody>
          <a:bodyPr wrap="none">
            <a:spAutoFit/>
          </a:bodyPr>
          <a:lstStyle/>
          <a:p>
            <a:r>
              <a:rPr lang="ja-JP" altLang="en-US" sz="3600" b="1" dirty="0" smtClean="0"/>
              <a:t>中学校・高等学校学習指導要領</a:t>
            </a:r>
            <a:endParaRPr lang="ja-JP" altLang="en-US" sz="3600" b="1" dirty="0"/>
          </a:p>
        </p:txBody>
      </p:sp>
      <p:cxnSp>
        <p:nvCxnSpPr>
          <p:cNvPr id="7" name="直線コネクタ 6"/>
          <p:cNvCxnSpPr/>
          <p:nvPr/>
        </p:nvCxnSpPr>
        <p:spPr>
          <a:xfrm>
            <a:off x="504416" y="119675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71600" y="1556792"/>
            <a:ext cx="6837128" cy="523220"/>
          </a:xfrm>
          <a:prstGeom prst="rect">
            <a:avLst/>
          </a:prstGeom>
        </p:spPr>
        <p:txBody>
          <a:bodyPr wrap="none">
            <a:spAutoFit/>
          </a:bodyPr>
          <a:lstStyle/>
          <a:p>
            <a:r>
              <a:rPr lang="ja-JP" altLang="en-US" sz="2800" b="1" dirty="0" smtClean="0"/>
              <a:t>　平成１１年３月告示高等学校学習指導要領</a:t>
            </a:r>
            <a:endParaRPr lang="ja-JP" altLang="en-US" sz="2800" b="1" dirty="0"/>
          </a:p>
        </p:txBody>
      </p:sp>
      <p:sp>
        <p:nvSpPr>
          <p:cNvPr id="9" name="正方形/長方形 8"/>
          <p:cNvSpPr/>
          <p:nvPr/>
        </p:nvSpPr>
        <p:spPr>
          <a:xfrm>
            <a:off x="1187624" y="1628800"/>
            <a:ext cx="669674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9512" y="2564904"/>
            <a:ext cx="2808312" cy="677108"/>
          </a:xfrm>
          <a:prstGeom prst="rect">
            <a:avLst/>
          </a:prstGeom>
        </p:spPr>
        <p:txBody>
          <a:bodyPr wrap="square">
            <a:spAutoFit/>
          </a:bodyPr>
          <a:lstStyle/>
          <a:p>
            <a:pPr>
              <a:buNone/>
            </a:pPr>
            <a:r>
              <a:rPr lang="ja-JP" altLang="en-US" sz="2000" b="1" dirty="0" smtClean="0"/>
              <a:t>中学校学習指導要領</a:t>
            </a:r>
            <a:r>
              <a:rPr lang="ja-JP" altLang="en-US" b="1" dirty="0" smtClean="0"/>
              <a:t>の内容に盛り込まれた　</a:t>
            </a:r>
            <a:endParaRPr lang="ja-JP" altLang="en-US" b="1" dirty="0"/>
          </a:p>
        </p:txBody>
      </p:sp>
      <p:sp>
        <p:nvSpPr>
          <p:cNvPr id="13" name="正方形/長方形 12"/>
          <p:cNvSpPr/>
          <p:nvPr/>
        </p:nvSpPr>
        <p:spPr>
          <a:xfrm>
            <a:off x="323528" y="3645024"/>
            <a:ext cx="3816423" cy="1113766"/>
          </a:xfrm>
          <a:prstGeom prst="rect">
            <a:avLst/>
          </a:prstGeom>
        </p:spPr>
        <p:txBody>
          <a:bodyPr wrap="square">
            <a:spAutoFit/>
          </a:bodyPr>
          <a:lstStyle/>
          <a:p>
            <a:pPr>
              <a:lnSpc>
                <a:spcPct val="150000"/>
              </a:lnSpc>
            </a:pPr>
            <a:r>
              <a:rPr lang="ja-JP" altLang="en-US" sz="2400" b="1" dirty="0" smtClean="0"/>
              <a:t>平成２０年３月告示</a:t>
            </a:r>
            <a:endParaRPr lang="en-US" altLang="ja-JP" sz="2400" b="1" dirty="0" smtClean="0"/>
          </a:p>
          <a:p>
            <a:pPr>
              <a:lnSpc>
                <a:spcPct val="150000"/>
              </a:lnSpc>
            </a:pPr>
            <a:r>
              <a:rPr lang="ja-JP" altLang="en-US" sz="2400" b="1" dirty="0" smtClean="0"/>
              <a:t>　　　中学校学習指導要領　</a:t>
            </a:r>
            <a:endParaRPr lang="ja-JP" altLang="en-US" sz="2400" b="1" dirty="0"/>
          </a:p>
        </p:txBody>
      </p:sp>
      <p:sp>
        <p:nvSpPr>
          <p:cNvPr id="15" name="正方形/長方形 14"/>
          <p:cNvSpPr/>
          <p:nvPr/>
        </p:nvSpPr>
        <p:spPr>
          <a:xfrm>
            <a:off x="4291214" y="5411578"/>
            <a:ext cx="3809178" cy="1113766"/>
          </a:xfrm>
          <a:prstGeom prst="rect">
            <a:avLst/>
          </a:prstGeom>
        </p:spPr>
        <p:txBody>
          <a:bodyPr wrap="square">
            <a:spAutoFit/>
          </a:bodyPr>
          <a:lstStyle/>
          <a:p>
            <a:pPr>
              <a:lnSpc>
                <a:spcPct val="150000"/>
              </a:lnSpc>
            </a:pPr>
            <a:r>
              <a:rPr lang="ja-JP" altLang="en-US" sz="2400" b="1" dirty="0" smtClean="0"/>
              <a:t>平成２１年３月告示</a:t>
            </a:r>
            <a:endParaRPr lang="en-US" altLang="ja-JP" sz="2400" b="1" dirty="0" smtClean="0"/>
          </a:p>
          <a:p>
            <a:pPr>
              <a:lnSpc>
                <a:spcPct val="150000"/>
              </a:lnSpc>
            </a:pPr>
            <a:r>
              <a:rPr lang="ja-JP" altLang="en-US" sz="2400" b="1" dirty="0" smtClean="0"/>
              <a:t>高等学校学習指導要領</a:t>
            </a:r>
            <a:endParaRPr lang="ja-JP" altLang="en-US" sz="2400" b="1" dirty="0"/>
          </a:p>
        </p:txBody>
      </p:sp>
      <p:sp>
        <p:nvSpPr>
          <p:cNvPr id="17" name="下矢印 16"/>
          <p:cNvSpPr/>
          <p:nvPr/>
        </p:nvSpPr>
        <p:spPr>
          <a:xfrm>
            <a:off x="3131840" y="2348880"/>
            <a:ext cx="2880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8" name="下矢印 17"/>
          <p:cNvSpPr/>
          <p:nvPr/>
        </p:nvSpPr>
        <p:spPr>
          <a:xfrm>
            <a:off x="6012160" y="2348880"/>
            <a:ext cx="288032" cy="3024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9" name="正方形/長方形 18"/>
          <p:cNvSpPr/>
          <p:nvPr/>
        </p:nvSpPr>
        <p:spPr>
          <a:xfrm>
            <a:off x="4032448" y="5445224"/>
            <a:ext cx="4067944"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335688" y="3356992"/>
            <a:ext cx="2808312" cy="400110"/>
          </a:xfrm>
          <a:prstGeom prst="rect">
            <a:avLst/>
          </a:prstGeom>
        </p:spPr>
        <p:txBody>
          <a:bodyPr wrap="square">
            <a:spAutoFit/>
          </a:bodyPr>
          <a:lstStyle/>
          <a:p>
            <a:pPr>
              <a:buNone/>
            </a:pPr>
            <a:r>
              <a:rPr lang="ja-JP" altLang="en-US" sz="2000" b="1" dirty="0" smtClean="0"/>
              <a:t>内容の充実</a:t>
            </a:r>
            <a:endParaRPr lang="ja-JP" alt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13792"/>
            <a:ext cx="8496944" cy="1143000"/>
          </a:xfrm>
        </p:spPr>
        <p:txBody>
          <a:bodyPr>
            <a:noAutofit/>
          </a:bodyPr>
          <a:lstStyle/>
          <a:p>
            <a:r>
              <a:rPr kumimoji="1" lang="ja-JP" altLang="en-US" sz="2800" b="1" u="sng" dirty="0" smtClean="0">
                <a:solidFill>
                  <a:schemeClr val="tx1"/>
                </a:solidFill>
              </a:rPr>
              <a:t>平成２０年３月告示　</a:t>
            </a:r>
            <a:r>
              <a:rPr kumimoji="1" lang="en-US" altLang="ja-JP" sz="2800" b="1" u="sng" dirty="0" smtClean="0">
                <a:solidFill>
                  <a:schemeClr val="tx1"/>
                </a:solidFill>
              </a:rPr>
              <a:t/>
            </a:r>
            <a:br>
              <a:rPr kumimoji="1" lang="en-US" altLang="ja-JP" sz="2800" b="1" u="sng" dirty="0" smtClean="0">
                <a:solidFill>
                  <a:schemeClr val="tx1"/>
                </a:solidFill>
              </a:rPr>
            </a:br>
            <a:r>
              <a:rPr kumimoji="1" lang="ja-JP" altLang="en-US" sz="2800" b="1" u="sng" dirty="0" smtClean="0">
                <a:solidFill>
                  <a:schemeClr val="tx1"/>
                </a:solidFill>
              </a:rPr>
              <a:t>中学校学習指導要領　改訂ポイント</a:t>
            </a:r>
            <a:r>
              <a:rPr kumimoji="1" lang="en-US" altLang="ja-JP" sz="2800" b="1" dirty="0" smtClean="0">
                <a:solidFill>
                  <a:schemeClr val="tx1"/>
                </a:solidFill>
              </a:rPr>
              <a:t/>
            </a:r>
            <a:br>
              <a:rPr kumimoji="1" lang="en-US" altLang="ja-JP" sz="2800" b="1" dirty="0" smtClean="0">
                <a:solidFill>
                  <a:schemeClr val="tx1"/>
                </a:solidFill>
              </a:rPr>
            </a:br>
            <a:r>
              <a:rPr lang="ja-JP" altLang="en-US" sz="2800" b="1" dirty="0" smtClean="0">
                <a:solidFill>
                  <a:schemeClr val="tx1"/>
                </a:solidFill>
              </a:rPr>
              <a:t>（平成１１年３月告示高等学校学習指導要領との比較）</a:t>
            </a:r>
            <a:endParaRPr kumimoji="1" lang="ja-JP" altLang="en-US" sz="2800" b="1" dirty="0">
              <a:solidFill>
                <a:schemeClr val="tx1"/>
              </a:solidFill>
            </a:endParaRPr>
          </a:p>
        </p:txBody>
      </p:sp>
      <p:sp>
        <p:nvSpPr>
          <p:cNvPr id="3" name="コンテンツ プレースホルダ 2"/>
          <p:cNvSpPr>
            <a:spLocks noGrp="1"/>
          </p:cNvSpPr>
          <p:nvPr>
            <p:ph sz="quarter" idx="1"/>
          </p:nvPr>
        </p:nvSpPr>
        <p:spPr/>
        <p:txBody>
          <a:bodyPr/>
          <a:lstStyle/>
          <a:p>
            <a:pPr>
              <a:buNone/>
            </a:pPr>
            <a:r>
              <a:rPr kumimoji="1" lang="ja-JP" altLang="en-US" dirty="0" smtClean="0"/>
              <a:t>＊</a:t>
            </a:r>
            <a:r>
              <a:rPr kumimoji="1" lang="ja-JP" altLang="en-US" u="sng" dirty="0" smtClean="0"/>
              <a:t>平成２０年３月告示中学校学習指導要領</a:t>
            </a:r>
            <a:endParaRPr kumimoji="1" lang="en-US" altLang="ja-JP" u="sng" dirty="0" smtClean="0"/>
          </a:p>
          <a:p>
            <a:pPr>
              <a:buNone/>
            </a:pPr>
            <a:r>
              <a:rPr lang="ja-JP" altLang="en-US" dirty="0" smtClean="0"/>
              <a:t>　　　「医薬品」に関する記載内容は</a:t>
            </a:r>
            <a:endParaRPr lang="en-US" altLang="ja-JP" dirty="0" smtClean="0"/>
          </a:p>
          <a:p>
            <a:pPr>
              <a:buNone/>
            </a:pPr>
            <a:r>
              <a:rPr kumimoji="1" lang="ja-JP" altLang="en-US" dirty="0" smtClean="0"/>
              <a:t>　平成１１年３月告示高等学校学習指導要領</a:t>
            </a:r>
            <a:endParaRPr kumimoji="1" lang="en-US" altLang="ja-JP" dirty="0" smtClean="0"/>
          </a:p>
          <a:p>
            <a:pPr>
              <a:buNone/>
            </a:pPr>
            <a:r>
              <a:rPr lang="ja-JP" altLang="en-US" dirty="0" smtClean="0"/>
              <a:t>　　「医薬品」に関する記載内容の多くが盛り込まれている</a:t>
            </a:r>
            <a:endParaRPr lang="en-US" altLang="ja-JP" dirty="0" smtClean="0"/>
          </a:p>
          <a:p>
            <a:pPr>
              <a:buNone/>
            </a:pPr>
            <a:r>
              <a:rPr lang="ja-JP" altLang="en-US" dirty="0" smtClean="0"/>
              <a:t>＊</a:t>
            </a:r>
            <a:r>
              <a:rPr lang="ja-JP" altLang="en-US" u="sng" dirty="0" smtClean="0"/>
              <a:t>平成２０年３月告示中学校学習指導要領</a:t>
            </a:r>
            <a:endParaRPr lang="en-US" altLang="ja-JP" u="sng" dirty="0" smtClean="0"/>
          </a:p>
          <a:p>
            <a:pPr>
              <a:buNone/>
            </a:pPr>
            <a:r>
              <a:rPr kumimoji="1" lang="ja-JP" altLang="en-US" dirty="0" smtClean="0"/>
              <a:t>　「医薬品の正しい使い方」と「薬物乱用」とは</a:t>
            </a:r>
            <a:endParaRPr kumimoji="1" lang="en-US" altLang="ja-JP" dirty="0" smtClean="0"/>
          </a:p>
          <a:p>
            <a:pPr>
              <a:buNone/>
            </a:pPr>
            <a:r>
              <a:rPr lang="ja-JP" altLang="en-US" dirty="0" smtClean="0"/>
              <a:t>　関連付けられていない</a:t>
            </a:r>
            <a:endParaRPr lang="en-US" altLang="ja-JP" dirty="0" smtClean="0"/>
          </a:p>
          <a:p>
            <a:pPr>
              <a:buNone/>
            </a:pPr>
            <a:r>
              <a:rPr lang="ja-JP" altLang="en-US" dirty="0" smtClean="0">
                <a:latin typeface="ＭＳ Ｐゴシック"/>
                <a:ea typeface="ＭＳ Ｐゴシック"/>
              </a:rPr>
              <a:t>　　</a:t>
            </a:r>
            <a:r>
              <a:rPr lang="ja-JP" altLang="ja-JP" sz="2800" dirty="0" smtClean="0">
                <a:latin typeface="ＭＳ Ｐゴシック"/>
                <a:ea typeface="ＭＳ Ｐゴシック"/>
              </a:rPr>
              <a:t>‹</a:t>
            </a:r>
            <a:r>
              <a:rPr lang="ja-JP" altLang="en-US" dirty="0" smtClean="0">
                <a:latin typeface="ＭＳ Ｐゴシック"/>
                <a:ea typeface="ＭＳ Ｐゴシック"/>
              </a:rPr>
              <a:t>生徒が混乱を招かないよう配慮された構成</a:t>
            </a:r>
            <a:r>
              <a:rPr lang="en-US" altLang="ja-JP" sz="2800" dirty="0" smtClean="0">
                <a:latin typeface="ＭＳ Ｐゴシック"/>
                <a:ea typeface="ＭＳ Ｐゴシック"/>
              </a:rPr>
              <a:t>›</a:t>
            </a:r>
          </a:p>
          <a:p>
            <a:pPr>
              <a:buNone/>
            </a:pPr>
            <a:endParaRPr lang="en-US" altLang="ja-JP" sz="2800" dirty="0" smtClean="0"/>
          </a:p>
          <a:p>
            <a:pPr>
              <a:buNone/>
            </a:pPr>
            <a:endParaRPr kumimoji="1" lang="en-US" altLang="ja-JP" dirty="0" smtClean="0"/>
          </a:p>
          <a:p>
            <a:pPr>
              <a:buNone/>
            </a:pPr>
            <a:endParaRPr kumimoji="1" lang="en-US" altLang="ja-JP" dirty="0" smtClean="0"/>
          </a:p>
          <a:p>
            <a:pPr>
              <a:buNone/>
            </a:pPr>
            <a:endParaRPr kumimoji="1" lang="ja-JP" altLang="en-US" u="sng" dirty="0"/>
          </a:p>
        </p:txBody>
      </p:sp>
      <p:sp>
        <p:nvSpPr>
          <p:cNvPr id="4" name="正方形/長方形 3"/>
          <p:cNvSpPr/>
          <p:nvPr/>
        </p:nvSpPr>
        <p:spPr>
          <a:xfrm>
            <a:off x="467544" y="5301208"/>
            <a:ext cx="7704856"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平成１１年３月告示高等学校学習指導要領・解説</a:t>
            </a:r>
            <a:endParaRPr kumimoji="1" lang="en-US" altLang="ja-JP" sz="2400" dirty="0" smtClean="0"/>
          </a:p>
          <a:p>
            <a:pPr algn="ctr"/>
            <a:r>
              <a:rPr lang="ja-JP" altLang="en-US" sz="2400" dirty="0" smtClean="0"/>
              <a:t>「医薬品の正しい使用」と「薬物乱用と健康」は、</a:t>
            </a:r>
            <a:endParaRPr lang="en-US" altLang="ja-JP" sz="2400" dirty="0" smtClean="0"/>
          </a:p>
          <a:p>
            <a:pPr algn="ctr"/>
            <a:r>
              <a:rPr kumimoji="1" lang="ja-JP" altLang="en-US" sz="2400" dirty="0" smtClean="0"/>
              <a:t>関連付けられていた</a:t>
            </a:r>
            <a:endParaRPr kumimoji="1" lang="ja-JP" altLang="en-US" sz="2400" dirty="0"/>
          </a:p>
        </p:txBody>
      </p:sp>
      <p:cxnSp>
        <p:nvCxnSpPr>
          <p:cNvPr id="5" name="直線コネクタ 4"/>
          <p:cNvCxnSpPr/>
          <p:nvPr/>
        </p:nvCxnSpPr>
        <p:spPr>
          <a:xfrm>
            <a:off x="467544" y="155679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116632"/>
            <a:ext cx="8748464" cy="1143000"/>
          </a:xfrm>
        </p:spPr>
        <p:txBody>
          <a:bodyPr>
            <a:noAutofit/>
          </a:bodyPr>
          <a:lstStyle/>
          <a:p>
            <a:r>
              <a:rPr kumimoji="1" lang="ja-JP" altLang="en-US" sz="2800" b="1" u="sng" dirty="0" smtClean="0">
                <a:solidFill>
                  <a:schemeClr val="tx1"/>
                </a:solidFill>
              </a:rPr>
              <a:t>平成２１年３月告示高等学校学習指導要領　改訂ポイント</a:t>
            </a:r>
            <a:r>
              <a:rPr kumimoji="1" lang="en-US" altLang="ja-JP" sz="2800" b="1" u="sng" dirty="0" smtClean="0">
                <a:solidFill>
                  <a:schemeClr val="tx1"/>
                </a:solidFill>
              </a:rPr>
              <a:t/>
            </a:r>
            <a:br>
              <a:rPr kumimoji="1" lang="en-US" altLang="ja-JP" sz="2800" b="1" u="sng" dirty="0" smtClean="0">
                <a:solidFill>
                  <a:schemeClr val="tx1"/>
                </a:solidFill>
              </a:rPr>
            </a:br>
            <a:r>
              <a:rPr lang="ja-JP" altLang="en-US" sz="2800" b="1" dirty="0" smtClean="0">
                <a:solidFill>
                  <a:schemeClr val="tx1"/>
                </a:solidFill>
              </a:rPr>
              <a:t>（平成１１年３月告示高等学校学習指導要領との比較）</a:t>
            </a:r>
            <a:endParaRPr kumimoji="1" lang="ja-JP" altLang="en-US" sz="2800" b="1" u="sng" dirty="0">
              <a:solidFill>
                <a:schemeClr val="tx1"/>
              </a:solidFill>
            </a:endParaRPr>
          </a:p>
        </p:txBody>
      </p:sp>
      <p:sp>
        <p:nvSpPr>
          <p:cNvPr id="3" name="コンテンツ プレースホルダ 2"/>
          <p:cNvSpPr>
            <a:spLocks noGrp="1"/>
          </p:cNvSpPr>
          <p:nvPr>
            <p:ph sz="quarter" idx="1"/>
          </p:nvPr>
        </p:nvSpPr>
        <p:spPr>
          <a:xfrm>
            <a:off x="457200" y="1412776"/>
            <a:ext cx="7467600" cy="5061176"/>
          </a:xfrm>
        </p:spPr>
        <p:txBody>
          <a:bodyPr/>
          <a:lstStyle/>
          <a:p>
            <a:pPr>
              <a:buNone/>
            </a:pPr>
            <a:r>
              <a:rPr kumimoji="1" lang="ja-JP" altLang="en-US" sz="2000" dirty="0" smtClean="0">
                <a:latin typeface="ＭＳ Ｐゴシック"/>
                <a:ea typeface="ＭＳ Ｐゴシック"/>
              </a:rPr>
              <a:t>☉</a:t>
            </a:r>
            <a:r>
              <a:rPr kumimoji="1" lang="ja-JP" altLang="en-US" sz="2000" u="sng" dirty="0" smtClean="0">
                <a:latin typeface="ＭＳ Ｐゴシック"/>
                <a:ea typeface="ＭＳ Ｐゴシック"/>
              </a:rPr>
              <a:t>平成２１年３月告示高等学校学習指導要領</a:t>
            </a:r>
            <a:endParaRPr kumimoji="1" lang="en-US" altLang="ja-JP" sz="2000" u="sng" dirty="0" smtClean="0">
              <a:latin typeface="ＭＳ Ｐゴシック"/>
              <a:ea typeface="ＭＳ Ｐゴシック"/>
            </a:endParaRPr>
          </a:p>
          <a:p>
            <a:pPr>
              <a:buNone/>
            </a:pPr>
            <a:r>
              <a:rPr lang="ja-JP" altLang="en-US" dirty="0" smtClean="0">
                <a:latin typeface="ＭＳ Ｐゴシック"/>
                <a:ea typeface="ＭＳ Ｐゴシック"/>
              </a:rPr>
              <a:t>　</a:t>
            </a:r>
            <a:r>
              <a:rPr lang="ja-JP" altLang="en-US" sz="2000" dirty="0" smtClean="0">
                <a:latin typeface="ＭＳ Ｐゴシック"/>
                <a:ea typeface="ＭＳ Ｐゴシック"/>
              </a:rPr>
              <a:t>　・内容の充実</a:t>
            </a:r>
            <a:endParaRPr lang="en-US" altLang="ja-JP" sz="2000" dirty="0" smtClean="0">
              <a:latin typeface="ＭＳ Ｐゴシック"/>
              <a:ea typeface="ＭＳ Ｐゴシック"/>
            </a:endParaRPr>
          </a:p>
          <a:p>
            <a:pPr>
              <a:buNone/>
            </a:pPr>
            <a:r>
              <a:rPr kumimoji="1" lang="ja-JP" altLang="en-US" sz="2000" dirty="0" smtClean="0">
                <a:latin typeface="ＭＳ Ｐゴシック"/>
                <a:ea typeface="ＭＳ Ｐゴシック"/>
              </a:rPr>
              <a:t>　医薬品は正しく使用する必要があることを理解できるようにするために</a:t>
            </a:r>
            <a:endParaRPr kumimoji="1" lang="en-US" altLang="ja-JP" sz="2000" dirty="0" smtClean="0">
              <a:latin typeface="ＭＳ Ｐゴシック"/>
              <a:ea typeface="ＭＳ Ｐゴシック"/>
            </a:endParaRPr>
          </a:p>
          <a:p>
            <a:pPr>
              <a:buNone/>
            </a:pPr>
            <a:r>
              <a:rPr lang="ja-JP" altLang="en-US" sz="2000" dirty="0" smtClean="0">
                <a:latin typeface="ＭＳ Ｐゴシック"/>
                <a:ea typeface="ＭＳ Ｐゴシック"/>
              </a:rPr>
              <a:t>　　①医薬品には医療用医薬品と一般用医薬品があること</a:t>
            </a:r>
            <a:endParaRPr lang="en-US" altLang="ja-JP" sz="2000" dirty="0" smtClean="0">
              <a:latin typeface="ＭＳ Ｐゴシック"/>
              <a:ea typeface="ＭＳ Ｐゴシック"/>
            </a:endParaRPr>
          </a:p>
          <a:p>
            <a:pPr>
              <a:buNone/>
            </a:pPr>
            <a:r>
              <a:rPr kumimoji="1" lang="ja-JP" altLang="en-US" sz="2000" dirty="0" smtClean="0">
                <a:latin typeface="ＭＳ Ｐゴシック"/>
                <a:ea typeface="ＭＳ Ｐゴシック"/>
              </a:rPr>
              <a:t>　　②承認制度により有効性や安全性が審査されていること</a:t>
            </a:r>
            <a:endParaRPr kumimoji="1" lang="en-US" altLang="ja-JP" sz="2000" dirty="0" smtClean="0">
              <a:latin typeface="ＭＳ Ｐゴシック"/>
              <a:ea typeface="ＭＳ Ｐゴシック"/>
            </a:endParaRPr>
          </a:p>
          <a:p>
            <a:pPr>
              <a:buNone/>
            </a:pPr>
            <a:r>
              <a:rPr lang="ja-JP" altLang="en-US" sz="2000" dirty="0" smtClean="0">
                <a:latin typeface="ＭＳ Ｐゴシック"/>
                <a:ea typeface="ＭＳ Ｐゴシック"/>
              </a:rPr>
              <a:t>　　③販売に規制があること</a:t>
            </a:r>
            <a:endParaRPr lang="en-US" altLang="ja-JP" sz="2000" dirty="0" smtClean="0">
              <a:latin typeface="ＭＳ Ｐゴシック"/>
              <a:ea typeface="ＭＳ Ｐゴシック"/>
            </a:endParaRPr>
          </a:p>
          <a:p>
            <a:pPr>
              <a:buNone/>
            </a:pPr>
            <a:r>
              <a:rPr kumimoji="1" lang="ja-JP" altLang="en-US" sz="2000" dirty="0" smtClean="0">
                <a:latin typeface="ＭＳ Ｐゴシック"/>
                <a:ea typeface="ＭＳ Ｐゴシック"/>
              </a:rPr>
              <a:t>　　④疾病からの回復や悪化の防止には個々の医薬品の特性を理</a:t>
            </a:r>
            <a:endParaRPr kumimoji="1" lang="en-US" altLang="ja-JP" sz="2000" dirty="0" smtClean="0">
              <a:latin typeface="ＭＳ Ｐゴシック"/>
              <a:ea typeface="ＭＳ Ｐゴシック"/>
            </a:endParaRPr>
          </a:p>
          <a:p>
            <a:pPr>
              <a:buNone/>
            </a:pPr>
            <a:r>
              <a:rPr lang="ja-JP" altLang="en-US" sz="2000" dirty="0" smtClean="0">
                <a:latin typeface="ＭＳ Ｐゴシック"/>
                <a:ea typeface="ＭＳ Ｐゴシック"/>
              </a:rPr>
              <a:t>　　　解した上で使用法に関する注意を守り、正しく使うことが必要で</a:t>
            </a:r>
            <a:endParaRPr lang="en-US" altLang="ja-JP" sz="2000" dirty="0" smtClean="0">
              <a:latin typeface="ＭＳ Ｐゴシック"/>
              <a:ea typeface="ＭＳ Ｐゴシック"/>
            </a:endParaRPr>
          </a:p>
          <a:p>
            <a:pPr>
              <a:buNone/>
            </a:pPr>
            <a:r>
              <a:rPr kumimoji="1" lang="ja-JP" altLang="en-US" sz="2000" dirty="0" smtClean="0">
                <a:latin typeface="ＭＳ Ｐゴシック"/>
                <a:ea typeface="ＭＳ Ｐゴシック"/>
              </a:rPr>
              <a:t>　　　あること</a:t>
            </a:r>
            <a:endParaRPr kumimoji="1" lang="en-US" altLang="ja-JP" sz="2000" dirty="0" smtClean="0">
              <a:latin typeface="ＭＳ Ｐゴシック"/>
              <a:ea typeface="ＭＳ Ｐゴシック"/>
            </a:endParaRPr>
          </a:p>
          <a:p>
            <a:pPr>
              <a:buNone/>
            </a:pPr>
            <a:r>
              <a:rPr lang="ja-JP" altLang="en-US" sz="2000" dirty="0" smtClean="0">
                <a:latin typeface="ＭＳ Ｐゴシック"/>
                <a:ea typeface="ＭＳ Ｐゴシック"/>
              </a:rPr>
              <a:t>　　⑤副作用については予期できるものと、予期することが困難な</a:t>
            </a:r>
            <a:endParaRPr lang="en-US" altLang="ja-JP" sz="2000" dirty="0" smtClean="0">
              <a:latin typeface="ＭＳ Ｐゴシック"/>
              <a:ea typeface="ＭＳ Ｐゴシック"/>
            </a:endParaRPr>
          </a:p>
          <a:p>
            <a:pPr>
              <a:buNone/>
            </a:pPr>
            <a:r>
              <a:rPr lang="ja-JP" altLang="en-US" sz="2000" dirty="0" smtClean="0">
                <a:latin typeface="ＭＳ Ｐゴシック"/>
                <a:ea typeface="ＭＳ Ｐゴシック"/>
              </a:rPr>
              <a:t>　　　ものがあることにも触れるようにする</a:t>
            </a:r>
            <a:endParaRPr kumimoji="1" lang="en-US" altLang="ja-JP" sz="2000" dirty="0" smtClean="0">
              <a:latin typeface="ＭＳ Ｐゴシック"/>
              <a:ea typeface="ＭＳ Ｐゴシック"/>
            </a:endParaRPr>
          </a:p>
          <a:p>
            <a:pPr>
              <a:buNone/>
            </a:pPr>
            <a:endParaRPr kumimoji="1" lang="ja-JP" altLang="en-US" dirty="0"/>
          </a:p>
        </p:txBody>
      </p:sp>
      <p:cxnSp>
        <p:nvCxnSpPr>
          <p:cNvPr id="4" name="直線コネクタ 3"/>
          <p:cNvCxnSpPr/>
          <p:nvPr/>
        </p:nvCxnSpPr>
        <p:spPr>
          <a:xfrm>
            <a:off x="467544" y="1268760"/>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39552" y="4005064"/>
            <a:ext cx="7992888"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139952" y="4797152"/>
            <a:ext cx="64807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27584" y="4183920"/>
            <a:ext cx="7488832" cy="1938992"/>
          </a:xfrm>
          <a:prstGeom prst="rect">
            <a:avLst/>
          </a:prstGeom>
        </p:spPr>
        <p:txBody>
          <a:bodyPr wrap="square">
            <a:spAutoFit/>
          </a:bodyPr>
          <a:lstStyle/>
          <a:p>
            <a:r>
              <a:rPr lang="ja-JP" altLang="en-US" sz="2800" b="1" dirty="0" smtClean="0"/>
              <a:t>平成１１年３月告示高等学校学習指導要領・解説</a:t>
            </a:r>
            <a:endParaRPr lang="en-US" altLang="ja-JP" sz="2800" b="1" dirty="0" smtClean="0"/>
          </a:p>
          <a:p>
            <a:endParaRPr lang="en-US" altLang="ja-JP" dirty="0" smtClean="0"/>
          </a:p>
          <a:p>
            <a:r>
              <a:rPr lang="ja-JP" altLang="en-US" dirty="0" smtClean="0"/>
              <a:t>　</a:t>
            </a:r>
            <a:endParaRPr lang="en-US" altLang="ja-JP" dirty="0" smtClean="0"/>
          </a:p>
          <a:p>
            <a:r>
              <a:rPr lang="ja-JP" altLang="en-US" dirty="0" smtClean="0"/>
              <a:t>　</a:t>
            </a:r>
            <a:r>
              <a:rPr lang="ja-JP" altLang="en-US" sz="2800" b="1" dirty="0" smtClean="0"/>
              <a:t>「医薬品の正しい使用」と「薬物乱用と健康」は関連付けられていた。</a:t>
            </a:r>
            <a:endParaRPr lang="en-US" altLang="ja-JP" b="1" dirty="0" smtClean="0"/>
          </a:p>
        </p:txBody>
      </p:sp>
      <p:sp>
        <p:nvSpPr>
          <p:cNvPr id="8" name="正方形/長方形 7"/>
          <p:cNvSpPr/>
          <p:nvPr/>
        </p:nvSpPr>
        <p:spPr>
          <a:xfrm>
            <a:off x="899592" y="620688"/>
            <a:ext cx="8424936" cy="2954655"/>
          </a:xfrm>
          <a:prstGeom prst="rect">
            <a:avLst/>
          </a:prstGeom>
        </p:spPr>
        <p:txBody>
          <a:bodyPr wrap="square">
            <a:spAutoFit/>
          </a:bodyPr>
          <a:lstStyle/>
          <a:p>
            <a:pPr>
              <a:lnSpc>
                <a:spcPct val="150000"/>
              </a:lnSpc>
              <a:buNone/>
            </a:pPr>
            <a:r>
              <a:rPr lang="ja-JP" altLang="en-US" sz="2800" b="1" dirty="0" smtClean="0">
                <a:latin typeface="+mj-ea"/>
              </a:rPr>
              <a:t>平成２１年３月告示高等学校学習指導要領</a:t>
            </a:r>
            <a:endParaRPr lang="en-US" altLang="ja-JP" sz="2800" b="1" dirty="0" smtClean="0">
              <a:latin typeface="+mj-ea"/>
            </a:endParaRPr>
          </a:p>
          <a:p>
            <a:pPr>
              <a:lnSpc>
                <a:spcPct val="150000"/>
              </a:lnSpc>
              <a:buNone/>
            </a:pPr>
            <a:r>
              <a:rPr lang="ja-JP" altLang="en-US" sz="2800" b="1" dirty="0" smtClean="0">
                <a:latin typeface="+mj-ea"/>
              </a:rPr>
              <a:t>「医薬品の正しい使い方」と「薬物乱用」とは</a:t>
            </a:r>
            <a:endParaRPr lang="en-US" altLang="ja-JP" sz="2800" b="1" dirty="0" smtClean="0">
              <a:latin typeface="+mj-ea"/>
            </a:endParaRPr>
          </a:p>
          <a:p>
            <a:pPr>
              <a:lnSpc>
                <a:spcPct val="150000"/>
              </a:lnSpc>
              <a:buNone/>
            </a:pPr>
            <a:r>
              <a:rPr lang="ja-JP" altLang="en-US" sz="2800" b="1" dirty="0" smtClean="0">
                <a:latin typeface="+mj-ea"/>
              </a:rPr>
              <a:t>取り扱う単元が異なっている。</a:t>
            </a:r>
            <a:endParaRPr lang="en-US" altLang="ja-JP" sz="2800" b="1" dirty="0" smtClean="0">
              <a:latin typeface="+mj-ea"/>
            </a:endParaRPr>
          </a:p>
          <a:p>
            <a:pPr>
              <a:buNone/>
            </a:pPr>
            <a:endParaRPr lang="en-US" altLang="ja-JP" sz="2800" b="1" dirty="0" smtClean="0">
              <a:latin typeface="+mj-ea"/>
            </a:endParaRPr>
          </a:p>
          <a:p>
            <a:pPr>
              <a:buNone/>
            </a:pPr>
            <a:r>
              <a:rPr lang="en-US" altLang="ja-JP" sz="3200" b="1" dirty="0" smtClean="0">
                <a:latin typeface="+mj-ea"/>
              </a:rPr>
              <a:t>‹</a:t>
            </a:r>
            <a:r>
              <a:rPr lang="ja-JP" altLang="en-US" sz="2800" b="1" dirty="0" smtClean="0">
                <a:latin typeface="+mj-ea"/>
              </a:rPr>
              <a:t>生徒が混乱を招かないよう配慮された構成</a:t>
            </a:r>
            <a:r>
              <a:rPr lang="en-US" altLang="ja-JP" sz="3200" b="1" dirty="0" smtClean="0">
                <a:latin typeface="+mj-ea"/>
              </a:rPr>
              <a:t>›</a:t>
            </a:r>
            <a:endParaRPr lang="ja-JP" altLang="en-US" sz="3200" b="1" dirty="0">
              <a:latin typeface="+mj-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869160"/>
            <a:ext cx="8424936" cy="18722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95536" y="773832"/>
            <a:ext cx="9073008" cy="1143000"/>
          </a:xfrm>
        </p:spPr>
        <p:txBody>
          <a:bodyPr>
            <a:noAutofit/>
          </a:bodyPr>
          <a:lstStyle/>
          <a:p>
            <a:r>
              <a:rPr kumimoji="1" lang="ja-JP" altLang="en-US" sz="2800" b="1" u="sng" dirty="0" smtClean="0">
                <a:solidFill>
                  <a:schemeClr val="tx1"/>
                </a:solidFill>
              </a:rPr>
              <a:t>平成２１年度３月告示　高等学校学習指導要領</a:t>
            </a:r>
            <a:r>
              <a:rPr lang="ja-JP" altLang="en-US" sz="2800" b="1" dirty="0" smtClean="0">
                <a:solidFill>
                  <a:schemeClr val="tx1"/>
                </a:solidFill>
              </a:rPr>
              <a:t>　</a:t>
            </a:r>
            <a:r>
              <a:rPr lang="en-US" altLang="ja-JP" sz="2800" b="1" dirty="0" smtClean="0">
                <a:solidFill>
                  <a:schemeClr val="tx1"/>
                </a:solidFill>
              </a:rPr>
              <a:t/>
            </a:r>
            <a:br>
              <a:rPr lang="en-US" altLang="ja-JP" sz="2800" b="1" dirty="0" smtClean="0">
                <a:solidFill>
                  <a:schemeClr val="tx1"/>
                </a:solidFill>
              </a:rPr>
            </a:br>
            <a:r>
              <a:rPr kumimoji="1" lang="ja-JP" altLang="en-US" sz="2800" b="1" u="sng" dirty="0" smtClean="0">
                <a:solidFill>
                  <a:schemeClr val="tx1"/>
                </a:solidFill>
              </a:rPr>
              <a:t>改訂ポイント</a:t>
            </a:r>
            <a:r>
              <a:rPr kumimoji="1" lang="en-US" altLang="ja-JP" sz="2800" b="1" u="sng" dirty="0" smtClean="0">
                <a:solidFill>
                  <a:schemeClr val="tx1"/>
                </a:solidFill>
              </a:rPr>
              <a:t/>
            </a:r>
            <a:br>
              <a:rPr kumimoji="1" lang="en-US" altLang="ja-JP" sz="2800" b="1" u="sng" dirty="0" smtClean="0">
                <a:solidFill>
                  <a:schemeClr val="tx1"/>
                </a:solidFill>
              </a:rPr>
            </a:br>
            <a:r>
              <a:rPr lang="ja-JP" altLang="en-US" sz="2800" b="1" dirty="0" smtClean="0">
                <a:solidFill>
                  <a:schemeClr val="tx1"/>
                </a:solidFill>
              </a:rPr>
              <a:t>（平成１１年３月告示高等学校学習指導要領及び</a:t>
            </a:r>
            <a:r>
              <a:rPr lang="en-US" altLang="ja-JP" sz="2000" b="1" dirty="0" smtClean="0">
                <a:solidFill>
                  <a:schemeClr val="tx1"/>
                </a:solidFill>
              </a:rPr>
              <a:t/>
            </a:r>
            <a:br>
              <a:rPr lang="en-US" altLang="ja-JP" sz="2000" b="1" dirty="0" smtClean="0">
                <a:solidFill>
                  <a:schemeClr val="tx1"/>
                </a:solidFill>
              </a:rPr>
            </a:br>
            <a:r>
              <a:rPr lang="ja-JP" altLang="en-US" sz="2000" b="1" dirty="0" smtClean="0">
                <a:solidFill>
                  <a:schemeClr val="tx1"/>
                </a:solidFill>
              </a:rPr>
              <a:t>　　　　　</a:t>
            </a:r>
            <a:r>
              <a:rPr lang="ja-JP" altLang="en-US" sz="2800" b="1" dirty="0" smtClean="0">
                <a:solidFill>
                  <a:schemeClr val="tx1"/>
                </a:solidFill>
              </a:rPr>
              <a:t>平成２０年３月告示中学校学習指導要領との比較）</a:t>
            </a:r>
            <a:endParaRPr kumimoji="1" lang="ja-JP" altLang="en-US" sz="2800" b="1" u="sng" dirty="0">
              <a:solidFill>
                <a:schemeClr val="tx1"/>
              </a:solidFill>
            </a:endParaRPr>
          </a:p>
        </p:txBody>
      </p:sp>
      <p:cxnSp>
        <p:nvCxnSpPr>
          <p:cNvPr id="4" name="直線コネクタ 3"/>
          <p:cNvCxnSpPr/>
          <p:nvPr/>
        </p:nvCxnSpPr>
        <p:spPr>
          <a:xfrm>
            <a:off x="755576" y="2060848"/>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395536" y="4892967"/>
            <a:ext cx="8244408" cy="1689373"/>
          </a:xfrm>
          <a:prstGeom prst="rect">
            <a:avLst/>
          </a:prstGeom>
        </p:spPr>
        <p:txBody>
          <a:bodyPr wrap="square">
            <a:spAutoFit/>
          </a:bodyPr>
          <a:lstStyle/>
          <a:p>
            <a:pPr>
              <a:lnSpc>
                <a:spcPct val="150000"/>
              </a:lnSpc>
              <a:buNone/>
            </a:pPr>
            <a:r>
              <a:rPr lang="ja-JP" altLang="en-US" b="1" dirty="0" smtClean="0">
                <a:latin typeface="+mj-ea"/>
                <a:ea typeface="+mj-ea"/>
              </a:rPr>
              <a:t>平成１０年１２月告示　小学校・中学校学習指導要領の体育・保健体育において</a:t>
            </a:r>
            <a:endParaRPr lang="en-US" altLang="ja-JP" b="1" dirty="0" smtClean="0">
              <a:latin typeface="+mj-ea"/>
              <a:ea typeface="+mj-ea"/>
            </a:endParaRPr>
          </a:p>
          <a:p>
            <a:pPr>
              <a:lnSpc>
                <a:spcPct val="150000"/>
              </a:lnSpc>
              <a:buNone/>
            </a:pPr>
            <a:r>
              <a:rPr lang="ja-JP" altLang="en-US" b="1" dirty="0" smtClean="0">
                <a:latin typeface="+mj-ea"/>
                <a:ea typeface="+mj-ea"/>
              </a:rPr>
              <a:t>「医薬品」に関する内容は取り上げられていないことを考え併せれば　</a:t>
            </a:r>
            <a:r>
              <a:rPr lang="ja-JP" altLang="en-US" b="1" u="sng" dirty="0" smtClean="0">
                <a:latin typeface="+mj-ea"/>
                <a:ea typeface="+mj-ea"/>
              </a:rPr>
              <a:t>今回の改訂では医薬品について中学校・高等学校を通じて指導することとなり　生徒の更なる医薬品の理解へとつながる</a:t>
            </a:r>
            <a:endParaRPr lang="en-US" altLang="ja-JP" b="1" u="sng" dirty="0" smtClean="0">
              <a:latin typeface="+mj-ea"/>
              <a:ea typeface="+mj-ea"/>
            </a:endParaRPr>
          </a:p>
        </p:txBody>
      </p:sp>
      <p:sp>
        <p:nvSpPr>
          <p:cNvPr id="8" name="正方形/長方形 7"/>
          <p:cNvSpPr/>
          <p:nvPr/>
        </p:nvSpPr>
        <p:spPr>
          <a:xfrm>
            <a:off x="755576" y="2204864"/>
            <a:ext cx="9073008" cy="2308324"/>
          </a:xfrm>
          <a:prstGeom prst="rect">
            <a:avLst/>
          </a:prstGeom>
        </p:spPr>
        <p:txBody>
          <a:bodyPr wrap="square">
            <a:spAutoFit/>
          </a:bodyPr>
          <a:lstStyle/>
          <a:p>
            <a:pPr>
              <a:lnSpc>
                <a:spcPct val="150000"/>
              </a:lnSpc>
              <a:buFont typeface="Wingdings" pitchFamily="2" charset="2"/>
              <a:buChar char="u"/>
            </a:pPr>
            <a:r>
              <a:rPr lang="ja-JP" altLang="en-US" sz="2400" b="1" dirty="0" smtClean="0">
                <a:latin typeface="+mj-ea"/>
                <a:ea typeface="+mj-ea"/>
              </a:rPr>
              <a:t>中学校と高等学校での指導内容の基本的な事は、</a:t>
            </a:r>
            <a:endParaRPr lang="en-US" altLang="ja-JP" sz="2400" b="1" dirty="0" smtClean="0">
              <a:latin typeface="+mj-ea"/>
              <a:ea typeface="+mj-ea"/>
            </a:endParaRPr>
          </a:p>
          <a:p>
            <a:pPr>
              <a:lnSpc>
                <a:spcPct val="150000"/>
              </a:lnSpc>
              <a:buNone/>
            </a:pPr>
            <a:r>
              <a:rPr lang="ja-JP" altLang="en-US" sz="2400" b="1" dirty="0" smtClean="0">
                <a:latin typeface="+mj-ea"/>
                <a:ea typeface="+mj-ea"/>
              </a:rPr>
              <a:t>　「医薬品を正しく使用することが必要であること」</a:t>
            </a:r>
            <a:endParaRPr lang="en-US" altLang="ja-JP" sz="2400" b="1" dirty="0" smtClean="0">
              <a:latin typeface="+mj-ea"/>
              <a:ea typeface="+mj-ea"/>
            </a:endParaRPr>
          </a:p>
          <a:p>
            <a:pPr>
              <a:lnSpc>
                <a:spcPct val="150000"/>
              </a:lnSpc>
              <a:buFont typeface="Wingdings" pitchFamily="2" charset="2"/>
              <a:buChar char="u"/>
            </a:pPr>
            <a:r>
              <a:rPr lang="ja-JP" altLang="en-US" sz="2400" b="1" dirty="0" smtClean="0">
                <a:latin typeface="+mj-ea"/>
                <a:ea typeface="+mj-ea"/>
              </a:rPr>
              <a:t>中学校・高等学校の生徒の発達段階を踏まえた</a:t>
            </a:r>
            <a:endParaRPr lang="en-US" altLang="ja-JP" sz="2400" b="1" dirty="0" smtClean="0">
              <a:latin typeface="+mj-ea"/>
              <a:ea typeface="+mj-ea"/>
            </a:endParaRPr>
          </a:p>
          <a:p>
            <a:pPr>
              <a:lnSpc>
                <a:spcPct val="150000"/>
              </a:lnSpc>
              <a:buNone/>
            </a:pPr>
            <a:r>
              <a:rPr lang="ja-JP" altLang="en-US" sz="2400" b="1" dirty="0" smtClean="0">
                <a:latin typeface="+mj-ea"/>
                <a:ea typeface="+mj-ea"/>
              </a:rPr>
              <a:t>　系統性のある学習内容</a:t>
            </a:r>
            <a:endParaRPr lang="en-US" altLang="ja-JP" sz="2400" b="1" dirty="0" smtClean="0">
              <a:latin typeface="+mj-ea"/>
              <a:ea typeface="+mj-ea"/>
            </a:endParaRPr>
          </a:p>
        </p:txBody>
      </p:sp>
      <p:grpSp>
        <p:nvGrpSpPr>
          <p:cNvPr id="9" name="グループ化 8"/>
          <p:cNvGrpSpPr/>
          <p:nvPr/>
        </p:nvGrpSpPr>
        <p:grpSpPr>
          <a:xfrm>
            <a:off x="7344097" y="2420888"/>
            <a:ext cx="1404367" cy="2299816"/>
            <a:chOff x="1079401" y="817141"/>
            <a:chExt cx="1476375" cy="2967459"/>
          </a:xfrm>
        </p:grpSpPr>
        <p:pic>
          <p:nvPicPr>
            <p:cNvPr id="10" name="Picture 2" descr="E:\パート２\02_着せ替え\01_PNG\0537.png"/>
            <p:cNvPicPr>
              <a:picLocks noChangeAspect="1" noChangeArrowheads="1"/>
            </p:cNvPicPr>
            <p:nvPr/>
          </p:nvPicPr>
          <p:blipFill>
            <a:blip r:embed="rId2" cstate="print"/>
            <a:srcRect/>
            <a:stretch>
              <a:fillRect/>
            </a:stretch>
          </p:blipFill>
          <p:spPr bwMode="auto">
            <a:xfrm>
              <a:off x="1360488" y="2563813"/>
              <a:ext cx="936625" cy="1220787"/>
            </a:xfrm>
            <a:prstGeom prst="rect">
              <a:avLst/>
            </a:prstGeom>
            <a:noFill/>
          </p:spPr>
        </p:pic>
        <p:pic>
          <p:nvPicPr>
            <p:cNvPr id="11" name="Picture 3" descr="E:\パート２\02_着せ替え\01_PNG\0540.png"/>
            <p:cNvPicPr>
              <a:picLocks noChangeAspect="1" noChangeArrowheads="1"/>
            </p:cNvPicPr>
            <p:nvPr/>
          </p:nvPicPr>
          <p:blipFill>
            <a:blip r:embed="rId3" cstate="print"/>
            <a:srcRect/>
            <a:stretch>
              <a:fillRect/>
            </a:stretch>
          </p:blipFill>
          <p:spPr bwMode="auto">
            <a:xfrm>
              <a:off x="1079401" y="1563886"/>
              <a:ext cx="1476375" cy="1289050"/>
            </a:xfrm>
            <a:prstGeom prst="rect">
              <a:avLst/>
            </a:prstGeom>
            <a:noFill/>
          </p:spPr>
        </p:pic>
        <p:pic>
          <p:nvPicPr>
            <p:cNvPr id="12" name="Picture 4" descr="E:\パート２\02_着せ替え\01_PNG\0525.png"/>
            <p:cNvPicPr>
              <a:picLocks noChangeAspect="1" noChangeArrowheads="1"/>
            </p:cNvPicPr>
            <p:nvPr/>
          </p:nvPicPr>
          <p:blipFill>
            <a:blip r:embed="rId4" cstate="print"/>
            <a:srcRect/>
            <a:stretch>
              <a:fillRect/>
            </a:stretch>
          </p:blipFill>
          <p:spPr bwMode="auto">
            <a:xfrm>
              <a:off x="1294812" y="817141"/>
              <a:ext cx="928688" cy="955675"/>
            </a:xfrm>
            <a:prstGeom prst="rect">
              <a:avLst/>
            </a:prstGeom>
            <a:noFill/>
          </p:spPr>
        </p:pic>
        <p:pic>
          <p:nvPicPr>
            <p:cNvPr id="13" name="Picture 5" descr="E:\パート２\02_着せ替え\01_PNG\0472.png"/>
            <p:cNvPicPr>
              <a:picLocks noChangeAspect="1" noChangeArrowheads="1"/>
            </p:cNvPicPr>
            <p:nvPr/>
          </p:nvPicPr>
          <p:blipFill>
            <a:blip r:embed="rId5" cstate="print"/>
            <a:srcRect/>
            <a:stretch>
              <a:fillRect/>
            </a:stretch>
          </p:blipFill>
          <p:spPr bwMode="auto">
            <a:xfrm>
              <a:off x="1573766" y="1305605"/>
              <a:ext cx="520466" cy="293699"/>
            </a:xfrm>
            <a:prstGeom prst="rect">
              <a:avLst/>
            </a:prstGeom>
            <a:noFill/>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123728" y="1772816"/>
            <a:ext cx="4032448" cy="100811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467544" y="155679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9" descr="E:\パート２\01_イラスト\01_PNG\0079.png"/>
          <p:cNvPicPr>
            <a:picLocks noChangeAspect="1" noChangeArrowheads="1"/>
          </p:cNvPicPr>
          <p:nvPr/>
        </p:nvPicPr>
        <p:blipFill>
          <a:blip r:embed="rId2" cstate="print"/>
          <a:srcRect/>
          <a:stretch>
            <a:fillRect/>
          </a:stretch>
        </p:blipFill>
        <p:spPr bwMode="auto">
          <a:xfrm>
            <a:off x="6455412" y="4615135"/>
            <a:ext cx="1500964" cy="1910209"/>
          </a:xfrm>
          <a:prstGeom prst="rect">
            <a:avLst/>
          </a:prstGeom>
          <a:noFill/>
        </p:spPr>
      </p:pic>
      <p:sp>
        <p:nvSpPr>
          <p:cNvPr id="6" name="正方形/長方形 5"/>
          <p:cNvSpPr/>
          <p:nvPr/>
        </p:nvSpPr>
        <p:spPr>
          <a:xfrm>
            <a:off x="683568" y="3193812"/>
            <a:ext cx="7438255" cy="523220"/>
          </a:xfrm>
          <a:prstGeom prst="rect">
            <a:avLst/>
          </a:prstGeom>
        </p:spPr>
        <p:txBody>
          <a:bodyPr wrap="none">
            <a:spAutoFit/>
          </a:bodyPr>
          <a:lstStyle/>
          <a:p>
            <a:r>
              <a:rPr lang="ja-JP" altLang="en-US" sz="2800" b="1" dirty="0" smtClean="0"/>
              <a:t>平成２０年３月告示　小学校学習指導要領では、</a:t>
            </a:r>
            <a:endParaRPr lang="ja-JP" altLang="en-US" sz="2800" b="1" dirty="0"/>
          </a:p>
        </p:txBody>
      </p:sp>
      <p:sp>
        <p:nvSpPr>
          <p:cNvPr id="7" name="正方形/長方形 6"/>
          <p:cNvSpPr/>
          <p:nvPr/>
        </p:nvSpPr>
        <p:spPr>
          <a:xfrm>
            <a:off x="2381546" y="1988840"/>
            <a:ext cx="3342582" cy="584775"/>
          </a:xfrm>
          <a:prstGeom prst="rect">
            <a:avLst/>
          </a:prstGeom>
        </p:spPr>
        <p:txBody>
          <a:bodyPr wrap="none">
            <a:spAutoFit/>
          </a:bodyPr>
          <a:lstStyle/>
          <a:p>
            <a:pPr>
              <a:buNone/>
            </a:pPr>
            <a:r>
              <a:rPr lang="ja-JP" altLang="en-US" sz="3200" b="1" dirty="0" smtClean="0"/>
              <a:t>体育科　保健領域</a:t>
            </a:r>
            <a:endParaRPr lang="en-US" altLang="ja-JP" sz="3200" b="1" dirty="0" smtClean="0"/>
          </a:p>
        </p:txBody>
      </p:sp>
      <p:sp>
        <p:nvSpPr>
          <p:cNvPr id="9" name="正方形/長方形 8"/>
          <p:cNvSpPr/>
          <p:nvPr/>
        </p:nvSpPr>
        <p:spPr>
          <a:xfrm>
            <a:off x="251520" y="3935958"/>
            <a:ext cx="7848872" cy="1077218"/>
          </a:xfrm>
          <a:prstGeom prst="rect">
            <a:avLst/>
          </a:prstGeom>
        </p:spPr>
        <p:txBody>
          <a:bodyPr wrap="square">
            <a:spAutoFit/>
          </a:bodyPr>
          <a:lstStyle/>
          <a:p>
            <a:pPr algn="ctr">
              <a:buNone/>
            </a:pPr>
            <a:r>
              <a:rPr lang="ja-JP" altLang="en-US" sz="3200" b="1" u="sng" dirty="0" smtClean="0"/>
              <a:t>「医薬品」に関する内容は、</a:t>
            </a:r>
            <a:endParaRPr lang="en-US" altLang="ja-JP" sz="3200" b="1" u="sng" dirty="0" smtClean="0"/>
          </a:p>
          <a:p>
            <a:pPr algn="ctr">
              <a:buNone/>
            </a:pPr>
            <a:r>
              <a:rPr lang="ja-JP" altLang="en-US" sz="3200" b="1" u="sng" dirty="0" smtClean="0"/>
              <a:t>取り上げられていない。</a:t>
            </a:r>
            <a:endParaRPr lang="en-US" altLang="ja-JP" sz="3200" b="1" u="sng" dirty="0" smtClean="0"/>
          </a:p>
        </p:txBody>
      </p:sp>
      <p:sp>
        <p:nvSpPr>
          <p:cNvPr id="11" name="正方形/長方形 10"/>
          <p:cNvSpPr/>
          <p:nvPr/>
        </p:nvSpPr>
        <p:spPr>
          <a:xfrm>
            <a:off x="755576" y="488866"/>
            <a:ext cx="4815742" cy="707886"/>
          </a:xfrm>
          <a:prstGeom prst="rect">
            <a:avLst/>
          </a:prstGeom>
        </p:spPr>
        <p:txBody>
          <a:bodyPr wrap="none">
            <a:spAutoFit/>
          </a:bodyPr>
          <a:lstStyle/>
          <a:p>
            <a:r>
              <a:rPr lang="ja-JP" altLang="en-US" sz="4000" b="1" dirty="0" smtClean="0"/>
              <a:t>小学校学習指導要領</a:t>
            </a:r>
            <a:endParaRPr lang="ja-JP" alt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fontScale="90000"/>
          </a:bodyPr>
          <a:lstStyle/>
          <a:p>
            <a:r>
              <a:rPr kumimoji="1" lang="ja-JP" altLang="en-US" dirty="0" smtClean="0">
                <a:solidFill>
                  <a:schemeClr val="tx1"/>
                </a:solidFill>
              </a:rPr>
              <a:t>［新・小学校］</a:t>
            </a:r>
            <a:r>
              <a:rPr kumimoji="1" lang="en-US" altLang="ja-JP" dirty="0" smtClean="0">
                <a:solidFill>
                  <a:schemeClr val="tx1"/>
                </a:solidFill>
              </a:rPr>
              <a:t/>
            </a:r>
            <a:br>
              <a:rPr kumimoji="1" lang="en-US" altLang="ja-JP" dirty="0" smtClean="0">
                <a:solidFill>
                  <a:schemeClr val="tx1"/>
                </a:solidFill>
              </a:rPr>
            </a:br>
            <a:r>
              <a:rPr kumimoji="1" lang="ja-JP" altLang="en-US" sz="2800" dirty="0" smtClean="0">
                <a:solidFill>
                  <a:schemeClr val="tx1"/>
                </a:solidFill>
              </a:rPr>
              <a:t>身近な生活における健康・安全に関する基礎的な内容</a:t>
            </a:r>
            <a:endParaRPr kumimoji="1" lang="ja-JP" altLang="en-US" sz="2800" dirty="0">
              <a:solidFill>
                <a:schemeClr val="tx1"/>
              </a:solidFill>
            </a:endParaRPr>
          </a:p>
        </p:txBody>
      </p:sp>
      <p:sp>
        <p:nvSpPr>
          <p:cNvPr id="3" name="コンテンツ プレースホルダ 2"/>
          <p:cNvSpPr>
            <a:spLocks noGrp="1"/>
          </p:cNvSpPr>
          <p:nvPr>
            <p:ph sz="quarter" idx="1"/>
          </p:nvPr>
        </p:nvSpPr>
        <p:spPr>
          <a:ln>
            <a:solidFill>
              <a:schemeClr val="tx1"/>
            </a:solidFill>
          </a:ln>
        </p:spPr>
        <p:txBody>
          <a:bodyPr/>
          <a:lstStyle/>
          <a:p>
            <a:pPr>
              <a:buNone/>
            </a:pPr>
            <a:r>
              <a:rPr kumimoji="1" lang="en-US" altLang="ja-JP" dirty="0" smtClean="0">
                <a:latin typeface="ＭＳ Ｐゴシック"/>
                <a:ea typeface="ＭＳ Ｐゴシック"/>
              </a:rPr>
              <a:t>≪</a:t>
            </a:r>
            <a:r>
              <a:rPr kumimoji="1" lang="ja-JP" altLang="en-US" dirty="0" smtClean="0">
                <a:latin typeface="ＭＳ Ｐゴシック"/>
                <a:ea typeface="ＭＳ Ｐゴシック"/>
              </a:rPr>
              <a:t>第５学年及び第６学年</a:t>
            </a:r>
            <a:r>
              <a:rPr kumimoji="1" lang="en-US" altLang="ja-JP" dirty="0" smtClean="0">
                <a:latin typeface="ＭＳ Ｐゴシック"/>
                <a:ea typeface="ＭＳ Ｐゴシック"/>
              </a:rPr>
              <a:t>≫</a:t>
            </a:r>
            <a:r>
              <a:rPr kumimoji="1" lang="ja-JP" altLang="en-US" dirty="0" smtClean="0">
                <a:latin typeface="ＭＳ Ｐゴシック"/>
                <a:ea typeface="ＭＳ Ｐゴシック"/>
              </a:rPr>
              <a:t>　　</a:t>
            </a:r>
            <a:endParaRPr kumimoji="1" lang="en-US" altLang="ja-JP" dirty="0" smtClean="0">
              <a:latin typeface="ＭＳ Ｐゴシック"/>
              <a:ea typeface="ＭＳ Ｐゴシック"/>
            </a:endParaRPr>
          </a:p>
          <a:p>
            <a:pPr>
              <a:buNone/>
            </a:pPr>
            <a:r>
              <a:rPr kumimoji="1" lang="ja-JP" altLang="en-US" dirty="0" smtClean="0">
                <a:latin typeface="ＭＳ Ｐゴシック"/>
                <a:ea typeface="ＭＳ Ｐゴシック"/>
              </a:rPr>
              <a:t>　</a:t>
            </a:r>
            <a:endParaRPr kumimoji="1" lang="en-US" altLang="ja-JP" dirty="0" smtClean="0"/>
          </a:p>
          <a:p>
            <a:pPr>
              <a:buNone/>
            </a:pPr>
            <a:endParaRPr kumimoji="1" lang="en-US" altLang="ja-JP" dirty="0" smtClean="0"/>
          </a:p>
          <a:p>
            <a:pPr>
              <a:buNone/>
            </a:pPr>
            <a:r>
              <a:rPr lang="ja-JP" altLang="en-US" dirty="0" smtClean="0"/>
              <a:t>　ア　病気の起こり方</a:t>
            </a:r>
            <a:endParaRPr lang="en-US" altLang="ja-JP" dirty="0" smtClean="0"/>
          </a:p>
          <a:p>
            <a:pPr>
              <a:buNone/>
            </a:pPr>
            <a:r>
              <a:rPr kumimoji="1" lang="ja-JP" altLang="en-US" dirty="0" smtClean="0"/>
              <a:t>　イ　病原体がもとになって起こる病気の予防</a:t>
            </a:r>
            <a:endParaRPr kumimoji="1" lang="en-US" altLang="ja-JP" dirty="0" smtClean="0"/>
          </a:p>
          <a:p>
            <a:pPr>
              <a:buNone/>
            </a:pPr>
            <a:r>
              <a:rPr lang="ja-JP" altLang="en-US" dirty="0" smtClean="0"/>
              <a:t>　ウ　生活行動がもとになって起こる病気の予防</a:t>
            </a:r>
            <a:endParaRPr lang="en-US" altLang="ja-JP" dirty="0" smtClean="0"/>
          </a:p>
          <a:p>
            <a:pPr>
              <a:buNone/>
            </a:pPr>
            <a:r>
              <a:rPr kumimoji="1" lang="ja-JP" altLang="en-US" dirty="0" smtClean="0"/>
              <a:t>　エ　喫煙、飲酒、薬物乱用と健康</a:t>
            </a:r>
            <a:endParaRPr kumimoji="1" lang="en-US" altLang="ja-JP" dirty="0" smtClean="0"/>
          </a:p>
          <a:p>
            <a:pPr>
              <a:buNone/>
            </a:pPr>
            <a:r>
              <a:rPr lang="ja-JP" altLang="en-US" dirty="0" smtClean="0"/>
              <a:t>　オ　地域の様々な保健活動の取り組み</a:t>
            </a:r>
            <a:endParaRPr lang="en-US" altLang="ja-JP" dirty="0" smtClean="0"/>
          </a:p>
        </p:txBody>
      </p:sp>
      <p:sp>
        <p:nvSpPr>
          <p:cNvPr id="4" name="正方形/長方形 3"/>
          <p:cNvSpPr/>
          <p:nvPr/>
        </p:nvSpPr>
        <p:spPr>
          <a:xfrm>
            <a:off x="683568" y="2060848"/>
            <a:ext cx="2520280" cy="57606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（３）病気の予防</a:t>
            </a:r>
            <a:endParaRPr kumimoji="1" lang="ja-JP" alt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a:bodyPr>
          <a:lstStyle/>
          <a:p>
            <a:r>
              <a:rPr kumimoji="1" lang="ja-JP" altLang="en-US" dirty="0" smtClean="0">
                <a:solidFill>
                  <a:schemeClr val="tx1"/>
                </a:solidFill>
              </a:rPr>
              <a:t>［新・中学校］</a:t>
            </a:r>
            <a:r>
              <a:rPr lang="en-US" altLang="ja-JP" dirty="0" smtClean="0"/>
              <a:t/>
            </a:r>
            <a:br>
              <a:rPr lang="en-US" altLang="ja-JP" dirty="0" smtClean="0"/>
            </a:br>
            <a:r>
              <a:rPr lang="ja-JP" altLang="en-US" dirty="0" smtClean="0">
                <a:solidFill>
                  <a:schemeClr val="tx1"/>
                </a:solidFill>
              </a:rPr>
              <a:t>個人生活における健康・安全に関する内容</a:t>
            </a:r>
            <a:endParaRPr kumimoji="1" lang="ja-JP" altLang="en-US" dirty="0">
              <a:solidFill>
                <a:schemeClr val="tx1"/>
              </a:solidFill>
            </a:endParaRPr>
          </a:p>
        </p:txBody>
      </p:sp>
      <p:sp>
        <p:nvSpPr>
          <p:cNvPr id="3" name="コンテンツ プレースホルダ 2"/>
          <p:cNvSpPr>
            <a:spLocks noGrp="1"/>
          </p:cNvSpPr>
          <p:nvPr>
            <p:ph sz="quarter" idx="1"/>
          </p:nvPr>
        </p:nvSpPr>
        <p:spPr>
          <a:ln>
            <a:solidFill>
              <a:schemeClr val="tx1"/>
            </a:solidFill>
          </a:ln>
        </p:spPr>
        <p:txBody>
          <a:bodyPr/>
          <a:lstStyle/>
          <a:p>
            <a:pPr>
              <a:buNone/>
            </a:pPr>
            <a:r>
              <a:rPr lang="ja-JP" altLang="ja-JP" dirty="0" smtClean="0">
                <a:latin typeface="ＭＳ Ｐゴシック"/>
                <a:ea typeface="ＭＳ Ｐゴシック"/>
              </a:rPr>
              <a:t>≪</a:t>
            </a:r>
            <a:r>
              <a:rPr lang="ja-JP" altLang="en-US" dirty="0" smtClean="0">
                <a:latin typeface="ＭＳ Ｐゴシック"/>
                <a:ea typeface="ＭＳ Ｐゴシック"/>
              </a:rPr>
              <a:t>第３学年≫　</a:t>
            </a:r>
            <a:endParaRPr lang="en-US" altLang="ja-JP" dirty="0" smtClean="0">
              <a:latin typeface="ＭＳ Ｐゴシック"/>
              <a:ea typeface="ＭＳ Ｐゴシック"/>
            </a:endParaRPr>
          </a:p>
          <a:p>
            <a:pPr>
              <a:buNone/>
            </a:pPr>
            <a:endParaRPr kumimoji="1" lang="en-US" altLang="ja-JP" dirty="0" smtClean="0"/>
          </a:p>
          <a:p>
            <a:pPr>
              <a:buNone/>
            </a:pPr>
            <a:endParaRPr lang="en-US" altLang="ja-JP" dirty="0" smtClean="0"/>
          </a:p>
          <a:p>
            <a:pPr>
              <a:buNone/>
            </a:pPr>
            <a:r>
              <a:rPr lang="ja-JP" altLang="en-US" dirty="0" smtClean="0"/>
              <a:t>　ア　健康の成り立ちと疾病の発生要因</a:t>
            </a:r>
            <a:endParaRPr lang="en-US" altLang="ja-JP" dirty="0" smtClean="0"/>
          </a:p>
          <a:p>
            <a:pPr>
              <a:buNone/>
            </a:pPr>
            <a:r>
              <a:rPr lang="ja-JP" altLang="en-US" dirty="0" smtClean="0"/>
              <a:t>　イ　生活活動・生活習慣と健康</a:t>
            </a:r>
            <a:endParaRPr lang="en-US" altLang="ja-JP" dirty="0" smtClean="0"/>
          </a:p>
          <a:p>
            <a:pPr>
              <a:buNone/>
            </a:pPr>
            <a:r>
              <a:rPr lang="ja-JP" altLang="en-US" dirty="0" smtClean="0"/>
              <a:t>　ウ　喫煙、飲酒、薬物乱用と健康</a:t>
            </a:r>
            <a:endParaRPr lang="en-US" altLang="ja-JP" dirty="0" smtClean="0"/>
          </a:p>
          <a:p>
            <a:pPr>
              <a:buNone/>
            </a:pPr>
            <a:r>
              <a:rPr lang="ja-JP" altLang="en-US" dirty="0" smtClean="0"/>
              <a:t>　エ　感染症の予防</a:t>
            </a:r>
            <a:endParaRPr lang="en-US" altLang="ja-JP" dirty="0" smtClean="0"/>
          </a:p>
          <a:p>
            <a:pPr>
              <a:buNone/>
            </a:pPr>
            <a:r>
              <a:rPr lang="ja-JP" altLang="en-US" dirty="0" smtClean="0"/>
              <a:t>　オ　保健・医療機関や医薬品の有効利用</a:t>
            </a:r>
            <a:endParaRPr lang="en-US" altLang="ja-JP" dirty="0" smtClean="0"/>
          </a:p>
          <a:p>
            <a:pPr>
              <a:buNone/>
            </a:pPr>
            <a:r>
              <a:rPr lang="ja-JP" altLang="en-US" dirty="0" smtClean="0"/>
              <a:t>　カ　個人の健康を守る社会の取組</a:t>
            </a:r>
            <a:endParaRPr lang="en-US" altLang="ja-JP" dirty="0" smtClean="0"/>
          </a:p>
          <a:p>
            <a:pPr>
              <a:buNone/>
            </a:pPr>
            <a:endParaRPr kumimoji="1" lang="ja-JP" altLang="en-US" dirty="0"/>
          </a:p>
        </p:txBody>
      </p:sp>
      <p:sp>
        <p:nvSpPr>
          <p:cNvPr id="4" name="正方形/長方形 3"/>
          <p:cNvSpPr/>
          <p:nvPr/>
        </p:nvSpPr>
        <p:spPr>
          <a:xfrm>
            <a:off x="683568" y="2060848"/>
            <a:ext cx="417646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（４）健康な生活と疾病の予防</a:t>
            </a:r>
            <a:endParaRPr kumimoji="1" lang="ja-JP"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sz="quarter" idx="1"/>
          </p:nvPr>
        </p:nvGraphicFramePr>
        <p:xfrm>
          <a:off x="395536" y="1989936"/>
          <a:ext cx="8293566" cy="3383280"/>
        </p:xfrm>
        <a:graphic>
          <a:graphicData uri="http://schemas.openxmlformats.org/drawingml/2006/table">
            <a:tbl>
              <a:tblPr firstRow="1" bandRow="1">
                <a:tableStyleId>{5C22544A-7EE6-4342-B048-85BDC9FD1C3A}</a:tableStyleId>
              </a:tblPr>
              <a:tblGrid>
                <a:gridCol w="1872208"/>
                <a:gridCol w="1546046"/>
                <a:gridCol w="1656184"/>
                <a:gridCol w="1512168"/>
                <a:gridCol w="1706960"/>
              </a:tblGrid>
              <a:tr h="370840">
                <a:tc>
                  <a:txBody>
                    <a:bodyPr/>
                    <a:lstStyle/>
                    <a:p>
                      <a:r>
                        <a:rPr kumimoji="1" lang="ja-JP" altLang="en-US" dirty="0" smtClean="0"/>
                        <a:t>年齢</a:t>
                      </a:r>
                      <a:r>
                        <a:rPr kumimoji="1" lang="en-US" altLang="ja-JP" baseline="0" dirty="0" smtClean="0"/>
                        <a:t> </a:t>
                      </a:r>
                      <a:r>
                        <a:rPr kumimoji="1" lang="ja-JP" altLang="en-US" dirty="0" smtClean="0"/>
                        <a:t>（比率）</a:t>
                      </a:r>
                      <a:endParaRPr kumimoji="1" lang="ja-JP" altLang="en-US" dirty="0"/>
                    </a:p>
                  </a:txBody>
                  <a:tcPr/>
                </a:tc>
                <a:tc>
                  <a:txBody>
                    <a:bodyPr/>
                    <a:lstStyle/>
                    <a:p>
                      <a:r>
                        <a:rPr kumimoji="1" lang="ja-JP" altLang="en-US" dirty="0" smtClean="0"/>
                        <a:t>年少人口</a:t>
                      </a:r>
                      <a:endParaRPr kumimoji="1" lang="en-US" altLang="ja-JP" dirty="0" smtClean="0"/>
                    </a:p>
                    <a:p>
                      <a:r>
                        <a:rPr kumimoji="1" lang="en-US" altLang="ja-JP" dirty="0" smtClean="0"/>
                        <a:t>0</a:t>
                      </a:r>
                      <a:r>
                        <a:rPr kumimoji="1" lang="ja-JP" altLang="en-US" dirty="0" smtClean="0"/>
                        <a:t>歳～</a:t>
                      </a:r>
                      <a:r>
                        <a:rPr kumimoji="1" lang="en-US" altLang="ja-JP" dirty="0" smtClean="0"/>
                        <a:t>14</a:t>
                      </a:r>
                      <a:r>
                        <a:rPr kumimoji="1" lang="ja-JP" altLang="en-US" dirty="0" smtClean="0"/>
                        <a:t>歳</a:t>
                      </a:r>
                      <a:endParaRPr kumimoji="1" lang="ja-JP" altLang="en-US" dirty="0"/>
                    </a:p>
                  </a:txBody>
                  <a:tcPr/>
                </a:tc>
                <a:tc>
                  <a:txBody>
                    <a:bodyPr/>
                    <a:lstStyle/>
                    <a:p>
                      <a:r>
                        <a:rPr kumimoji="1" lang="ja-JP" altLang="en-US" dirty="0" smtClean="0"/>
                        <a:t>生産年齢人口</a:t>
                      </a:r>
                      <a:endParaRPr kumimoji="1" lang="en-US" altLang="ja-JP" dirty="0" smtClean="0"/>
                    </a:p>
                    <a:p>
                      <a:r>
                        <a:rPr kumimoji="1" lang="en-US" altLang="ja-JP" dirty="0" smtClean="0"/>
                        <a:t>15</a:t>
                      </a:r>
                      <a:r>
                        <a:rPr kumimoji="1" lang="ja-JP" altLang="en-US" dirty="0" smtClean="0"/>
                        <a:t>歳～</a:t>
                      </a:r>
                      <a:r>
                        <a:rPr kumimoji="1" lang="en-US" altLang="ja-JP" dirty="0" smtClean="0"/>
                        <a:t>64</a:t>
                      </a:r>
                      <a:r>
                        <a:rPr kumimoji="1" lang="ja-JP" altLang="en-US" dirty="0" smtClean="0"/>
                        <a:t>歳</a:t>
                      </a:r>
                      <a:endParaRPr kumimoji="1" lang="ja-JP" altLang="en-US" dirty="0"/>
                    </a:p>
                  </a:txBody>
                  <a:tcPr/>
                </a:tc>
                <a:tc>
                  <a:txBody>
                    <a:bodyPr/>
                    <a:lstStyle/>
                    <a:p>
                      <a:r>
                        <a:rPr kumimoji="1" lang="ja-JP" altLang="en-US" dirty="0" smtClean="0"/>
                        <a:t>　老人人口</a:t>
                      </a:r>
                      <a:endParaRPr kumimoji="1" lang="en-US" altLang="ja-JP" dirty="0" smtClean="0"/>
                    </a:p>
                    <a:p>
                      <a:r>
                        <a:rPr kumimoji="1" lang="ja-JP" altLang="en-US" dirty="0" smtClean="0"/>
                        <a:t>　　</a:t>
                      </a:r>
                      <a:r>
                        <a:rPr kumimoji="1" lang="en-US" altLang="ja-JP" dirty="0" smtClean="0"/>
                        <a:t>65</a:t>
                      </a:r>
                      <a:r>
                        <a:rPr kumimoji="1" lang="ja-JP" altLang="en-US" dirty="0" smtClean="0"/>
                        <a:t>歳以上</a:t>
                      </a:r>
                      <a:endParaRPr kumimoji="1" lang="ja-JP" altLang="en-US" dirty="0"/>
                    </a:p>
                  </a:txBody>
                  <a:tcPr/>
                </a:tc>
                <a:tc>
                  <a:txBody>
                    <a:bodyPr/>
                    <a:lstStyle/>
                    <a:p>
                      <a:r>
                        <a:rPr kumimoji="1" lang="ja-JP" altLang="en-US" dirty="0" smtClean="0"/>
                        <a:t>　　総人口</a:t>
                      </a:r>
                      <a:endParaRPr kumimoji="1" lang="ja-JP" altLang="en-US" dirty="0"/>
                    </a:p>
                  </a:txBody>
                  <a:tcPr/>
                </a:tc>
              </a:tr>
              <a:tr h="800080">
                <a:tc>
                  <a:txBody>
                    <a:bodyPr/>
                    <a:lstStyle/>
                    <a:p>
                      <a:r>
                        <a:rPr kumimoji="1" lang="en-US" altLang="ja-JP" b="1" dirty="0" smtClean="0"/>
                        <a:t>2009</a:t>
                      </a:r>
                      <a:r>
                        <a:rPr kumimoji="1" lang="ja-JP" altLang="en-US" b="1" dirty="0" smtClean="0"/>
                        <a:t>年 </a:t>
                      </a:r>
                      <a:r>
                        <a:rPr kumimoji="1" lang="ja-JP" altLang="en-US" sz="1600" b="1" dirty="0" smtClean="0"/>
                        <a:t>（構成比）</a:t>
                      </a:r>
                      <a:endParaRPr kumimoji="1" lang="ja-JP" altLang="en-US" sz="1600" b="1" dirty="0"/>
                    </a:p>
                  </a:txBody>
                  <a:tcPr/>
                </a:tc>
                <a:tc>
                  <a:txBody>
                    <a:bodyPr/>
                    <a:lstStyle/>
                    <a:p>
                      <a:r>
                        <a:rPr kumimoji="1" lang="en-US" altLang="ja-JP" b="1" dirty="0" smtClean="0"/>
                        <a:t>17,011</a:t>
                      </a:r>
                      <a:r>
                        <a:rPr kumimoji="1" lang="ja-JP" altLang="en-US" b="1" dirty="0" smtClean="0"/>
                        <a:t>千人</a:t>
                      </a:r>
                      <a:endParaRPr kumimoji="1" lang="en-US" altLang="ja-JP" b="1" dirty="0" smtClean="0"/>
                    </a:p>
                    <a:p>
                      <a:r>
                        <a:rPr kumimoji="1" lang="ja-JP" altLang="en-US" b="1" dirty="0" smtClean="0"/>
                        <a:t>　（</a:t>
                      </a:r>
                      <a:r>
                        <a:rPr kumimoji="1" lang="en-US" altLang="ja-JP" b="1" dirty="0" smtClean="0"/>
                        <a:t>13.5</a:t>
                      </a:r>
                      <a:r>
                        <a:rPr kumimoji="1" lang="ja-JP" altLang="en-US" b="1" dirty="0" smtClean="0"/>
                        <a:t>％）</a:t>
                      </a:r>
                      <a:endParaRPr kumimoji="1" lang="en-US" altLang="ja-JP" b="1" dirty="0" smtClean="0"/>
                    </a:p>
                    <a:p>
                      <a:endParaRPr kumimoji="1" lang="ja-JP" altLang="en-US" b="1" dirty="0"/>
                    </a:p>
                  </a:txBody>
                  <a:tcPr/>
                </a:tc>
                <a:tc>
                  <a:txBody>
                    <a:bodyPr/>
                    <a:lstStyle/>
                    <a:p>
                      <a:r>
                        <a:rPr kumimoji="1" lang="en-US" altLang="ja-JP" b="1" dirty="0" smtClean="0"/>
                        <a:t>81,493</a:t>
                      </a:r>
                      <a:r>
                        <a:rPr kumimoji="1" lang="ja-JP" altLang="en-US" b="1" dirty="0" smtClean="0"/>
                        <a:t>千人</a:t>
                      </a:r>
                      <a:endParaRPr kumimoji="1" lang="en-US" altLang="ja-JP" b="1" dirty="0" smtClean="0"/>
                    </a:p>
                    <a:p>
                      <a:r>
                        <a:rPr kumimoji="1" lang="ja-JP" altLang="en-US" b="1" dirty="0" smtClean="0"/>
                        <a:t>　　（</a:t>
                      </a:r>
                      <a:r>
                        <a:rPr kumimoji="1" lang="en-US" altLang="ja-JP" b="1" dirty="0" smtClean="0"/>
                        <a:t>63.9</a:t>
                      </a:r>
                      <a:r>
                        <a:rPr kumimoji="1" lang="ja-JP" altLang="en-US" b="1" dirty="0" smtClean="0"/>
                        <a:t>％）</a:t>
                      </a:r>
                      <a:endParaRPr kumimoji="1" lang="ja-JP" altLang="en-US" b="1" dirty="0"/>
                    </a:p>
                  </a:txBody>
                  <a:tcPr/>
                </a:tc>
                <a:tc>
                  <a:txBody>
                    <a:bodyPr/>
                    <a:lstStyle/>
                    <a:p>
                      <a:r>
                        <a:rPr kumimoji="1" lang="en-US" altLang="ja-JP" b="1" dirty="0" smtClean="0"/>
                        <a:t>29,005</a:t>
                      </a:r>
                      <a:r>
                        <a:rPr kumimoji="1" lang="ja-JP" altLang="en-US" b="1" dirty="0" smtClean="0"/>
                        <a:t>千人</a:t>
                      </a:r>
                      <a:endParaRPr kumimoji="1" lang="en-US" altLang="ja-JP" b="1" dirty="0" smtClean="0"/>
                    </a:p>
                    <a:p>
                      <a:r>
                        <a:rPr kumimoji="1" lang="ja-JP" altLang="en-US" b="1" dirty="0" smtClean="0"/>
                        <a:t>　（</a:t>
                      </a:r>
                      <a:r>
                        <a:rPr kumimoji="1" lang="en-US" altLang="ja-JP" b="1" dirty="0" smtClean="0"/>
                        <a:t>22.7</a:t>
                      </a:r>
                      <a:r>
                        <a:rPr kumimoji="1" lang="ja-JP" altLang="en-US" b="1" dirty="0" smtClean="0"/>
                        <a:t>％）</a:t>
                      </a:r>
                      <a:endParaRPr kumimoji="1" lang="en-US" altLang="ja-JP" b="1" dirty="0" smtClean="0"/>
                    </a:p>
                    <a:p>
                      <a:endParaRPr kumimoji="1" lang="ja-JP" altLang="en-US" b="1" dirty="0"/>
                    </a:p>
                  </a:txBody>
                  <a:tcPr/>
                </a:tc>
                <a:tc>
                  <a:txBody>
                    <a:bodyPr/>
                    <a:lstStyle/>
                    <a:p>
                      <a:r>
                        <a:rPr kumimoji="1" lang="en-US" altLang="ja-JP" b="1" dirty="0" smtClean="0"/>
                        <a:t>127,510</a:t>
                      </a:r>
                      <a:r>
                        <a:rPr kumimoji="1" lang="ja-JP" altLang="en-US" b="1" dirty="0" smtClean="0"/>
                        <a:t>千人</a:t>
                      </a:r>
                      <a:endParaRPr kumimoji="1" lang="en-US" altLang="ja-JP" b="1" dirty="0" smtClean="0"/>
                    </a:p>
                    <a:p>
                      <a:r>
                        <a:rPr kumimoji="1" lang="ja-JP" altLang="en-US" b="1" dirty="0" smtClean="0"/>
                        <a:t>　　　（</a:t>
                      </a:r>
                      <a:r>
                        <a:rPr kumimoji="1" lang="en-US" altLang="ja-JP" b="1" dirty="0" smtClean="0"/>
                        <a:t>100</a:t>
                      </a:r>
                      <a:r>
                        <a:rPr kumimoji="1" lang="ja-JP" altLang="en-US" b="1" dirty="0" smtClean="0"/>
                        <a:t>％）</a:t>
                      </a:r>
                      <a:endParaRPr kumimoji="1" lang="en-US" altLang="ja-JP" b="1" dirty="0" smtClean="0"/>
                    </a:p>
                    <a:p>
                      <a:endParaRPr kumimoji="1" lang="ja-JP" altLang="en-US" b="1" dirty="0"/>
                    </a:p>
                  </a:txBody>
                  <a:tcPr/>
                </a:tc>
              </a:tr>
              <a:tr h="370840">
                <a:tc>
                  <a:txBody>
                    <a:bodyPr/>
                    <a:lstStyle/>
                    <a:p>
                      <a:r>
                        <a:rPr kumimoji="1" lang="en-US" altLang="ja-JP" b="1" dirty="0" smtClean="0"/>
                        <a:t>2025</a:t>
                      </a:r>
                      <a:r>
                        <a:rPr kumimoji="1" lang="ja-JP" altLang="en-US" b="1" dirty="0" smtClean="0"/>
                        <a:t>年</a:t>
                      </a:r>
                      <a:r>
                        <a:rPr kumimoji="1" lang="en-US" altLang="ja-JP" b="1" baseline="0" dirty="0" smtClean="0"/>
                        <a:t> </a:t>
                      </a:r>
                      <a:r>
                        <a:rPr kumimoji="1" lang="ja-JP" altLang="en-US" sz="1600" b="1" dirty="0" smtClean="0"/>
                        <a:t>（構成比</a:t>
                      </a:r>
                      <a:r>
                        <a:rPr kumimoji="1" lang="ja-JP" altLang="en-US" b="1" dirty="0" smtClean="0"/>
                        <a:t>）</a:t>
                      </a:r>
                      <a:endParaRPr kumimoji="1" lang="ja-JP" altLang="en-US" b="1" dirty="0"/>
                    </a:p>
                  </a:txBody>
                  <a:tcPr/>
                </a:tc>
                <a:tc>
                  <a:txBody>
                    <a:bodyPr/>
                    <a:lstStyle/>
                    <a:p>
                      <a:r>
                        <a:rPr kumimoji="1" lang="en-US" altLang="ja-JP" b="1" dirty="0" smtClean="0"/>
                        <a:t>11,960</a:t>
                      </a:r>
                      <a:r>
                        <a:rPr kumimoji="1" lang="ja-JP" altLang="en-US" b="1" dirty="0" smtClean="0"/>
                        <a:t>千人</a:t>
                      </a:r>
                      <a:endParaRPr kumimoji="1" lang="en-US" altLang="ja-JP" b="1" dirty="0" smtClean="0"/>
                    </a:p>
                    <a:p>
                      <a:r>
                        <a:rPr kumimoji="1" lang="ja-JP" altLang="en-US" b="1" dirty="0" smtClean="0"/>
                        <a:t>　（</a:t>
                      </a:r>
                      <a:r>
                        <a:rPr kumimoji="1" lang="en-US" altLang="ja-JP" b="1" dirty="0" smtClean="0"/>
                        <a:t>10.0</a:t>
                      </a:r>
                      <a:r>
                        <a:rPr kumimoji="1" lang="ja-JP" altLang="en-US" b="1" dirty="0" smtClean="0"/>
                        <a:t>％）</a:t>
                      </a:r>
                      <a:endParaRPr kumimoji="1" lang="ja-JP" altLang="en-US" b="1" dirty="0"/>
                    </a:p>
                  </a:txBody>
                  <a:tcPr/>
                </a:tc>
                <a:tc>
                  <a:txBody>
                    <a:bodyPr/>
                    <a:lstStyle/>
                    <a:p>
                      <a:r>
                        <a:rPr kumimoji="1" lang="en-US" altLang="ja-JP" b="1" dirty="0" smtClean="0"/>
                        <a:t>71,028</a:t>
                      </a:r>
                      <a:r>
                        <a:rPr kumimoji="1" lang="ja-JP" altLang="en-US" b="1" dirty="0" smtClean="0"/>
                        <a:t>千人</a:t>
                      </a:r>
                      <a:endParaRPr kumimoji="1" lang="en-US" altLang="ja-JP" b="1" dirty="0" smtClean="0"/>
                    </a:p>
                    <a:p>
                      <a:r>
                        <a:rPr kumimoji="1" lang="ja-JP" altLang="en-US" b="1" dirty="0" smtClean="0"/>
                        <a:t>　　（</a:t>
                      </a:r>
                      <a:r>
                        <a:rPr kumimoji="1" lang="en-US" altLang="ja-JP" b="1" dirty="0" smtClean="0"/>
                        <a:t>59.1</a:t>
                      </a:r>
                      <a:r>
                        <a:rPr kumimoji="1" lang="ja-JP" altLang="en-US" b="1" dirty="0" smtClean="0"/>
                        <a:t>％）</a:t>
                      </a:r>
                      <a:endParaRPr kumimoji="1" lang="ja-JP" altLang="en-US" b="1" dirty="0"/>
                    </a:p>
                  </a:txBody>
                  <a:tcPr/>
                </a:tc>
                <a:tc>
                  <a:txBody>
                    <a:bodyPr/>
                    <a:lstStyle/>
                    <a:p>
                      <a:r>
                        <a:rPr kumimoji="1" lang="en-US" altLang="ja-JP" b="1" dirty="0" smtClean="0"/>
                        <a:t>37,133</a:t>
                      </a:r>
                      <a:r>
                        <a:rPr kumimoji="1" lang="ja-JP" altLang="en-US" b="1" dirty="0" smtClean="0"/>
                        <a:t>千人</a:t>
                      </a:r>
                      <a:endParaRPr kumimoji="1" lang="en-US" altLang="ja-JP" b="1" dirty="0" smtClean="0"/>
                    </a:p>
                    <a:p>
                      <a:r>
                        <a:rPr kumimoji="1" lang="ja-JP" altLang="en-US" b="1" dirty="0" smtClean="0"/>
                        <a:t>　（</a:t>
                      </a:r>
                      <a:r>
                        <a:rPr kumimoji="1" lang="en-US" altLang="ja-JP" b="1" dirty="0" smtClean="0"/>
                        <a:t>30.9</a:t>
                      </a:r>
                      <a:r>
                        <a:rPr kumimoji="1" lang="ja-JP" altLang="en-US" b="1" dirty="0" smtClean="0"/>
                        <a:t>％）</a:t>
                      </a:r>
                      <a:endParaRPr kumimoji="1" lang="en-US" altLang="ja-JP" b="1" dirty="0" smtClean="0"/>
                    </a:p>
                    <a:p>
                      <a:endParaRPr kumimoji="1" lang="ja-JP" altLang="en-US" b="1" dirty="0"/>
                    </a:p>
                  </a:txBody>
                  <a:tcPr/>
                </a:tc>
                <a:tc>
                  <a:txBody>
                    <a:bodyPr/>
                    <a:lstStyle/>
                    <a:p>
                      <a:r>
                        <a:rPr kumimoji="1" lang="en-US" altLang="ja-JP" b="1" dirty="0" smtClean="0"/>
                        <a:t>119,270</a:t>
                      </a:r>
                      <a:r>
                        <a:rPr kumimoji="1" lang="ja-JP" altLang="en-US" b="1" dirty="0" smtClean="0"/>
                        <a:t>千人</a:t>
                      </a:r>
                      <a:endParaRPr kumimoji="1" lang="en-US" altLang="ja-JP" b="1" dirty="0" smtClean="0"/>
                    </a:p>
                    <a:p>
                      <a:r>
                        <a:rPr kumimoji="1" lang="ja-JP" altLang="en-US" b="1" dirty="0" smtClean="0"/>
                        <a:t>　　　（</a:t>
                      </a:r>
                      <a:r>
                        <a:rPr kumimoji="1" lang="en-US" altLang="ja-JP" b="1" dirty="0" smtClean="0"/>
                        <a:t>100</a:t>
                      </a:r>
                      <a:r>
                        <a:rPr kumimoji="1" lang="ja-JP" altLang="en-US" b="1" dirty="0" smtClean="0"/>
                        <a:t>％）</a:t>
                      </a:r>
                      <a:endParaRPr kumimoji="1" lang="en-US" altLang="ja-JP" b="1" dirty="0" smtClean="0"/>
                    </a:p>
                    <a:p>
                      <a:endParaRPr kumimoji="1" lang="ja-JP" altLang="en-US" b="1" dirty="0"/>
                    </a:p>
                  </a:txBody>
                  <a:tcPr/>
                </a:tc>
              </a:tr>
              <a:tr h="370840">
                <a:tc>
                  <a:txBody>
                    <a:bodyPr/>
                    <a:lstStyle/>
                    <a:p>
                      <a:r>
                        <a:rPr kumimoji="1" lang="en-US" altLang="ja-JP" sz="1800" b="1" dirty="0" smtClean="0"/>
                        <a:t>2009 </a:t>
                      </a:r>
                      <a:r>
                        <a:rPr kumimoji="1" lang="ja-JP" altLang="en-US" sz="1800" b="1" dirty="0" smtClean="0"/>
                        <a:t>～</a:t>
                      </a:r>
                      <a:r>
                        <a:rPr kumimoji="1" lang="en-US" altLang="ja-JP" sz="1800" b="1" dirty="0" smtClean="0"/>
                        <a:t>2025 </a:t>
                      </a:r>
                    </a:p>
                    <a:p>
                      <a:r>
                        <a:rPr kumimoji="1" lang="ja-JP" altLang="en-US" sz="1800" b="1" dirty="0" smtClean="0"/>
                        <a:t>　　　増減</a:t>
                      </a:r>
                      <a:endParaRPr kumimoji="1" lang="ja-JP" altLang="en-US" sz="1800" b="1" dirty="0"/>
                    </a:p>
                  </a:txBody>
                  <a:tcPr/>
                </a:tc>
                <a:tc>
                  <a:txBody>
                    <a:bodyPr/>
                    <a:lstStyle/>
                    <a:p>
                      <a:r>
                        <a:rPr kumimoji="1" lang="ja-JP" altLang="en-US" b="1" dirty="0" smtClean="0"/>
                        <a:t>　　減　少</a:t>
                      </a:r>
                      <a:endParaRPr kumimoji="1" lang="en-US" altLang="ja-JP" b="1" dirty="0" smtClean="0"/>
                    </a:p>
                    <a:p>
                      <a:r>
                        <a:rPr kumimoji="1" lang="ja-JP" altLang="en-US" b="1" dirty="0" smtClean="0"/>
                        <a:t>　</a:t>
                      </a:r>
                      <a:r>
                        <a:rPr kumimoji="1" lang="ja-JP" altLang="en-US" b="1" dirty="0" smtClean="0">
                          <a:latin typeface="ＭＳ Ｐゴシック"/>
                          <a:ea typeface="ＭＳ Ｐゴシック"/>
                        </a:rPr>
                        <a:t>▲</a:t>
                      </a:r>
                      <a:r>
                        <a:rPr kumimoji="1" lang="en-US" altLang="ja-JP" b="1" dirty="0" smtClean="0">
                          <a:latin typeface="ＭＳ Ｐゴシック"/>
                          <a:ea typeface="ＭＳ Ｐゴシック"/>
                        </a:rPr>
                        <a:t>5,051</a:t>
                      </a:r>
                      <a:endParaRPr kumimoji="1" lang="ja-JP" altLang="en-US" b="1" dirty="0"/>
                    </a:p>
                  </a:txBody>
                  <a:tcPr/>
                </a:tc>
                <a:tc>
                  <a:txBody>
                    <a:bodyPr/>
                    <a:lstStyle/>
                    <a:p>
                      <a:r>
                        <a:rPr kumimoji="1" lang="ja-JP" altLang="en-US" b="1" dirty="0" smtClean="0"/>
                        <a:t>　　減　少</a:t>
                      </a:r>
                      <a:endParaRPr kumimoji="1" lang="en-US" altLang="ja-JP" b="1" dirty="0" smtClean="0"/>
                    </a:p>
                    <a:p>
                      <a:r>
                        <a:rPr kumimoji="1" lang="ja-JP" altLang="en-US" b="1" dirty="0" smtClean="0"/>
                        <a:t>　</a:t>
                      </a:r>
                      <a:r>
                        <a:rPr kumimoji="1" lang="ja-JP" altLang="en-US" b="1" dirty="0" smtClean="0">
                          <a:latin typeface="ＭＳ Ｐゴシック"/>
                          <a:ea typeface="ＭＳ Ｐゴシック"/>
                        </a:rPr>
                        <a:t>▲</a:t>
                      </a:r>
                      <a:r>
                        <a:rPr kumimoji="1" lang="en-US" altLang="ja-JP" b="1" dirty="0" smtClean="0">
                          <a:latin typeface="ＭＳ Ｐゴシック"/>
                          <a:ea typeface="ＭＳ Ｐゴシック"/>
                        </a:rPr>
                        <a:t>10,465</a:t>
                      </a:r>
                      <a:endParaRPr kumimoji="1" lang="ja-JP" altLang="en-US" b="1" dirty="0"/>
                    </a:p>
                  </a:txBody>
                  <a:tcPr/>
                </a:tc>
                <a:tc>
                  <a:txBody>
                    <a:bodyPr/>
                    <a:lstStyle/>
                    <a:p>
                      <a:r>
                        <a:rPr kumimoji="1" lang="ja-JP" altLang="en-US" b="1" dirty="0" smtClean="0"/>
                        <a:t>　増　加</a:t>
                      </a:r>
                      <a:endParaRPr kumimoji="1" lang="en-US" altLang="ja-JP" b="1" dirty="0" smtClean="0"/>
                    </a:p>
                    <a:p>
                      <a:r>
                        <a:rPr kumimoji="1" lang="ja-JP" altLang="en-US" b="1" dirty="0" smtClean="0"/>
                        <a:t>　</a:t>
                      </a:r>
                      <a:r>
                        <a:rPr kumimoji="1" lang="ja-JP" altLang="en-US" b="1" dirty="0" smtClean="0">
                          <a:latin typeface="ＭＳ Ｐゴシック"/>
                          <a:ea typeface="ＭＳ Ｐゴシック"/>
                        </a:rPr>
                        <a:t>△</a:t>
                      </a:r>
                      <a:r>
                        <a:rPr kumimoji="1" lang="en-US" altLang="ja-JP" b="1" dirty="0" smtClean="0">
                          <a:latin typeface="ＭＳ Ｐゴシック"/>
                          <a:ea typeface="ＭＳ Ｐゴシック"/>
                        </a:rPr>
                        <a:t>8,128</a:t>
                      </a:r>
                    </a:p>
                    <a:p>
                      <a:endParaRPr kumimoji="1" lang="ja-JP" altLang="en-US" b="1" dirty="0"/>
                    </a:p>
                  </a:txBody>
                  <a:tcPr/>
                </a:tc>
                <a:tc>
                  <a:txBody>
                    <a:bodyPr/>
                    <a:lstStyle/>
                    <a:p>
                      <a:r>
                        <a:rPr kumimoji="1" lang="ja-JP" altLang="en-US" b="1" dirty="0" smtClean="0"/>
                        <a:t>　　減　少</a:t>
                      </a:r>
                      <a:endParaRPr kumimoji="1" lang="en-US" altLang="ja-JP" b="1" dirty="0" smtClean="0"/>
                    </a:p>
                    <a:p>
                      <a:r>
                        <a:rPr kumimoji="1" lang="ja-JP" altLang="en-US" b="1" dirty="0" smtClean="0"/>
                        <a:t>　</a:t>
                      </a:r>
                      <a:r>
                        <a:rPr kumimoji="1" lang="ja-JP" altLang="en-US" b="1" dirty="0" smtClean="0">
                          <a:latin typeface="ＭＳ Ｐゴシック"/>
                          <a:ea typeface="ＭＳ Ｐゴシック"/>
                        </a:rPr>
                        <a:t>▲</a:t>
                      </a:r>
                      <a:r>
                        <a:rPr kumimoji="1" lang="en-US" altLang="ja-JP" b="1" dirty="0" smtClean="0">
                          <a:latin typeface="ＭＳ Ｐゴシック"/>
                          <a:ea typeface="ＭＳ Ｐゴシック"/>
                        </a:rPr>
                        <a:t>8,240</a:t>
                      </a:r>
                      <a:endParaRPr kumimoji="1" lang="ja-JP" altLang="en-US" b="1" dirty="0"/>
                    </a:p>
                  </a:txBody>
                  <a:tcPr/>
                </a:tc>
              </a:tr>
            </a:tbl>
          </a:graphicData>
        </a:graphic>
      </p:graphicFrame>
      <p:sp>
        <p:nvSpPr>
          <p:cNvPr id="6" name="正方形/長方形 5"/>
          <p:cNvSpPr/>
          <p:nvPr/>
        </p:nvSpPr>
        <p:spPr>
          <a:xfrm>
            <a:off x="646948" y="260648"/>
            <a:ext cx="7885492" cy="646331"/>
          </a:xfrm>
          <a:prstGeom prst="rect">
            <a:avLst/>
          </a:prstGeom>
        </p:spPr>
        <p:txBody>
          <a:bodyPr wrap="none">
            <a:spAutoFit/>
          </a:bodyPr>
          <a:lstStyle/>
          <a:p>
            <a:r>
              <a:rPr lang="ja-JP" altLang="en-US" sz="3600" b="1" dirty="0" smtClean="0"/>
              <a:t>世代別人口（構成比）の推移（総務省）　</a:t>
            </a:r>
            <a:endParaRPr lang="ja-JP" altLang="en-US" sz="3600" b="1" dirty="0"/>
          </a:p>
        </p:txBody>
      </p:sp>
      <p:sp>
        <p:nvSpPr>
          <p:cNvPr id="8" name="正方形/長方形 7"/>
          <p:cNvSpPr/>
          <p:nvPr/>
        </p:nvSpPr>
        <p:spPr>
          <a:xfrm>
            <a:off x="539552" y="1196752"/>
            <a:ext cx="1709122" cy="646331"/>
          </a:xfrm>
          <a:prstGeom prst="rect">
            <a:avLst/>
          </a:prstGeom>
        </p:spPr>
        <p:txBody>
          <a:bodyPr wrap="none">
            <a:spAutoFit/>
          </a:bodyPr>
          <a:lstStyle/>
          <a:p>
            <a:r>
              <a:rPr lang="ja-JP" altLang="en-US" sz="3600" b="1" dirty="0" smtClean="0"/>
              <a:t>（表１）　</a:t>
            </a:r>
            <a:endParaRPr lang="ja-JP" altLang="en-US" sz="3600" b="1" dirty="0"/>
          </a:p>
        </p:txBody>
      </p:sp>
      <p:cxnSp>
        <p:nvCxnSpPr>
          <p:cNvPr id="5" name="直線コネクタ 4"/>
          <p:cNvCxnSpPr/>
          <p:nvPr/>
        </p:nvCxnSpPr>
        <p:spPr>
          <a:xfrm>
            <a:off x="539552" y="1124744"/>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699792" y="5805264"/>
            <a:ext cx="5352747" cy="523220"/>
          </a:xfrm>
          <a:prstGeom prst="rect">
            <a:avLst/>
          </a:prstGeom>
        </p:spPr>
        <p:txBody>
          <a:bodyPr wrap="none">
            <a:spAutoFit/>
          </a:bodyPr>
          <a:lstStyle/>
          <a:p>
            <a:r>
              <a:rPr lang="ja-JP" altLang="en-US" sz="2800" b="1" dirty="0" smtClean="0">
                <a:latin typeface="+mn-ea"/>
              </a:rPr>
              <a:t>→高齢人口増加、生産人口減少</a:t>
            </a:r>
            <a:r>
              <a:rPr lang="ja-JP" altLang="en-US" sz="2800" dirty="0" smtClean="0">
                <a:latin typeface="+mn-ea"/>
              </a:rPr>
              <a:t>　</a:t>
            </a:r>
            <a:endParaRPr lang="ja-JP" alt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fontScale="90000"/>
          </a:bodyPr>
          <a:lstStyle/>
          <a:p>
            <a:r>
              <a:rPr kumimoji="1" lang="ja-JP" altLang="en-US" dirty="0" smtClean="0">
                <a:solidFill>
                  <a:schemeClr val="tx1"/>
                </a:solidFill>
              </a:rPr>
              <a:t>［新・高等学校］</a:t>
            </a:r>
            <a:r>
              <a:rPr kumimoji="1" lang="en-US" altLang="ja-JP" dirty="0" smtClean="0">
                <a:solidFill>
                  <a:schemeClr val="tx1"/>
                </a:solidFill>
              </a:rPr>
              <a:t/>
            </a:r>
            <a:br>
              <a:rPr kumimoji="1" lang="en-US" altLang="ja-JP" dirty="0" smtClean="0">
                <a:solidFill>
                  <a:schemeClr val="tx1"/>
                </a:solidFill>
              </a:rPr>
            </a:br>
            <a:r>
              <a:rPr lang="ja-JP" altLang="en-US" sz="2800" dirty="0" smtClean="0">
                <a:solidFill>
                  <a:schemeClr val="tx1"/>
                </a:solidFill>
              </a:rPr>
              <a:t>個人及び社会生活における健康・安全に関する内容</a:t>
            </a:r>
            <a:endParaRPr kumimoji="1" lang="ja-JP" altLang="en-US" sz="2800" dirty="0">
              <a:solidFill>
                <a:schemeClr val="tx1"/>
              </a:solidFill>
            </a:endParaRPr>
          </a:p>
        </p:txBody>
      </p:sp>
      <p:sp>
        <p:nvSpPr>
          <p:cNvPr id="3" name="コンテンツ プレースホルダ 2"/>
          <p:cNvSpPr>
            <a:spLocks noGrp="1"/>
          </p:cNvSpPr>
          <p:nvPr>
            <p:ph sz="quarter" idx="1"/>
          </p:nvPr>
        </p:nvSpPr>
        <p:spPr>
          <a:ln>
            <a:solidFill>
              <a:schemeClr val="tx1"/>
            </a:solidFill>
          </a:ln>
        </p:spPr>
        <p:txBody>
          <a:bodyPr/>
          <a:lstStyle/>
          <a:p>
            <a:pPr>
              <a:buNone/>
            </a:pPr>
            <a:r>
              <a:rPr kumimoji="1" lang="ja-JP" altLang="en-US" dirty="0" smtClean="0">
                <a:latin typeface="ＭＳ Ｐゴシック"/>
                <a:ea typeface="ＭＳ Ｐゴシック"/>
              </a:rPr>
              <a:t>≪入学年次及び次の年次≫</a:t>
            </a:r>
            <a:endParaRPr kumimoji="1" lang="en-US" altLang="ja-JP" dirty="0" smtClean="0">
              <a:latin typeface="ＭＳ Ｐゴシック"/>
              <a:ea typeface="ＭＳ Ｐゴシック"/>
            </a:endParaRPr>
          </a:p>
          <a:p>
            <a:pPr>
              <a:buNone/>
            </a:pPr>
            <a:endParaRPr kumimoji="1" lang="en-US" altLang="ja-JP" dirty="0" smtClean="0"/>
          </a:p>
          <a:p>
            <a:pPr>
              <a:buNone/>
            </a:pPr>
            <a:r>
              <a:rPr lang="ja-JP" altLang="en-US" dirty="0" smtClean="0"/>
              <a:t>　</a:t>
            </a:r>
            <a:r>
              <a:rPr kumimoji="1" lang="ja-JP" altLang="en-US" sz="2000" dirty="0" smtClean="0"/>
              <a:t>ア　健康の考え方</a:t>
            </a:r>
            <a:endParaRPr kumimoji="1" lang="en-US" altLang="ja-JP" sz="2000" dirty="0" smtClean="0"/>
          </a:p>
          <a:p>
            <a:pPr>
              <a:buNone/>
            </a:pPr>
            <a:r>
              <a:rPr lang="ja-JP" altLang="en-US" sz="2000" dirty="0" smtClean="0"/>
              <a:t>　イ　健康の保持増進と疾病の予防</a:t>
            </a:r>
            <a:endParaRPr lang="en-US" altLang="ja-JP" sz="2000" dirty="0" smtClean="0"/>
          </a:p>
          <a:p>
            <a:pPr>
              <a:buNone/>
            </a:pPr>
            <a:r>
              <a:rPr kumimoji="1" lang="ja-JP" altLang="en-US" sz="2000" dirty="0" smtClean="0"/>
              <a:t>　ウ　精神の健康</a:t>
            </a:r>
            <a:endParaRPr kumimoji="1" lang="en-US" altLang="ja-JP" sz="2000" dirty="0" smtClean="0"/>
          </a:p>
          <a:p>
            <a:pPr>
              <a:buNone/>
            </a:pPr>
            <a:r>
              <a:rPr lang="ja-JP" altLang="en-US" sz="2000" dirty="0" smtClean="0"/>
              <a:t>　エ　交通安全</a:t>
            </a:r>
            <a:endParaRPr lang="en-US" altLang="ja-JP" sz="2000" dirty="0" smtClean="0"/>
          </a:p>
          <a:p>
            <a:pPr>
              <a:buNone/>
            </a:pPr>
            <a:r>
              <a:rPr kumimoji="1" lang="ja-JP" altLang="en-US" sz="2000" dirty="0" smtClean="0"/>
              <a:t>　オ　応急処置</a:t>
            </a:r>
            <a:endParaRPr kumimoji="1" lang="en-US" altLang="ja-JP" sz="2000" dirty="0" smtClean="0"/>
          </a:p>
          <a:p>
            <a:pPr>
              <a:buNone/>
            </a:pPr>
            <a:endParaRPr lang="en-US" altLang="ja-JP" sz="2000" dirty="0" smtClean="0"/>
          </a:p>
          <a:p>
            <a:pPr>
              <a:buNone/>
            </a:pPr>
            <a:endParaRPr kumimoji="1" lang="en-US" altLang="ja-JP" sz="2000" dirty="0" smtClean="0"/>
          </a:p>
          <a:p>
            <a:pPr>
              <a:buNone/>
            </a:pPr>
            <a:r>
              <a:rPr lang="ja-JP" altLang="en-US" sz="2000" dirty="0" smtClean="0"/>
              <a:t>　ア　生涯の各段階における健康</a:t>
            </a:r>
            <a:endParaRPr lang="en-US" altLang="ja-JP" sz="2000" dirty="0" smtClean="0"/>
          </a:p>
          <a:p>
            <a:pPr>
              <a:buNone/>
            </a:pPr>
            <a:r>
              <a:rPr kumimoji="1" lang="ja-JP" altLang="en-US" sz="2000" dirty="0" smtClean="0"/>
              <a:t>　イ　保健・医療制度及び地域の保健・医療機関（医薬品を含む）</a:t>
            </a:r>
            <a:endParaRPr kumimoji="1" lang="en-US" altLang="ja-JP" sz="2000" dirty="0" smtClean="0"/>
          </a:p>
          <a:p>
            <a:pPr>
              <a:buNone/>
            </a:pPr>
            <a:r>
              <a:rPr lang="ja-JP" altLang="en-US" sz="2000" dirty="0" smtClean="0"/>
              <a:t>　ウ　様々な保健活動や対策</a:t>
            </a:r>
            <a:endParaRPr kumimoji="1" lang="en-US" altLang="ja-JP" sz="2000" dirty="0" smtClean="0"/>
          </a:p>
          <a:p>
            <a:pPr>
              <a:buNone/>
            </a:pPr>
            <a:endParaRPr lang="en-US" altLang="ja-JP" dirty="0" smtClean="0"/>
          </a:p>
          <a:p>
            <a:pPr>
              <a:buNone/>
            </a:pPr>
            <a:endParaRPr kumimoji="1" lang="en-US" altLang="ja-JP" dirty="0" smtClean="0"/>
          </a:p>
          <a:p>
            <a:pPr>
              <a:buNone/>
            </a:pPr>
            <a:endParaRPr kumimoji="1" lang="ja-JP" altLang="en-US" dirty="0"/>
          </a:p>
        </p:txBody>
      </p:sp>
      <p:sp>
        <p:nvSpPr>
          <p:cNvPr id="4" name="正方形/長方形 3"/>
          <p:cNvSpPr/>
          <p:nvPr/>
        </p:nvSpPr>
        <p:spPr>
          <a:xfrm>
            <a:off x="683568" y="1988840"/>
            <a:ext cx="2880320" cy="5040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（１）現代社会と健康</a:t>
            </a:r>
            <a:endParaRPr kumimoji="1" lang="ja-JP" altLang="en-US" sz="2400" dirty="0"/>
          </a:p>
        </p:txBody>
      </p:sp>
      <p:sp>
        <p:nvSpPr>
          <p:cNvPr id="5" name="正方形/長方形 4"/>
          <p:cNvSpPr/>
          <p:nvPr/>
        </p:nvSpPr>
        <p:spPr>
          <a:xfrm>
            <a:off x="683568" y="4509120"/>
            <a:ext cx="2952328" cy="5040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（２）生涯を通じる健康</a:t>
            </a:r>
            <a:endParaRPr kumimoji="1" lang="ja-JP"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1259632" y="5085184"/>
            <a:ext cx="2160240" cy="792088"/>
          </a:xfrm>
          <a:prstGeom prst="ellipse">
            <a:avLst/>
          </a:prstGeom>
          <a:solidFill>
            <a:srgbClr val="BF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403648" y="1772816"/>
            <a:ext cx="1800200" cy="720080"/>
          </a:xfrm>
          <a:prstGeom prst="ellipse">
            <a:avLst/>
          </a:prstGeom>
          <a:solidFill>
            <a:srgbClr val="FEB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457200" y="1196752"/>
            <a:ext cx="7467600" cy="5277200"/>
          </a:xfrm>
        </p:spPr>
        <p:txBody>
          <a:bodyPr/>
          <a:lstStyle/>
          <a:p>
            <a:pPr>
              <a:buNone/>
            </a:pPr>
            <a:r>
              <a:rPr lang="ja-JP" altLang="en-US" sz="2800" dirty="0" smtClean="0">
                <a:latin typeface="ＭＳ Ｐゴシック"/>
                <a:ea typeface="ＭＳ Ｐゴシック"/>
              </a:rPr>
              <a:t>①　</a:t>
            </a:r>
            <a:r>
              <a:rPr lang="ja-JP" altLang="en-US" sz="2800" u="sng" dirty="0" smtClean="0">
                <a:latin typeface="ＭＳ Ｐゴシック"/>
                <a:ea typeface="ＭＳ Ｐゴシック"/>
              </a:rPr>
              <a:t>「薬物乱用」に関する内容</a:t>
            </a:r>
            <a:endParaRPr lang="en-US" altLang="ja-JP" sz="2800" dirty="0" smtClean="0">
              <a:latin typeface="ＭＳ Ｐゴシック"/>
              <a:ea typeface="ＭＳ Ｐゴシック"/>
            </a:endParaRPr>
          </a:p>
          <a:p>
            <a:pPr>
              <a:buNone/>
            </a:pPr>
            <a:r>
              <a:rPr lang="ja-JP" altLang="en-US" sz="2800" dirty="0" smtClean="0"/>
              <a:t>　　　</a:t>
            </a:r>
            <a:endParaRPr kumimoji="1" lang="ja-JP" altLang="en-US" dirty="0"/>
          </a:p>
        </p:txBody>
      </p:sp>
      <p:cxnSp>
        <p:nvCxnSpPr>
          <p:cNvPr id="8" name="直線コネクタ 7"/>
          <p:cNvCxnSpPr/>
          <p:nvPr/>
        </p:nvCxnSpPr>
        <p:spPr>
          <a:xfrm>
            <a:off x="179512" y="980728"/>
            <a:ext cx="87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5496" y="260648"/>
            <a:ext cx="8892480" cy="584775"/>
          </a:xfrm>
          <a:prstGeom prst="rect">
            <a:avLst/>
          </a:prstGeom>
        </p:spPr>
        <p:txBody>
          <a:bodyPr wrap="square">
            <a:spAutoFit/>
          </a:bodyPr>
          <a:lstStyle/>
          <a:p>
            <a:r>
              <a:rPr lang="ja-JP" altLang="en-US" sz="3200" b="1" dirty="0" smtClean="0"/>
              <a:t>「薬物乱用」に関する内容と「医薬品」に関する内容</a:t>
            </a:r>
            <a:endParaRPr lang="ja-JP" altLang="en-US" sz="3200" dirty="0"/>
          </a:p>
        </p:txBody>
      </p:sp>
      <p:sp>
        <p:nvSpPr>
          <p:cNvPr id="11" name="正方形/長方形 10"/>
          <p:cNvSpPr/>
          <p:nvPr/>
        </p:nvSpPr>
        <p:spPr>
          <a:xfrm>
            <a:off x="3275856" y="1844824"/>
            <a:ext cx="4572000" cy="830997"/>
          </a:xfrm>
          <a:prstGeom prst="rect">
            <a:avLst/>
          </a:prstGeom>
        </p:spPr>
        <p:txBody>
          <a:bodyPr>
            <a:spAutoFit/>
          </a:bodyPr>
          <a:lstStyle/>
          <a:p>
            <a:pPr>
              <a:buNone/>
            </a:pPr>
            <a:r>
              <a:rPr lang="ja-JP" altLang="en-US" sz="2400" b="1" dirty="0" smtClean="0">
                <a:latin typeface="+mj-ea"/>
                <a:ea typeface="+mj-ea"/>
              </a:rPr>
              <a:t>（４）健康な生活と疾病の予防</a:t>
            </a:r>
            <a:endParaRPr lang="en-US" altLang="ja-JP" sz="2400" b="1" dirty="0" smtClean="0">
              <a:latin typeface="+mj-ea"/>
              <a:ea typeface="+mj-ea"/>
            </a:endParaRPr>
          </a:p>
          <a:p>
            <a:pPr>
              <a:buNone/>
            </a:pPr>
            <a:r>
              <a:rPr lang="ja-JP" altLang="en-US" sz="2400" b="1" dirty="0" smtClean="0">
                <a:latin typeface="+mj-ea"/>
                <a:ea typeface="+mj-ea"/>
              </a:rPr>
              <a:t>　ウ．喫煙、飲酒、薬物乱用と健康</a:t>
            </a:r>
            <a:endParaRPr lang="ja-JP" altLang="en-US" sz="2400" b="1" dirty="0">
              <a:latin typeface="+mj-ea"/>
              <a:ea typeface="+mj-ea"/>
            </a:endParaRPr>
          </a:p>
        </p:txBody>
      </p:sp>
      <p:sp>
        <p:nvSpPr>
          <p:cNvPr id="12" name="正方形/長方形 11"/>
          <p:cNvSpPr/>
          <p:nvPr/>
        </p:nvSpPr>
        <p:spPr>
          <a:xfrm>
            <a:off x="3006080" y="2877904"/>
            <a:ext cx="5670376" cy="1631216"/>
          </a:xfrm>
          <a:prstGeom prst="rect">
            <a:avLst/>
          </a:prstGeom>
        </p:spPr>
        <p:txBody>
          <a:bodyPr wrap="square">
            <a:spAutoFit/>
          </a:bodyPr>
          <a:lstStyle/>
          <a:p>
            <a:pPr>
              <a:buNone/>
            </a:pPr>
            <a:r>
              <a:rPr lang="ja-JP" altLang="en-US" sz="2000" b="1" dirty="0" smtClean="0"/>
              <a:t>（１）心身の機能の発達と心の健康</a:t>
            </a:r>
            <a:endParaRPr lang="en-US" altLang="ja-JP" sz="2000" b="1" dirty="0" smtClean="0"/>
          </a:p>
          <a:p>
            <a:pPr>
              <a:buNone/>
            </a:pPr>
            <a:r>
              <a:rPr lang="ja-JP" altLang="en-US" sz="2000" b="1" dirty="0" smtClean="0"/>
              <a:t>（２）健康と環境</a:t>
            </a:r>
            <a:endParaRPr lang="en-US" altLang="ja-JP" sz="2000" b="1" dirty="0" smtClean="0"/>
          </a:p>
          <a:p>
            <a:pPr>
              <a:buNone/>
            </a:pPr>
            <a:r>
              <a:rPr lang="ja-JP" altLang="en-US" sz="2000" b="1" dirty="0" smtClean="0"/>
              <a:t>（３）生涯の防止</a:t>
            </a:r>
            <a:endParaRPr lang="en-US" altLang="ja-JP" sz="2000" b="1" dirty="0" smtClean="0"/>
          </a:p>
          <a:p>
            <a:pPr>
              <a:buNone/>
            </a:pPr>
            <a:r>
              <a:rPr lang="ja-JP" altLang="en-US" sz="2000" b="1" dirty="0" smtClean="0"/>
              <a:t>（４）健康な生活と疾病の予防</a:t>
            </a:r>
            <a:endParaRPr lang="en-US" altLang="ja-JP" sz="2000" b="1" dirty="0" smtClean="0"/>
          </a:p>
          <a:p>
            <a:pPr>
              <a:buNone/>
            </a:pPr>
            <a:r>
              <a:rPr lang="ja-JP" altLang="en-US" sz="2000" b="1" dirty="0" smtClean="0"/>
              <a:t>　　　　　　　　　　　　</a:t>
            </a:r>
            <a:endParaRPr lang="en-US" altLang="ja-JP" sz="2000" b="1" dirty="0" smtClean="0"/>
          </a:p>
        </p:txBody>
      </p:sp>
      <p:sp>
        <p:nvSpPr>
          <p:cNvPr id="13" name="正方形/長方形 12"/>
          <p:cNvSpPr/>
          <p:nvPr/>
        </p:nvSpPr>
        <p:spPr>
          <a:xfrm>
            <a:off x="1187624" y="2996952"/>
            <a:ext cx="1728192" cy="50405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4" name="テキスト ボックス 13"/>
          <p:cNvSpPr txBox="1"/>
          <p:nvPr/>
        </p:nvSpPr>
        <p:spPr>
          <a:xfrm>
            <a:off x="1572052" y="1844824"/>
            <a:ext cx="1415772" cy="584775"/>
          </a:xfrm>
          <a:prstGeom prst="rect">
            <a:avLst/>
          </a:prstGeom>
          <a:noFill/>
        </p:spPr>
        <p:txBody>
          <a:bodyPr wrap="none" rtlCol="0">
            <a:spAutoFit/>
          </a:bodyPr>
          <a:lstStyle/>
          <a:p>
            <a:r>
              <a:rPr kumimoji="1" lang="ja-JP" altLang="en-US" sz="3200" dirty="0" smtClean="0"/>
              <a:t>中学校</a:t>
            </a:r>
            <a:endParaRPr kumimoji="1" lang="ja-JP" altLang="en-US" sz="3200" dirty="0"/>
          </a:p>
        </p:txBody>
      </p:sp>
      <p:sp>
        <p:nvSpPr>
          <p:cNvPr id="16" name="正方形/長方形 15"/>
          <p:cNvSpPr/>
          <p:nvPr/>
        </p:nvSpPr>
        <p:spPr>
          <a:xfrm>
            <a:off x="3131840" y="5221649"/>
            <a:ext cx="5454352" cy="830997"/>
          </a:xfrm>
          <a:prstGeom prst="rect">
            <a:avLst/>
          </a:prstGeom>
        </p:spPr>
        <p:txBody>
          <a:bodyPr wrap="square">
            <a:spAutoFit/>
          </a:bodyPr>
          <a:lstStyle/>
          <a:p>
            <a:pPr>
              <a:buNone/>
            </a:pPr>
            <a:r>
              <a:rPr lang="ja-JP" altLang="en-US" sz="2400" b="1" dirty="0" smtClean="0"/>
              <a:t>　（１）現代社会と健康</a:t>
            </a:r>
            <a:endParaRPr lang="en-US" altLang="ja-JP" sz="2400" b="1" dirty="0" smtClean="0"/>
          </a:p>
          <a:p>
            <a:pPr>
              <a:buNone/>
            </a:pPr>
            <a:r>
              <a:rPr lang="ja-JP" altLang="en-US" sz="2400" b="1" dirty="0" smtClean="0"/>
              <a:t>　　　　イ．健康の保持増進と疾病の予防</a:t>
            </a:r>
            <a:endParaRPr lang="ja-JP" altLang="en-US" sz="2400" b="1" dirty="0"/>
          </a:p>
        </p:txBody>
      </p:sp>
      <p:sp>
        <p:nvSpPr>
          <p:cNvPr id="17" name="テキスト ボックス 16"/>
          <p:cNvSpPr txBox="1"/>
          <p:nvPr/>
        </p:nvSpPr>
        <p:spPr>
          <a:xfrm>
            <a:off x="1403648" y="5148481"/>
            <a:ext cx="1826141" cy="584775"/>
          </a:xfrm>
          <a:prstGeom prst="rect">
            <a:avLst/>
          </a:prstGeom>
          <a:noFill/>
        </p:spPr>
        <p:txBody>
          <a:bodyPr wrap="none" rtlCol="0">
            <a:spAutoFit/>
          </a:bodyPr>
          <a:lstStyle/>
          <a:p>
            <a:r>
              <a:rPr lang="ja-JP" altLang="en-US" sz="3200" dirty="0" smtClean="0"/>
              <a:t>高等学校</a:t>
            </a:r>
            <a:endParaRPr kumimoji="1" lang="ja-JP" altLang="en-US" sz="3200" dirty="0"/>
          </a:p>
        </p:txBody>
      </p:sp>
      <p:sp>
        <p:nvSpPr>
          <p:cNvPr id="19" name="正方形/長方形 18"/>
          <p:cNvSpPr/>
          <p:nvPr/>
        </p:nvSpPr>
        <p:spPr>
          <a:xfrm>
            <a:off x="467544" y="4941168"/>
            <a:ext cx="842392" cy="36004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参考</a:t>
            </a:r>
            <a:endParaRPr kumimoji="1" lang="ja-JP" altLang="en-US"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778098"/>
          </a:xfrm>
          <a:ln>
            <a:noFill/>
          </a:ln>
        </p:spPr>
        <p:txBody>
          <a:bodyPr>
            <a:normAutofit/>
          </a:bodyPr>
          <a:lstStyle/>
          <a:p>
            <a:r>
              <a:rPr kumimoji="1" lang="ja-JP" altLang="en-US" dirty="0" smtClean="0">
                <a:solidFill>
                  <a:schemeClr val="tx1"/>
                </a:solidFill>
              </a:rPr>
              <a:t>　　　</a:t>
            </a:r>
            <a:r>
              <a:rPr kumimoji="1" lang="ja-JP" altLang="en-US" b="1" u="sng" dirty="0" smtClean="0">
                <a:solidFill>
                  <a:schemeClr val="tx1"/>
                </a:solidFill>
              </a:rPr>
              <a:t>②「医薬品」に関する内容</a:t>
            </a:r>
            <a:endParaRPr kumimoji="1" lang="ja-JP" altLang="en-US" b="1" u="sng" dirty="0">
              <a:solidFill>
                <a:schemeClr val="tx1"/>
              </a:solidFill>
            </a:endParaRPr>
          </a:p>
        </p:txBody>
      </p:sp>
      <p:sp>
        <p:nvSpPr>
          <p:cNvPr id="9" name="円/楕円 8"/>
          <p:cNvSpPr/>
          <p:nvPr/>
        </p:nvSpPr>
        <p:spPr>
          <a:xfrm>
            <a:off x="899592" y="1340768"/>
            <a:ext cx="1800200" cy="720080"/>
          </a:xfrm>
          <a:prstGeom prst="ellipse">
            <a:avLst/>
          </a:prstGeom>
          <a:solidFill>
            <a:srgbClr val="FEB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67996" y="1412776"/>
            <a:ext cx="1415772" cy="584775"/>
          </a:xfrm>
          <a:prstGeom prst="rect">
            <a:avLst/>
          </a:prstGeom>
          <a:noFill/>
        </p:spPr>
        <p:txBody>
          <a:bodyPr wrap="none" rtlCol="0">
            <a:spAutoFit/>
          </a:bodyPr>
          <a:lstStyle/>
          <a:p>
            <a:r>
              <a:rPr kumimoji="1" lang="ja-JP" altLang="en-US" sz="3200" dirty="0" smtClean="0"/>
              <a:t>中学校</a:t>
            </a:r>
            <a:endParaRPr kumimoji="1" lang="ja-JP" altLang="en-US" sz="3200" dirty="0"/>
          </a:p>
        </p:txBody>
      </p:sp>
      <p:sp>
        <p:nvSpPr>
          <p:cNvPr id="11" name="円/楕円 10"/>
          <p:cNvSpPr/>
          <p:nvPr/>
        </p:nvSpPr>
        <p:spPr>
          <a:xfrm>
            <a:off x="1115616" y="5085184"/>
            <a:ext cx="2160240" cy="792088"/>
          </a:xfrm>
          <a:prstGeom prst="ellipse">
            <a:avLst/>
          </a:prstGeom>
          <a:solidFill>
            <a:srgbClr val="BF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259632" y="5148481"/>
            <a:ext cx="1826141" cy="584775"/>
          </a:xfrm>
          <a:prstGeom prst="rect">
            <a:avLst/>
          </a:prstGeom>
          <a:noFill/>
        </p:spPr>
        <p:txBody>
          <a:bodyPr wrap="none" rtlCol="0">
            <a:spAutoFit/>
          </a:bodyPr>
          <a:lstStyle/>
          <a:p>
            <a:r>
              <a:rPr lang="ja-JP" altLang="en-US" sz="3200" dirty="0" smtClean="0"/>
              <a:t>高等学校</a:t>
            </a:r>
            <a:endParaRPr kumimoji="1" lang="ja-JP" altLang="en-US" sz="3200" dirty="0"/>
          </a:p>
        </p:txBody>
      </p:sp>
      <p:sp>
        <p:nvSpPr>
          <p:cNvPr id="13" name="正方形/長方形 12"/>
          <p:cNvSpPr/>
          <p:nvPr/>
        </p:nvSpPr>
        <p:spPr>
          <a:xfrm>
            <a:off x="323528" y="4941168"/>
            <a:ext cx="842392" cy="36004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参考</a:t>
            </a:r>
            <a:endParaRPr kumimoji="1" lang="ja-JP" altLang="en-US" dirty="0">
              <a:solidFill>
                <a:srgbClr val="C00000"/>
              </a:solidFill>
            </a:endParaRPr>
          </a:p>
        </p:txBody>
      </p:sp>
      <p:sp>
        <p:nvSpPr>
          <p:cNvPr id="14" name="正方形/長方形 13"/>
          <p:cNvSpPr/>
          <p:nvPr/>
        </p:nvSpPr>
        <p:spPr>
          <a:xfrm>
            <a:off x="1187624" y="2996952"/>
            <a:ext cx="1728192" cy="50405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5" name="正方形/長方形 14"/>
          <p:cNvSpPr/>
          <p:nvPr/>
        </p:nvSpPr>
        <p:spPr>
          <a:xfrm>
            <a:off x="2880320" y="1412776"/>
            <a:ext cx="6300192" cy="1200329"/>
          </a:xfrm>
          <a:prstGeom prst="rect">
            <a:avLst/>
          </a:prstGeom>
        </p:spPr>
        <p:txBody>
          <a:bodyPr wrap="square">
            <a:spAutoFit/>
          </a:bodyPr>
          <a:lstStyle/>
          <a:p>
            <a:pPr>
              <a:buNone/>
            </a:pPr>
            <a:r>
              <a:rPr lang="ja-JP" altLang="en-US" sz="2400" b="1" dirty="0" smtClean="0"/>
              <a:t>（４）健康な生活と疾病の予防</a:t>
            </a:r>
            <a:endParaRPr lang="en-US" altLang="ja-JP" sz="2400" b="1" dirty="0" smtClean="0"/>
          </a:p>
          <a:p>
            <a:pPr>
              <a:buNone/>
            </a:pPr>
            <a:r>
              <a:rPr lang="ja-JP" altLang="en-US" sz="2400" b="1" dirty="0" smtClean="0"/>
              <a:t>　　　オ．保健・医療機関や医薬品の有効利用</a:t>
            </a:r>
            <a:endParaRPr lang="en-US" altLang="ja-JP" sz="2400" b="1" dirty="0" smtClean="0"/>
          </a:p>
          <a:p>
            <a:pPr>
              <a:buNone/>
            </a:pPr>
            <a:r>
              <a:rPr lang="ja-JP" altLang="en-US" sz="2400" b="1" dirty="0" smtClean="0"/>
              <a:t>　　　　　　　　</a:t>
            </a:r>
            <a:endParaRPr lang="en-US" altLang="ja-JP" sz="2400" b="1" dirty="0" smtClean="0"/>
          </a:p>
        </p:txBody>
      </p:sp>
      <p:sp>
        <p:nvSpPr>
          <p:cNvPr id="16" name="正方形/長方形 15"/>
          <p:cNvSpPr/>
          <p:nvPr/>
        </p:nvSpPr>
        <p:spPr>
          <a:xfrm>
            <a:off x="3405843" y="2996952"/>
            <a:ext cx="5054589" cy="461665"/>
          </a:xfrm>
          <a:prstGeom prst="rect">
            <a:avLst/>
          </a:prstGeom>
        </p:spPr>
        <p:txBody>
          <a:bodyPr wrap="none">
            <a:spAutoFit/>
          </a:bodyPr>
          <a:lstStyle/>
          <a:p>
            <a:r>
              <a:rPr lang="ja-JP" altLang="en-US" sz="2400" b="1" dirty="0" smtClean="0"/>
              <a:t>・「医薬品」より「薬物乱用」が先に記載</a:t>
            </a:r>
            <a:endParaRPr lang="ja-JP" altLang="en-US" sz="2400" b="1" dirty="0"/>
          </a:p>
        </p:txBody>
      </p:sp>
      <p:sp>
        <p:nvSpPr>
          <p:cNvPr id="17" name="正方形/長方形 16"/>
          <p:cNvSpPr/>
          <p:nvPr/>
        </p:nvSpPr>
        <p:spPr>
          <a:xfrm>
            <a:off x="3203848" y="5036983"/>
            <a:ext cx="5670376" cy="1200329"/>
          </a:xfrm>
          <a:prstGeom prst="rect">
            <a:avLst/>
          </a:prstGeom>
        </p:spPr>
        <p:txBody>
          <a:bodyPr wrap="square">
            <a:spAutoFit/>
          </a:bodyPr>
          <a:lstStyle/>
          <a:p>
            <a:pPr>
              <a:buNone/>
            </a:pPr>
            <a:r>
              <a:rPr lang="ja-JP" altLang="en-US" sz="2400" b="1" dirty="0" smtClean="0"/>
              <a:t>（２）生涯を通じる健康</a:t>
            </a:r>
            <a:endParaRPr lang="en-US" altLang="ja-JP" sz="2400" b="1" dirty="0" smtClean="0"/>
          </a:p>
          <a:p>
            <a:pPr>
              <a:buNone/>
            </a:pPr>
            <a:r>
              <a:rPr lang="ja-JP" altLang="en-US" sz="2400" b="1" dirty="0" smtClean="0"/>
              <a:t>　イ．保健・医療制度及び地域の</a:t>
            </a:r>
            <a:endParaRPr lang="en-US" altLang="ja-JP" sz="2400" b="1" dirty="0" smtClean="0"/>
          </a:p>
          <a:p>
            <a:pPr>
              <a:buNone/>
            </a:pPr>
            <a:r>
              <a:rPr lang="ja-JP" altLang="en-US" sz="2400" b="1" dirty="0" smtClean="0"/>
              <a:t>　　　 保健・医療機関</a:t>
            </a:r>
            <a:endParaRPr lang="ja-JP" altLang="en-US"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solidFill>
                  <a:schemeClr val="tx1"/>
                </a:solidFill>
              </a:rPr>
              <a:t>医療用医薬品の取り扱い</a:t>
            </a:r>
            <a:endParaRPr kumimoji="1" lang="ja-JP" altLang="en-US" sz="4000" dirty="0">
              <a:solidFill>
                <a:schemeClr val="tx1"/>
              </a:solidFill>
            </a:endParaRPr>
          </a:p>
        </p:txBody>
      </p:sp>
      <p:sp>
        <p:nvSpPr>
          <p:cNvPr id="3" name="コンテンツ プレースホルダ 2"/>
          <p:cNvSpPr>
            <a:spLocks noGrp="1"/>
          </p:cNvSpPr>
          <p:nvPr>
            <p:ph sz="quarter" idx="1"/>
          </p:nvPr>
        </p:nvSpPr>
        <p:spPr/>
        <p:txBody>
          <a:bodyPr>
            <a:normAutofit fontScale="55000" lnSpcReduction="20000"/>
          </a:bodyPr>
          <a:lstStyle/>
          <a:p>
            <a:endParaRPr kumimoji="1" lang="en-US" altLang="ja-JP" dirty="0" smtClean="0"/>
          </a:p>
          <a:p>
            <a:pPr>
              <a:buNone/>
            </a:pPr>
            <a:r>
              <a:rPr lang="ja-JP" altLang="ja-JP" sz="4400" dirty="0" smtClean="0">
                <a:latin typeface="ＭＳ Ｐゴシック"/>
                <a:ea typeface="ＭＳ Ｐゴシック"/>
              </a:rPr>
              <a:t>☉</a:t>
            </a:r>
            <a:r>
              <a:rPr lang="ja-JP" altLang="en-US" sz="4400" dirty="0" smtClean="0">
                <a:latin typeface="ＭＳ Ｐゴシック"/>
                <a:ea typeface="ＭＳ Ｐゴシック"/>
              </a:rPr>
              <a:t>「医薬品」に関する教育</a:t>
            </a:r>
            <a:endParaRPr lang="en-US" altLang="ja-JP" sz="4400" dirty="0" smtClean="0">
              <a:latin typeface="ＭＳ Ｐゴシック"/>
              <a:ea typeface="ＭＳ Ｐゴシック"/>
            </a:endParaRPr>
          </a:p>
          <a:p>
            <a:pPr>
              <a:buNone/>
            </a:pPr>
            <a:r>
              <a:rPr kumimoji="1" lang="ja-JP" altLang="en-US" sz="4400" dirty="0" smtClean="0">
                <a:latin typeface="ＭＳ Ｐゴシック"/>
                <a:ea typeface="ＭＳ Ｐゴシック"/>
              </a:rPr>
              <a:t>　　　　</a:t>
            </a:r>
            <a:r>
              <a:rPr lang="ja-JP" altLang="en-US" sz="4400" dirty="0" smtClean="0">
                <a:latin typeface="ＭＳ Ｐゴシック"/>
                <a:ea typeface="ＭＳ Ｐゴシック"/>
              </a:rPr>
              <a:t>　・基本的概念として自然治癒力</a:t>
            </a:r>
            <a:endParaRPr lang="en-US" altLang="ja-JP" sz="4400" dirty="0" smtClean="0">
              <a:latin typeface="ＭＳ Ｐゴシック"/>
              <a:ea typeface="ＭＳ Ｐゴシック"/>
            </a:endParaRPr>
          </a:p>
          <a:p>
            <a:pPr>
              <a:buNone/>
            </a:pPr>
            <a:endParaRPr kumimoji="1" lang="en-US" altLang="ja-JP" sz="3800" dirty="0" smtClean="0">
              <a:latin typeface="ＭＳ Ｐゴシック"/>
              <a:ea typeface="ＭＳ Ｐゴシック"/>
            </a:endParaRPr>
          </a:p>
          <a:p>
            <a:pPr>
              <a:buNone/>
            </a:pPr>
            <a:r>
              <a:rPr kumimoji="1" lang="ja-JP" altLang="ja-JP" sz="4400" dirty="0" smtClean="0">
                <a:latin typeface="ＭＳ Ｐゴシック"/>
                <a:ea typeface="ＭＳ Ｐゴシック"/>
              </a:rPr>
              <a:t>☉</a:t>
            </a:r>
            <a:r>
              <a:rPr kumimoji="1" lang="ja-JP" altLang="en-US" sz="4400" dirty="0" smtClean="0">
                <a:latin typeface="ＭＳ Ｐゴシック"/>
                <a:ea typeface="ＭＳ Ｐゴシック"/>
              </a:rPr>
              <a:t>しかしながら　</a:t>
            </a:r>
            <a:r>
              <a:rPr lang="ja-JP" altLang="en-US" sz="4400" dirty="0" smtClean="0">
                <a:latin typeface="ＭＳ Ｐゴシック"/>
                <a:ea typeface="ＭＳ Ｐゴシック"/>
              </a:rPr>
              <a:t>医薬品を使用しなければならないとき</a:t>
            </a:r>
            <a:endParaRPr lang="en-US" altLang="ja-JP" sz="4400" dirty="0" smtClean="0">
              <a:latin typeface="ＭＳ Ｐゴシック"/>
              <a:ea typeface="ＭＳ Ｐゴシック"/>
            </a:endParaRPr>
          </a:p>
          <a:p>
            <a:pPr>
              <a:buNone/>
            </a:pPr>
            <a:r>
              <a:rPr lang="ja-JP" altLang="en-US" sz="4400" dirty="0" smtClean="0">
                <a:latin typeface="ＭＳ Ｐゴシック"/>
                <a:ea typeface="ＭＳ Ｐゴシック"/>
              </a:rPr>
              <a:t>　　　　　　　・医師の処方のもと</a:t>
            </a:r>
            <a:endParaRPr lang="en-US" altLang="ja-JP" sz="4400" dirty="0" smtClean="0">
              <a:latin typeface="ＭＳ Ｐゴシック"/>
              <a:ea typeface="ＭＳ Ｐゴシック"/>
            </a:endParaRPr>
          </a:p>
          <a:p>
            <a:pPr>
              <a:buNone/>
            </a:pPr>
            <a:r>
              <a:rPr kumimoji="1" lang="ja-JP" altLang="en-US" sz="4400" dirty="0" smtClean="0">
                <a:latin typeface="ＭＳ Ｐゴシック"/>
                <a:ea typeface="ＭＳ Ｐゴシック"/>
              </a:rPr>
              <a:t>　　　　　　　・正しく使用すること</a:t>
            </a:r>
            <a:endParaRPr kumimoji="1" lang="en-US" altLang="ja-JP" sz="4400" dirty="0" smtClean="0">
              <a:latin typeface="ＭＳ Ｐゴシック"/>
              <a:ea typeface="ＭＳ Ｐゴシック"/>
            </a:endParaRPr>
          </a:p>
          <a:p>
            <a:pPr>
              <a:buNone/>
            </a:pPr>
            <a:r>
              <a:rPr lang="ja-JP" altLang="en-US" sz="3800" dirty="0" smtClean="0">
                <a:solidFill>
                  <a:srgbClr val="C00000"/>
                </a:solidFill>
                <a:latin typeface="ＭＳ Ｐゴシック"/>
                <a:ea typeface="ＭＳ Ｐゴシック"/>
              </a:rPr>
              <a:t>　　</a:t>
            </a:r>
            <a:r>
              <a:rPr lang="ja-JP" altLang="en-US" sz="3800" b="1" u="sng" dirty="0" smtClean="0">
                <a:solidFill>
                  <a:srgbClr val="C00000"/>
                </a:solidFill>
                <a:latin typeface="ＭＳ Ｐゴシック"/>
                <a:ea typeface="ＭＳ Ｐゴシック"/>
              </a:rPr>
              <a:t>キーワ－ド</a:t>
            </a:r>
            <a:endParaRPr lang="en-US" altLang="ja-JP" sz="3800" b="1" u="sng" dirty="0" smtClean="0">
              <a:solidFill>
                <a:srgbClr val="C00000"/>
              </a:solidFill>
              <a:latin typeface="ＭＳ Ｐゴシック"/>
              <a:ea typeface="ＭＳ Ｐゴシック"/>
            </a:endParaRPr>
          </a:p>
          <a:p>
            <a:pPr>
              <a:buNone/>
            </a:pPr>
            <a:r>
              <a:rPr lang="ja-JP" altLang="en-US" sz="3800" dirty="0" smtClean="0">
                <a:solidFill>
                  <a:srgbClr val="C00000"/>
                </a:solidFill>
                <a:latin typeface="ＭＳ Ｐゴシック"/>
                <a:ea typeface="ＭＳ Ｐゴシック"/>
              </a:rPr>
              <a:t>　　　　　　</a:t>
            </a:r>
            <a:r>
              <a:rPr lang="ja-JP" altLang="en-US" sz="4400" dirty="0" smtClean="0">
                <a:solidFill>
                  <a:srgbClr val="C00000"/>
                </a:solidFill>
                <a:latin typeface="ＭＳ Ｐゴシック"/>
                <a:ea typeface="ＭＳ Ｐゴシック"/>
              </a:rPr>
              <a:t>　</a:t>
            </a:r>
            <a:r>
              <a:rPr lang="ja-JP" altLang="en-US" sz="4400" dirty="0" smtClean="0">
                <a:latin typeface="ＭＳ Ｐゴシック"/>
                <a:ea typeface="ＭＳ Ｐゴシック"/>
              </a:rPr>
              <a:t>・自己判断での使用</a:t>
            </a:r>
            <a:endParaRPr lang="en-US" altLang="ja-JP" sz="4400" dirty="0" smtClean="0">
              <a:latin typeface="ＭＳ Ｐゴシック"/>
              <a:ea typeface="ＭＳ Ｐゴシック"/>
            </a:endParaRPr>
          </a:p>
          <a:p>
            <a:pPr>
              <a:buNone/>
            </a:pPr>
            <a:r>
              <a:rPr lang="ja-JP" altLang="en-US" sz="4400" dirty="0" smtClean="0">
                <a:latin typeface="ＭＳ Ｐゴシック"/>
                <a:ea typeface="ＭＳ Ｐゴシック"/>
              </a:rPr>
              <a:t>　　　　　　・流用</a:t>
            </a:r>
            <a:endParaRPr lang="en-US" altLang="ja-JP" sz="4400" dirty="0" smtClean="0">
              <a:latin typeface="ＭＳ Ｐゴシック"/>
              <a:ea typeface="ＭＳ Ｐゴシック"/>
            </a:endParaRPr>
          </a:p>
          <a:p>
            <a:pPr>
              <a:buNone/>
            </a:pPr>
            <a:r>
              <a:rPr lang="ja-JP" altLang="en-US" sz="4400" dirty="0" smtClean="0">
                <a:latin typeface="ＭＳ Ｐゴシック"/>
                <a:ea typeface="ＭＳ Ｐゴシック"/>
              </a:rPr>
              <a:t>　　　　　　・正しくない使用</a:t>
            </a:r>
            <a:endParaRPr lang="en-US" altLang="ja-JP" sz="4400" dirty="0" smtClean="0">
              <a:latin typeface="ＭＳ Ｐゴシック"/>
              <a:ea typeface="ＭＳ Ｐゴシック"/>
            </a:endParaRPr>
          </a:p>
          <a:p>
            <a:pPr>
              <a:buNone/>
            </a:pPr>
            <a:endParaRPr lang="en-US" altLang="ja-JP" sz="2600" dirty="0" smtClean="0">
              <a:latin typeface="ＭＳ Ｐゴシック"/>
              <a:ea typeface="ＭＳ Ｐゴシック"/>
            </a:endParaRPr>
          </a:p>
          <a:p>
            <a:pPr>
              <a:buNone/>
            </a:pPr>
            <a:r>
              <a:rPr lang="ja-JP" altLang="en-US" sz="2600" dirty="0" smtClean="0">
                <a:latin typeface="ＭＳ Ｐゴシック"/>
                <a:ea typeface="ＭＳ Ｐゴシック"/>
              </a:rPr>
              <a:t>　　　　　　　</a:t>
            </a:r>
            <a:endParaRPr lang="en-US" altLang="ja-JP" sz="2600" dirty="0" smtClean="0">
              <a:latin typeface="ＭＳ Ｐゴシック"/>
              <a:ea typeface="ＭＳ Ｐゴシック"/>
            </a:endParaRPr>
          </a:p>
          <a:p>
            <a:pPr>
              <a:buNone/>
            </a:pPr>
            <a:endParaRPr lang="en-US" altLang="ja-JP" b="1" u="sng" dirty="0" smtClean="0">
              <a:solidFill>
                <a:srgbClr val="C00000"/>
              </a:solidFill>
              <a:latin typeface="ＭＳ Ｐゴシック"/>
              <a:ea typeface="ＭＳ Ｐゴシック"/>
            </a:endParaRPr>
          </a:p>
          <a:p>
            <a:pPr>
              <a:buNone/>
            </a:pPr>
            <a:r>
              <a:rPr kumimoji="1" lang="ja-JP" altLang="en-US" b="1" u="sng" dirty="0" smtClean="0">
                <a:solidFill>
                  <a:srgbClr val="C00000"/>
                </a:solidFill>
                <a:latin typeface="ＭＳ Ｐゴシック"/>
                <a:ea typeface="ＭＳ Ｐゴシック"/>
              </a:rPr>
              <a:t>　</a:t>
            </a:r>
            <a:endParaRPr kumimoji="1" lang="en-US" altLang="ja-JP" b="1" u="sng" dirty="0" smtClean="0">
              <a:solidFill>
                <a:srgbClr val="C00000"/>
              </a:solidFill>
              <a:latin typeface="ＭＳ Ｐゴシック"/>
              <a:ea typeface="ＭＳ Ｐゴシック"/>
            </a:endParaRPr>
          </a:p>
          <a:p>
            <a:pPr>
              <a:buNone/>
            </a:pPr>
            <a:endParaRPr kumimoji="1" lang="ja-JP" altLang="en-US" dirty="0"/>
          </a:p>
        </p:txBody>
      </p:sp>
      <p:cxnSp>
        <p:nvCxnSpPr>
          <p:cNvPr id="4" name="直線コネクタ 3"/>
          <p:cNvCxnSpPr/>
          <p:nvPr/>
        </p:nvCxnSpPr>
        <p:spPr>
          <a:xfrm>
            <a:off x="467544" y="1484784"/>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57200" y="1464168"/>
            <a:ext cx="7467600" cy="5853264"/>
          </a:xfrm>
        </p:spPr>
        <p:txBody>
          <a:bodyPr>
            <a:normAutofit/>
          </a:bodyPr>
          <a:lstStyle/>
          <a:p>
            <a:pPr>
              <a:buNone/>
            </a:pPr>
            <a:r>
              <a:rPr lang="ja-JP" altLang="en-US" sz="3200" dirty="0" smtClean="0"/>
              <a:t>　　「薬物乱用」</a:t>
            </a:r>
            <a:endParaRPr lang="en-US" altLang="ja-JP" sz="3200" dirty="0" smtClean="0"/>
          </a:p>
          <a:p>
            <a:pPr>
              <a:buNone/>
            </a:pPr>
            <a:r>
              <a:rPr lang="ja-JP" altLang="en-US" sz="3200" dirty="0" smtClean="0"/>
              <a:t>　　　　　違法薬物の乱用</a:t>
            </a:r>
            <a:endParaRPr lang="en-US" altLang="ja-JP" sz="3200" dirty="0" smtClean="0"/>
          </a:p>
          <a:p>
            <a:pPr>
              <a:buNone/>
            </a:pPr>
            <a:r>
              <a:rPr kumimoji="1" lang="ja-JP" altLang="en-US" sz="3200" dirty="0" smtClean="0"/>
              <a:t>　　　　　　　　「健康を損なう原因」</a:t>
            </a:r>
            <a:endParaRPr kumimoji="1" lang="en-US" altLang="ja-JP" sz="3200" dirty="0" smtClean="0"/>
          </a:p>
          <a:p>
            <a:pPr>
              <a:buNone/>
            </a:pPr>
            <a:r>
              <a:rPr lang="ja-JP" altLang="en-US" sz="3200" dirty="0" smtClean="0"/>
              <a:t>　　</a:t>
            </a:r>
            <a:endParaRPr lang="en-US" altLang="ja-JP" sz="3200" dirty="0" smtClean="0"/>
          </a:p>
          <a:p>
            <a:pPr>
              <a:buNone/>
            </a:pPr>
            <a:r>
              <a:rPr kumimoji="1" lang="ja-JP" altLang="en-US" sz="3200" dirty="0" smtClean="0"/>
              <a:t>　　</a:t>
            </a:r>
            <a:endParaRPr kumimoji="1" lang="en-US" altLang="ja-JP" sz="3200" dirty="0" smtClean="0"/>
          </a:p>
          <a:p>
            <a:pPr>
              <a:buNone/>
            </a:pPr>
            <a:r>
              <a:rPr lang="ja-JP" altLang="en-US" sz="3200" dirty="0" smtClean="0"/>
              <a:t>　　</a:t>
            </a:r>
            <a:r>
              <a:rPr kumimoji="1" lang="ja-JP" altLang="en-US" sz="3200" dirty="0" smtClean="0"/>
              <a:t>「医薬品」</a:t>
            </a:r>
            <a:endParaRPr kumimoji="1" lang="en-US" altLang="ja-JP" sz="3200" dirty="0" smtClean="0"/>
          </a:p>
          <a:p>
            <a:pPr>
              <a:buNone/>
            </a:pPr>
            <a:r>
              <a:rPr lang="ja-JP" altLang="en-US" sz="3200" dirty="0" smtClean="0"/>
              <a:t>　　　　</a:t>
            </a:r>
            <a:r>
              <a:rPr kumimoji="1" lang="ja-JP" altLang="en-US" sz="3200" dirty="0" smtClean="0"/>
              <a:t>疾病の診断、治療又は予防</a:t>
            </a:r>
            <a:endParaRPr kumimoji="1" lang="en-US" altLang="ja-JP" sz="3200" dirty="0" smtClean="0"/>
          </a:p>
          <a:p>
            <a:pPr>
              <a:buNone/>
            </a:pPr>
            <a:r>
              <a:rPr lang="ja-JP" altLang="en-US" sz="3200" dirty="0" smtClean="0"/>
              <a:t>　　　　　　「疾病からの回復や悪化の防止」</a:t>
            </a:r>
            <a:endParaRPr kumimoji="1" lang="ja-JP" altLang="en-US" sz="3200" dirty="0"/>
          </a:p>
        </p:txBody>
      </p:sp>
      <p:cxnSp>
        <p:nvCxnSpPr>
          <p:cNvPr id="5" name="直線コネクタ 4"/>
          <p:cNvCxnSpPr/>
          <p:nvPr/>
        </p:nvCxnSpPr>
        <p:spPr>
          <a:xfrm flipH="1">
            <a:off x="179512" y="1772816"/>
            <a:ext cx="72008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79512" y="3284984"/>
            <a:ext cx="720080"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3" descr="E:\PNG カラーバージョン\キャラクター\会話\女性社員A_横顔_01.png"/>
          <p:cNvPicPr>
            <a:picLocks noChangeAspect="1" noChangeArrowheads="1"/>
          </p:cNvPicPr>
          <p:nvPr/>
        </p:nvPicPr>
        <p:blipFill>
          <a:blip r:embed="rId2" cstate="print"/>
          <a:srcRect/>
          <a:stretch>
            <a:fillRect/>
          </a:stretch>
        </p:blipFill>
        <p:spPr bwMode="auto">
          <a:xfrm>
            <a:off x="6228184" y="1814907"/>
            <a:ext cx="2550197" cy="2550197"/>
          </a:xfrm>
          <a:prstGeom prst="rect">
            <a:avLst/>
          </a:prstGeom>
          <a:noFill/>
        </p:spPr>
      </p:pic>
      <p:sp>
        <p:nvSpPr>
          <p:cNvPr id="7" name="正方形/長方形 6"/>
          <p:cNvSpPr/>
          <p:nvPr/>
        </p:nvSpPr>
        <p:spPr>
          <a:xfrm>
            <a:off x="35496" y="385500"/>
            <a:ext cx="8892480" cy="584775"/>
          </a:xfrm>
          <a:prstGeom prst="rect">
            <a:avLst/>
          </a:prstGeom>
        </p:spPr>
        <p:txBody>
          <a:bodyPr wrap="square">
            <a:spAutoFit/>
          </a:bodyPr>
          <a:lstStyle/>
          <a:p>
            <a:r>
              <a:rPr lang="ja-JP" altLang="en-US" sz="3200" b="1" dirty="0" smtClean="0"/>
              <a:t>「薬物乱用」に関する内容と「医薬品」に関する内容</a:t>
            </a:r>
            <a:endParaRPr lang="ja-JP" altLang="en-US" sz="3200" dirty="0"/>
          </a:p>
        </p:txBody>
      </p:sp>
      <p:cxnSp>
        <p:nvCxnSpPr>
          <p:cNvPr id="8" name="直線コネクタ 7"/>
          <p:cNvCxnSpPr/>
          <p:nvPr/>
        </p:nvCxnSpPr>
        <p:spPr>
          <a:xfrm>
            <a:off x="179512" y="1124744"/>
            <a:ext cx="8712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～平成２０年３月及び平成２１年３月告示</a:t>
            </a:r>
            <a:r>
              <a:rPr kumimoji="1" lang="en-US" altLang="ja-JP" dirty="0" smtClean="0">
                <a:solidFill>
                  <a:schemeClr val="tx1"/>
                </a:solidFill>
              </a:rPr>
              <a:t/>
            </a:r>
            <a:br>
              <a:rPr kumimoji="1" lang="en-US" altLang="ja-JP" dirty="0" smtClean="0">
                <a:solidFill>
                  <a:schemeClr val="tx1"/>
                </a:solidFill>
              </a:rPr>
            </a:br>
            <a:r>
              <a:rPr lang="ja-JP" altLang="en-US" dirty="0" smtClean="0">
                <a:solidFill>
                  <a:schemeClr val="tx1"/>
                </a:solidFill>
              </a:rPr>
              <a:t>　　　　　学習指導要領　実施スケジュール～</a:t>
            </a:r>
            <a:endParaRPr kumimoji="1" lang="ja-JP" altLang="en-US" dirty="0">
              <a:solidFill>
                <a:schemeClr val="tx1"/>
              </a:solidFill>
            </a:endParaRPr>
          </a:p>
        </p:txBody>
      </p:sp>
      <p:sp>
        <p:nvSpPr>
          <p:cNvPr id="3" name="コンテンツ プレースホルダ 2"/>
          <p:cNvSpPr>
            <a:spLocks noGrp="1"/>
          </p:cNvSpPr>
          <p:nvPr>
            <p:ph sz="quarter" idx="1"/>
          </p:nvPr>
        </p:nvSpPr>
        <p:spPr>
          <a:xfrm>
            <a:off x="539552" y="1628800"/>
            <a:ext cx="7467600" cy="4873752"/>
          </a:xfrm>
        </p:spPr>
        <p:txBody>
          <a:bodyPr/>
          <a:lstStyle/>
          <a:p>
            <a:pPr>
              <a:buNone/>
            </a:pPr>
            <a:r>
              <a:rPr kumimoji="1" lang="ja-JP" altLang="en-US" dirty="0" smtClean="0">
                <a:latin typeface="ＭＳ Ｐゴシック"/>
                <a:ea typeface="ＭＳ Ｐゴシック"/>
              </a:rPr>
              <a:t>☉平成２０年３月告示　中学校学習指導要領</a:t>
            </a:r>
            <a:endParaRPr kumimoji="1" lang="en-US" altLang="ja-JP" dirty="0" smtClean="0">
              <a:latin typeface="ＭＳ Ｐゴシック"/>
              <a:ea typeface="ＭＳ Ｐゴシック"/>
            </a:endParaRPr>
          </a:p>
          <a:p>
            <a:pPr>
              <a:buNone/>
            </a:pPr>
            <a:r>
              <a:rPr lang="ja-JP" altLang="en-US" dirty="0" smtClean="0">
                <a:latin typeface="ＭＳ Ｐゴシック"/>
                <a:ea typeface="ＭＳ Ｐゴシック"/>
              </a:rPr>
              <a:t>　　　　　　　　　　　⇒平成</a:t>
            </a:r>
            <a:r>
              <a:rPr lang="en-US" altLang="ja-JP" dirty="0" smtClean="0">
                <a:latin typeface="ＭＳ Ｐゴシック"/>
                <a:ea typeface="ＭＳ Ｐゴシック"/>
              </a:rPr>
              <a:t>24</a:t>
            </a:r>
            <a:r>
              <a:rPr lang="ja-JP" altLang="en-US" dirty="0" smtClean="0">
                <a:latin typeface="ＭＳ Ｐゴシック"/>
                <a:ea typeface="ＭＳ Ｐゴシック"/>
              </a:rPr>
              <a:t>年</a:t>
            </a:r>
            <a:r>
              <a:rPr lang="en-US" altLang="ja-JP" dirty="0" smtClean="0">
                <a:latin typeface="ＭＳ Ｐゴシック"/>
                <a:ea typeface="ＭＳ Ｐゴシック"/>
              </a:rPr>
              <a:t>4</a:t>
            </a:r>
            <a:r>
              <a:rPr lang="ja-JP" altLang="en-US" dirty="0" smtClean="0">
                <a:latin typeface="ＭＳ Ｐゴシック"/>
                <a:ea typeface="ＭＳ Ｐゴシック"/>
              </a:rPr>
              <a:t>月</a:t>
            </a:r>
            <a:r>
              <a:rPr lang="en-US" altLang="ja-JP" dirty="0" smtClean="0">
                <a:latin typeface="ＭＳ Ｐゴシック"/>
                <a:ea typeface="ＭＳ Ｐゴシック"/>
              </a:rPr>
              <a:t>1</a:t>
            </a:r>
            <a:r>
              <a:rPr lang="ja-JP" altLang="en-US" dirty="0" smtClean="0">
                <a:latin typeface="ＭＳ Ｐゴシック"/>
                <a:ea typeface="ＭＳ Ｐゴシック"/>
              </a:rPr>
              <a:t>日から全面実施</a:t>
            </a:r>
            <a:endParaRPr lang="en-US" altLang="ja-JP" dirty="0" smtClean="0">
              <a:latin typeface="ＭＳ Ｐゴシック"/>
              <a:ea typeface="ＭＳ Ｐゴシック"/>
            </a:endParaRPr>
          </a:p>
          <a:p>
            <a:pPr>
              <a:buNone/>
            </a:pPr>
            <a:endParaRPr lang="en-US" altLang="ja-JP" u="sng" dirty="0" smtClean="0">
              <a:latin typeface="ＭＳ Ｐゴシック"/>
              <a:ea typeface="ＭＳ Ｐゴシック"/>
            </a:endParaRPr>
          </a:p>
          <a:p>
            <a:pPr>
              <a:buNone/>
            </a:pPr>
            <a:r>
              <a:rPr lang="ja-JP" altLang="ja-JP" dirty="0" smtClean="0">
                <a:latin typeface="ＭＳ Ｐゴシック"/>
                <a:ea typeface="ＭＳ Ｐゴシック"/>
              </a:rPr>
              <a:t>☉</a:t>
            </a:r>
            <a:r>
              <a:rPr lang="ja-JP" altLang="en-US" dirty="0" smtClean="0">
                <a:latin typeface="ＭＳ Ｐゴシック"/>
                <a:ea typeface="ＭＳ Ｐゴシック"/>
              </a:rPr>
              <a:t>平成</a:t>
            </a:r>
            <a:r>
              <a:rPr lang="en-US" altLang="ja-JP" dirty="0" smtClean="0">
                <a:latin typeface="ＭＳ Ｐゴシック"/>
                <a:ea typeface="ＭＳ Ｐゴシック"/>
              </a:rPr>
              <a:t>21</a:t>
            </a:r>
            <a:r>
              <a:rPr lang="ja-JP" altLang="en-US" dirty="0" smtClean="0">
                <a:latin typeface="ＭＳ Ｐゴシック"/>
                <a:ea typeface="ＭＳ Ｐゴシック"/>
              </a:rPr>
              <a:t>年</a:t>
            </a:r>
            <a:r>
              <a:rPr lang="en-US" altLang="ja-JP" dirty="0" smtClean="0">
                <a:latin typeface="ＭＳ Ｐゴシック"/>
                <a:ea typeface="ＭＳ Ｐゴシック"/>
              </a:rPr>
              <a:t>3</a:t>
            </a:r>
            <a:r>
              <a:rPr lang="ja-JP" altLang="en-US" dirty="0" smtClean="0">
                <a:latin typeface="ＭＳ Ｐゴシック"/>
                <a:ea typeface="ＭＳ Ｐゴシック"/>
              </a:rPr>
              <a:t>月告示　高等学校学習指導要領</a:t>
            </a:r>
            <a:endParaRPr lang="en-US" altLang="ja-JP" dirty="0" smtClean="0">
              <a:latin typeface="ＭＳ Ｐゴシック"/>
              <a:ea typeface="ＭＳ Ｐゴシック"/>
            </a:endParaRPr>
          </a:p>
          <a:p>
            <a:pPr>
              <a:buNone/>
            </a:pPr>
            <a:r>
              <a:rPr lang="ja-JP" altLang="en-US" dirty="0" smtClean="0">
                <a:latin typeface="ＭＳ Ｐゴシック"/>
                <a:ea typeface="ＭＳ Ｐゴシック"/>
              </a:rPr>
              <a:t>　　　　　　⇒平成</a:t>
            </a:r>
            <a:r>
              <a:rPr lang="en-US" altLang="ja-JP" dirty="0" smtClean="0">
                <a:latin typeface="ＭＳ Ｐゴシック"/>
                <a:ea typeface="ＭＳ Ｐゴシック"/>
              </a:rPr>
              <a:t>25</a:t>
            </a:r>
            <a:r>
              <a:rPr lang="ja-JP" altLang="en-US" dirty="0" smtClean="0">
                <a:latin typeface="ＭＳ Ｐゴシック"/>
                <a:ea typeface="ＭＳ Ｐゴシック"/>
              </a:rPr>
              <a:t>年</a:t>
            </a:r>
            <a:r>
              <a:rPr lang="en-US" altLang="ja-JP" dirty="0" smtClean="0">
                <a:latin typeface="ＭＳ Ｐゴシック"/>
                <a:ea typeface="ＭＳ Ｐゴシック"/>
              </a:rPr>
              <a:t>4</a:t>
            </a:r>
            <a:r>
              <a:rPr lang="ja-JP" altLang="en-US" dirty="0" smtClean="0">
                <a:latin typeface="ＭＳ Ｐゴシック"/>
                <a:ea typeface="ＭＳ Ｐゴシック"/>
              </a:rPr>
              <a:t>月</a:t>
            </a:r>
            <a:r>
              <a:rPr lang="en-US" altLang="ja-JP" dirty="0" smtClean="0">
                <a:latin typeface="ＭＳ Ｐゴシック"/>
                <a:ea typeface="ＭＳ Ｐゴシック"/>
              </a:rPr>
              <a:t>1</a:t>
            </a:r>
            <a:r>
              <a:rPr lang="ja-JP" altLang="en-US" dirty="0" smtClean="0">
                <a:latin typeface="ＭＳ Ｐゴシック"/>
                <a:ea typeface="ＭＳ Ｐゴシック"/>
              </a:rPr>
              <a:t>日の入学生から年次進行実施</a:t>
            </a:r>
            <a:endParaRPr lang="en-US" altLang="ja-JP" dirty="0" smtClean="0">
              <a:latin typeface="ＭＳ Ｐゴシック"/>
              <a:ea typeface="ＭＳ Ｐゴシック"/>
            </a:endParaRPr>
          </a:p>
          <a:p>
            <a:pPr>
              <a:buNone/>
            </a:pPr>
            <a:endParaRPr lang="en-US" altLang="ja-JP" dirty="0" smtClean="0">
              <a:latin typeface="ＭＳ Ｐゴシック"/>
              <a:ea typeface="ＭＳ Ｐゴシック"/>
            </a:endParaRPr>
          </a:p>
          <a:p>
            <a:pPr>
              <a:buNone/>
            </a:pPr>
            <a:endParaRPr lang="en-US" altLang="ja-JP" dirty="0" smtClean="0">
              <a:latin typeface="ＭＳ Ｐゴシック"/>
              <a:ea typeface="ＭＳ Ｐゴシック"/>
            </a:endParaRPr>
          </a:p>
          <a:p>
            <a:pPr>
              <a:buNone/>
            </a:pPr>
            <a:endParaRPr lang="en-US" altLang="ja-JP" dirty="0" smtClean="0">
              <a:latin typeface="ＭＳ Ｐゴシック"/>
              <a:ea typeface="ＭＳ Ｐゴシック"/>
            </a:endParaRPr>
          </a:p>
          <a:p>
            <a:pPr>
              <a:buNone/>
            </a:pPr>
            <a:r>
              <a:rPr lang="ja-JP" altLang="en-US" dirty="0" smtClean="0">
                <a:latin typeface="ＭＳ Ｐゴシック"/>
                <a:ea typeface="ＭＳ Ｐゴシック"/>
              </a:rPr>
              <a:t>　　　　　　　　　　　　</a:t>
            </a:r>
            <a:endParaRPr lang="en-US" altLang="ja-JP" dirty="0" smtClean="0">
              <a:latin typeface="ＭＳ Ｐゴシック"/>
              <a:ea typeface="ＭＳ Ｐゴシック"/>
            </a:endParaRPr>
          </a:p>
          <a:p>
            <a:pPr>
              <a:buNone/>
            </a:pPr>
            <a:endParaRPr lang="en-US" altLang="ja-JP" u="sng" dirty="0" smtClean="0">
              <a:latin typeface="ＭＳ Ｐゴシック"/>
              <a:ea typeface="ＭＳ Ｐゴシック"/>
            </a:endParaRPr>
          </a:p>
          <a:p>
            <a:pPr>
              <a:buNone/>
            </a:pPr>
            <a:endParaRPr kumimoji="1" lang="ja-JP" altLang="en-US" dirty="0"/>
          </a:p>
        </p:txBody>
      </p:sp>
      <p:sp>
        <p:nvSpPr>
          <p:cNvPr id="4" name="下矢印 3"/>
          <p:cNvSpPr/>
          <p:nvPr/>
        </p:nvSpPr>
        <p:spPr>
          <a:xfrm>
            <a:off x="2987824" y="3789040"/>
            <a:ext cx="484632" cy="6183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正方形/長方形 4"/>
          <p:cNvSpPr/>
          <p:nvPr/>
        </p:nvSpPr>
        <p:spPr>
          <a:xfrm>
            <a:off x="467544" y="4437112"/>
            <a:ext cx="7704856" cy="194421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生徒が　生涯を通じて自らの健康を適切に管理し、改善していく資質や能力を育てるにあたり、新学習指導要領に基づく「医薬品に関する教育」が現状を踏まえて実践され、その基盤となるよう期待されている</a:t>
            </a:r>
            <a:endParaRPr kumimoji="1" lang="ja-JP" altLang="en-US" sz="2400" dirty="0"/>
          </a:p>
        </p:txBody>
      </p:sp>
      <p:cxnSp>
        <p:nvCxnSpPr>
          <p:cNvPr id="6" name="直線コネクタ 5"/>
          <p:cNvCxnSpPr/>
          <p:nvPr/>
        </p:nvCxnSpPr>
        <p:spPr>
          <a:xfrm>
            <a:off x="467544" y="1484784"/>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539552" y="312040"/>
            <a:ext cx="7467600" cy="6213304"/>
          </a:xfrm>
        </p:spPr>
        <p:txBody>
          <a:bodyPr>
            <a:normAutofit lnSpcReduction="10000"/>
          </a:bodyPr>
          <a:lstStyle/>
          <a:p>
            <a:pPr>
              <a:buNone/>
            </a:pPr>
            <a:r>
              <a:rPr kumimoji="1" lang="ja-JP" altLang="en-US" sz="4000" dirty="0" smtClean="0"/>
              <a:t>学校保健の領域・内容</a:t>
            </a:r>
            <a:endParaRPr kumimoji="1" lang="en-US" altLang="ja-JP" sz="4000" dirty="0" smtClean="0"/>
          </a:p>
          <a:p>
            <a:pPr>
              <a:buNone/>
            </a:pPr>
            <a:r>
              <a:rPr kumimoji="1" lang="ja-JP" altLang="en-US" dirty="0" smtClean="0"/>
              <a:t>　　</a:t>
            </a:r>
            <a:r>
              <a:rPr kumimoji="1" lang="ja-JP" altLang="en-US" sz="2800" dirty="0" smtClean="0"/>
              <a:t>１．保健教育　（学習指導要領）の範疇</a:t>
            </a:r>
            <a:endParaRPr kumimoji="1" lang="en-US" altLang="ja-JP" sz="2800" dirty="0" smtClean="0"/>
          </a:p>
          <a:p>
            <a:pPr>
              <a:buNone/>
            </a:pPr>
            <a:r>
              <a:rPr lang="ja-JP" altLang="en-US" sz="2800" dirty="0" smtClean="0"/>
              <a:t>　　　　　</a:t>
            </a:r>
            <a:r>
              <a:rPr lang="ja-JP" altLang="en-US" sz="2000" dirty="0" smtClean="0"/>
              <a:t>①保健学習・・・体育科の保健、保健体育の保健学習</a:t>
            </a:r>
            <a:endParaRPr lang="en-US" altLang="ja-JP" sz="2000" dirty="0" smtClean="0"/>
          </a:p>
          <a:p>
            <a:pPr>
              <a:buNone/>
            </a:pPr>
            <a:r>
              <a:rPr kumimoji="1" lang="ja-JP" altLang="en-US" sz="2000" dirty="0" smtClean="0"/>
              <a:t>　　　　　　　　　　　　　　　　　関連教科における保健学習</a:t>
            </a:r>
            <a:endParaRPr kumimoji="1" lang="en-US" altLang="ja-JP" sz="2000" dirty="0" smtClean="0"/>
          </a:p>
          <a:p>
            <a:pPr>
              <a:buNone/>
            </a:pPr>
            <a:r>
              <a:rPr lang="ja-JP" altLang="en-US" sz="2000" dirty="0" smtClean="0"/>
              <a:t>　　　　　　　　　　　　　　　　　総合学習における保健学習</a:t>
            </a:r>
            <a:endParaRPr lang="en-US" altLang="ja-JP" sz="2000" dirty="0" smtClean="0"/>
          </a:p>
          <a:p>
            <a:pPr>
              <a:buNone/>
            </a:pPr>
            <a:r>
              <a:rPr kumimoji="1" lang="ja-JP" altLang="en-US" sz="2000" dirty="0" smtClean="0"/>
              <a:t>　　　　　　　②保健指導・・・学級活動における保健指導</a:t>
            </a:r>
            <a:endParaRPr kumimoji="1" lang="en-US" altLang="ja-JP" sz="2000" dirty="0" smtClean="0"/>
          </a:p>
          <a:p>
            <a:pPr>
              <a:buNone/>
            </a:pPr>
            <a:r>
              <a:rPr lang="ja-JP" altLang="en-US" sz="2000" dirty="0" smtClean="0"/>
              <a:t>　　　　　　　　　　　　　　　　　学校行事における保健指導</a:t>
            </a:r>
            <a:endParaRPr lang="en-US" altLang="ja-JP" sz="2000" dirty="0" smtClean="0"/>
          </a:p>
          <a:p>
            <a:pPr>
              <a:buNone/>
            </a:pPr>
            <a:r>
              <a:rPr kumimoji="1" lang="ja-JP" altLang="en-US" sz="2000" dirty="0" smtClean="0"/>
              <a:t>　　　</a:t>
            </a:r>
            <a:r>
              <a:rPr kumimoji="1" lang="ja-JP" altLang="en-US" sz="2800" dirty="0" smtClean="0"/>
              <a:t>２</a:t>
            </a:r>
            <a:r>
              <a:rPr kumimoji="1" lang="ja-JP" altLang="en-US" sz="2000" dirty="0" smtClean="0"/>
              <a:t>．</a:t>
            </a:r>
            <a:r>
              <a:rPr kumimoji="1" lang="ja-JP" altLang="en-US" sz="2800" dirty="0" smtClean="0"/>
              <a:t>保健管理（学校保健安全法）の範疇　　　　</a:t>
            </a:r>
            <a:endParaRPr kumimoji="1" lang="en-US" altLang="ja-JP" sz="2800" dirty="0" smtClean="0"/>
          </a:p>
          <a:p>
            <a:pPr>
              <a:buNone/>
            </a:pPr>
            <a:r>
              <a:rPr lang="ja-JP" altLang="en-US" sz="2800" dirty="0" smtClean="0"/>
              <a:t>　　　　　</a:t>
            </a:r>
            <a:r>
              <a:rPr lang="ja-JP" altLang="en-US" dirty="0" smtClean="0"/>
              <a:t>①対人管理</a:t>
            </a:r>
            <a:endParaRPr lang="en-US" altLang="ja-JP" dirty="0" smtClean="0"/>
          </a:p>
          <a:p>
            <a:pPr>
              <a:buNone/>
            </a:pPr>
            <a:r>
              <a:rPr kumimoji="1" lang="ja-JP" altLang="en-US" sz="2800" dirty="0" smtClean="0"/>
              <a:t>　　　　　　　　</a:t>
            </a:r>
            <a:r>
              <a:rPr kumimoji="1" lang="ja-JP" altLang="en-US" sz="2000" dirty="0" smtClean="0"/>
              <a:t>・心身の管理・・・健康観察、健康診断、健康相談</a:t>
            </a:r>
            <a:endParaRPr kumimoji="1" lang="en-US" altLang="ja-JP" sz="2000" dirty="0" smtClean="0"/>
          </a:p>
          <a:p>
            <a:pPr>
              <a:buNone/>
            </a:pPr>
            <a:r>
              <a:rPr lang="ja-JP" altLang="en-US" sz="2000" dirty="0" smtClean="0"/>
              <a:t>　　　　　　　　　　　・生活の管理・・・学校生活の管理</a:t>
            </a:r>
            <a:endParaRPr lang="en-US" altLang="ja-JP" sz="2000" dirty="0" smtClean="0"/>
          </a:p>
          <a:p>
            <a:pPr>
              <a:buNone/>
            </a:pPr>
            <a:r>
              <a:rPr kumimoji="1" lang="ja-JP" altLang="en-US" sz="2000" dirty="0" smtClean="0"/>
              <a:t>　　　　　　　</a:t>
            </a:r>
            <a:r>
              <a:rPr kumimoji="1" lang="ja-JP" altLang="en-US" dirty="0" smtClean="0"/>
              <a:t>②対物管理</a:t>
            </a:r>
            <a:endParaRPr kumimoji="1" lang="en-US" altLang="ja-JP" dirty="0" smtClean="0"/>
          </a:p>
          <a:p>
            <a:pPr>
              <a:buNone/>
            </a:pPr>
            <a:r>
              <a:rPr lang="ja-JP" altLang="en-US" sz="2000" dirty="0" smtClean="0"/>
              <a:t>　　　　　　　　　　　・学校環境の管理・・・学校環境の衛生検査管理</a:t>
            </a:r>
            <a:endParaRPr lang="en-US" altLang="ja-JP" sz="2000" dirty="0" smtClean="0"/>
          </a:p>
          <a:p>
            <a:pPr>
              <a:buNone/>
            </a:pPr>
            <a:r>
              <a:rPr kumimoji="1" lang="ja-JP" altLang="en-US" sz="2000" dirty="0" smtClean="0"/>
              <a:t>　　　</a:t>
            </a:r>
            <a:r>
              <a:rPr kumimoji="1" lang="ja-JP" altLang="en-US" sz="2800" dirty="0" smtClean="0"/>
              <a:t>３．組織活動・・・学校保健委員会</a:t>
            </a:r>
            <a:endParaRPr kumimoji="1" lang="en-US" altLang="ja-JP" sz="2800" dirty="0" smtClean="0"/>
          </a:p>
          <a:p>
            <a:pPr>
              <a:buNone/>
            </a:pPr>
            <a:endParaRPr kumimoji="1" lang="ja-JP" altLang="en-US" sz="2800" dirty="0"/>
          </a:p>
        </p:txBody>
      </p:sp>
      <p:cxnSp>
        <p:nvCxnSpPr>
          <p:cNvPr id="5" name="直線コネクタ 4"/>
          <p:cNvCxnSpPr/>
          <p:nvPr/>
        </p:nvCxnSpPr>
        <p:spPr>
          <a:xfrm>
            <a:off x="467544" y="908720"/>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15616" y="2132856"/>
            <a:ext cx="7992888" cy="2185214"/>
          </a:xfrm>
          <a:prstGeom prst="rect">
            <a:avLst/>
          </a:prstGeom>
        </p:spPr>
        <p:txBody>
          <a:bodyPr wrap="square">
            <a:spAutoFit/>
          </a:bodyPr>
          <a:lstStyle/>
          <a:p>
            <a:pPr marL="457200" indent="-457200"/>
            <a:r>
              <a:rPr lang="ja-JP" altLang="en-US" sz="3600" b="1" dirty="0" smtClean="0"/>
              <a:t>４．学習指導要領</a:t>
            </a:r>
            <a:r>
              <a:rPr lang="ja-JP" altLang="en-US" sz="3600" b="1" dirty="0" smtClean="0">
                <a:latin typeface="+mj-ea"/>
              </a:rPr>
              <a:t>に基づく</a:t>
            </a:r>
            <a:endParaRPr lang="en-US" altLang="ja-JP" sz="3600" b="1" dirty="0" smtClean="0">
              <a:latin typeface="+mj-ea"/>
            </a:endParaRPr>
          </a:p>
          <a:p>
            <a:pPr marL="457200" indent="-457200"/>
            <a:r>
              <a:rPr lang="ja-JP" altLang="en-US" sz="3600" b="1" dirty="0" smtClean="0">
                <a:latin typeface="+mj-ea"/>
              </a:rPr>
              <a:t>（２）「医薬品」に関する教育の</a:t>
            </a:r>
            <a:r>
              <a:rPr lang="ja-JP" altLang="en-US" sz="3600" b="1" u="sng" dirty="0" smtClean="0">
                <a:latin typeface="+mj-ea"/>
              </a:rPr>
              <a:t>進め方</a:t>
            </a:r>
            <a:endParaRPr lang="en-US" altLang="ja-JP" sz="3600" b="1" u="sng" dirty="0" smtClean="0">
              <a:latin typeface="+mj-ea"/>
            </a:endParaRPr>
          </a:p>
          <a:p>
            <a:pPr marL="457200" indent="-457200">
              <a:buNone/>
            </a:pPr>
            <a:endParaRPr lang="en-US" altLang="ja-JP" sz="3600" b="1" dirty="0" smtClean="0"/>
          </a:p>
          <a:p>
            <a:pPr marL="457200" indent="-457200">
              <a:buNone/>
            </a:pPr>
            <a:r>
              <a:rPr lang="ja-JP" altLang="en-US" sz="2800" b="1" dirty="0" smtClean="0"/>
              <a:t>　　　　　　</a:t>
            </a:r>
            <a:r>
              <a:rPr lang="ja-JP" altLang="en-US" sz="2000" b="1" dirty="0" smtClean="0"/>
              <a:t>　</a:t>
            </a:r>
            <a:endParaRPr lang="en-US" altLang="ja-JP" sz="2800" b="1" dirty="0" smtClean="0"/>
          </a:p>
        </p:txBody>
      </p:sp>
      <p:grpSp>
        <p:nvGrpSpPr>
          <p:cNvPr id="4" name="グループ化 3"/>
          <p:cNvGrpSpPr/>
          <p:nvPr/>
        </p:nvGrpSpPr>
        <p:grpSpPr>
          <a:xfrm>
            <a:off x="5796136" y="3501008"/>
            <a:ext cx="1504950" cy="3021062"/>
            <a:chOff x="4088178" y="1620788"/>
            <a:chExt cx="1504950" cy="3021062"/>
          </a:xfrm>
        </p:grpSpPr>
        <p:pic>
          <p:nvPicPr>
            <p:cNvPr id="5" name="Picture 2" descr="E:\パート２\02_着せ替え\01_PNG\0547.png"/>
            <p:cNvPicPr>
              <a:picLocks noChangeAspect="1" noChangeArrowheads="1"/>
            </p:cNvPicPr>
            <p:nvPr/>
          </p:nvPicPr>
          <p:blipFill>
            <a:blip r:embed="rId2" cstate="print"/>
            <a:srcRect/>
            <a:stretch>
              <a:fillRect/>
            </a:stretch>
          </p:blipFill>
          <p:spPr bwMode="auto">
            <a:xfrm>
              <a:off x="4492625" y="3479800"/>
              <a:ext cx="858838" cy="1162050"/>
            </a:xfrm>
            <a:prstGeom prst="rect">
              <a:avLst/>
            </a:prstGeom>
            <a:noFill/>
          </p:spPr>
        </p:pic>
        <p:pic>
          <p:nvPicPr>
            <p:cNvPr id="6" name="Picture 3" descr="E:\パート２\02_着せ替え\01_PNG\0557.png"/>
            <p:cNvPicPr>
              <a:picLocks noChangeAspect="1" noChangeArrowheads="1"/>
            </p:cNvPicPr>
            <p:nvPr/>
          </p:nvPicPr>
          <p:blipFill>
            <a:blip r:embed="rId3" cstate="print"/>
            <a:srcRect/>
            <a:stretch>
              <a:fillRect/>
            </a:stretch>
          </p:blipFill>
          <p:spPr bwMode="auto">
            <a:xfrm>
              <a:off x="4088178" y="2276872"/>
              <a:ext cx="1504950" cy="1454150"/>
            </a:xfrm>
            <a:prstGeom prst="rect">
              <a:avLst/>
            </a:prstGeom>
            <a:noFill/>
          </p:spPr>
        </p:pic>
        <p:pic>
          <p:nvPicPr>
            <p:cNvPr id="7" name="Picture 4" descr="E:\パート２\02_着せ替え\01_PNG\0543.png"/>
            <p:cNvPicPr>
              <a:picLocks noChangeAspect="1" noChangeArrowheads="1"/>
            </p:cNvPicPr>
            <p:nvPr/>
          </p:nvPicPr>
          <p:blipFill>
            <a:blip r:embed="rId4" cstate="print"/>
            <a:srcRect/>
            <a:stretch>
              <a:fillRect/>
            </a:stretch>
          </p:blipFill>
          <p:spPr bwMode="auto">
            <a:xfrm>
              <a:off x="4557252" y="1620788"/>
              <a:ext cx="749300" cy="800100"/>
            </a:xfrm>
            <a:prstGeom prst="rect">
              <a:avLst/>
            </a:prstGeom>
            <a:noFill/>
          </p:spPr>
        </p:pic>
        <p:pic>
          <p:nvPicPr>
            <p:cNvPr id="8" name="Picture 5" descr="E:\パート２\02_着せ替え\01_PNG\0565.png"/>
            <p:cNvPicPr>
              <a:picLocks noChangeAspect="1" noChangeArrowheads="1"/>
            </p:cNvPicPr>
            <p:nvPr/>
          </p:nvPicPr>
          <p:blipFill>
            <a:blip r:embed="rId5" cstate="print"/>
            <a:srcRect/>
            <a:stretch>
              <a:fillRect/>
            </a:stretch>
          </p:blipFill>
          <p:spPr bwMode="auto">
            <a:xfrm>
              <a:off x="4658756" y="1916832"/>
              <a:ext cx="539750" cy="430212"/>
            </a:xfrm>
            <a:prstGeom prst="rect">
              <a:avLst/>
            </a:prstGeom>
            <a:noFill/>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2480" y="1124744"/>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27845" y="334397"/>
            <a:ext cx="7816563"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での授業の進め方の例</a:t>
            </a:r>
            <a:endParaRPr lang="en-US" altLang="ja-JP" sz="2800" b="1" dirty="0" smtClean="0"/>
          </a:p>
        </p:txBody>
      </p:sp>
      <p:sp>
        <p:nvSpPr>
          <p:cNvPr id="9" name="正方形/長方形 8"/>
          <p:cNvSpPr/>
          <p:nvPr/>
        </p:nvSpPr>
        <p:spPr>
          <a:xfrm>
            <a:off x="395536" y="1340768"/>
            <a:ext cx="2308645" cy="584775"/>
          </a:xfrm>
          <a:prstGeom prst="rect">
            <a:avLst/>
          </a:prstGeom>
        </p:spPr>
        <p:txBody>
          <a:bodyPr wrap="none">
            <a:spAutoFit/>
          </a:bodyPr>
          <a:lstStyle/>
          <a:p>
            <a:pPr>
              <a:buNone/>
            </a:pPr>
            <a:r>
              <a:rPr lang="ja-JP" altLang="en-US" sz="3200" b="1" dirty="0" smtClean="0"/>
              <a:t>導入ポイント</a:t>
            </a:r>
            <a:endParaRPr lang="en-US" altLang="ja-JP" sz="3200" b="1" dirty="0" smtClean="0"/>
          </a:p>
        </p:txBody>
      </p:sp>
      <p:sp>
        <p:nvSpPr>
          <p:cNvPr id="10" name="正方形/長方形 9"/>
          <p:cNvSpPr/>
          <p:nvPr/>
        </p:nvSpPr>
        <p:spPr>
          <a:xfrm>
            <a:off x="2267744" y="2217058"/>
            <a:ext cx="6120680" cy="707886"/>
          </a:xfrm>
          <a:prstGeom prst="rect">
            <a:avLst/>
          </a:prstGeom>
        </p:spPr>
        <p:txBody>
          <a:bodyPr wrap="square">
            <a:spAutoFit/>
          </a:bodyPr>
          <a:lstStyle/>
          <a:p>
            <a:pPr>
              <a:buNone/>
            </a:pPr>
            <a:r>
              <a:rPr lang="ja-JP" altLang="en-US" sz="2000" b="1" dirty="0" smtClean="0"/>
              <a:t>家庭にある医薬品の空箱を生徒各自が持参し、そこに書かれている情報から興味、関心を引き出す。</a:t>
            </a:r>
            <a:endParaRPr lang="en-US" altLang="ja-JP" sz="2000" b="1" dirty="0" smtClean="0"/>
          </a:p>
        </p:txBody>
      </p:sp>
      <p:sp>
        <p:nvSpPr>
          <p:cNvPr id="11" name="正方形/長方形 10"/>
          <p:cNvSpPr/>
          <p:nvPr/>
        </p:nvSpPr>
        <p:spPr>
          <a:xfrm>
            <a:off x="899592" y="2276872"/>
            <a:ext cx="1125629" cy="523220"/>
          </a:xfrm>
          <a:prstGeom prst="rect">
            <a:avLst/>
          </a:prstGeom>
        </p:spPr>
        <p:txBody>
          <a:bodyPr wrap="none">
            <a:spAutoFit/>
          </a:bodyPr>
          <a:lstStyle/>
          <a:p>
            <a:r>
              <a:rPr lang="ja-JP" altLang="en-US" sz="2800" b="1" dirty="0" smtClean="0"/>
              <a:t>（例１）</a:t>
            </a:r>
            <a:endParaRPr lang="ja-JP" altLang="en-US" sz="2800" b="1" dirty="0"/>
          </a:p>
        </p:txBody>
      </p:sp>
      <p:sp>
        <p:nvSpPr>
          <p:cNvPr id="12" name="正方形/長方形 11"/>
          <p:cNvSpPr/>
          <p:nvPr/>
        </p:nvSpPr>
        <p:spPr>
          <a:xfrm>
            <a:off x="2339752" y="3142709"/>
            <a:ext cx="5958408" cy="646331"/>
          </a:xfrm>
          <a:prstGeom prst="rect">
            <a:avLst/>
          </a:prstGeom>
        </p:spPr>
        <p:txBody>
          <a:bodyPr wrap="square">
            <a:spAutoFit/>
          </a:bodyPr>
          <a:lstStyle/>
          <a:p>
            <a:pPr>
              <a:buNone/>
            </a:pPr>
            <a:r>
              <a:rPr lang="ja-JP" altLang="en-US" b="1" dirty="0" smtClean="0"/>
              <a:t>医薬品の飲み方や使用方法などで知っていることや注意していることを発問し、意見交換から興味、関心を引き出す。</a:t>
            </a:r>
            <a:endParaRPr lang="en-US" altLang="ja-JP" b="1" dirty="0" smtClean="0"/>
          </a:p>
        </p:txBody>
      </p:sp>
      <p:sp>
        <p:nvSpPr>
          <p:cNvPr id="13" name="正方形/長方形 12"/>
          <p:cNvSpPr/>
          <p:nvPr/>
        </p:nvSpPr>
        <p:spPr>
          <a:xfrm>
            <a:off x="899592" y="3193812"/>
            <a:ext cx="1132041" cy="523220"/>
          </a:xfrm>
          <a:prstGeom prst="rect">
            <a:avLst/>
          </a:prstGeom>
        </p:spPr>
        <p:txBody>
          <a:bodyPr wrap="none">
            <a:spAutoFit/>
          </a:bodyPr>
          <a:lstStyle/>
          <a:p>
            <a:r>
              <a:rPr lang="ja-JP" altLang="en-US" sz="2800" b="1" dirty="0" smtClean="0"/>
              <a:t>（例２）</a:t>
            </a:r>
            <a:endParaRPr lang="ja-JP" altLang="en-US" sz="2800" b="1" dirty="0"/>
          </a:p>
        </p:txBody>
      </p:sp>
      <p:sp>
        <p:nvSpPr>
          <p:cNvPr id="14" name="正方形/長方形 13"/>
          <p:cNvSpPr/>
          <p:nvPr/>
        </p:nvSpPr>
        <p:spPr>
          <a:xfrm>
            <a:off x="2295365" y="4149080"/>
            <a:ext cx="3212739" cy="400110"/>
          </a:xfrm>
          <a:prstGeom prst="rect">
            <a:avLst/>
          </a:prstGeom>
        </p:spPr>
        <p:txBody>
          <a:bodyPr wrap="none">
            <a:spAutoFit/>
          </a:bodyPr>
          <a:lstStyle/>
          <a:p>
            <a:r>
              <a:rPr lang="ja-JP" altLang="en-US" sz="2000" b="1" dirty="0" smtClean="0"/>
              <a:t>保健室でのエピソード　導入</a:t>
            </a:r>
            <a:endParaRPr lang="ja-JP" altLang="en-US" sz="2000" b="1" dirty="0"/>
          </a:p>
        </p:txBody>
      </p:sp>
      <p:sp>
        <p:nvSpPr>
          <p:cNvPr id="15" name="正方形/長方形 14"/>
          <p:cNvSpPr/>
          <p:nvPr/>
        </p:nvSpPr>
        <p:spPr>
          <a:xfrm>
            <a:off x="919679" y="4057908"/>
            <a:ext cx="1132041" cy="523220"/>
          </a:xfrm>
          <a:prstGeom prst="rect">
            <a:avLst/>
          </a:prstGeom>
        </p:spPr>
        <p:txBody>
          <a:bodyPr wrap="none">
            <a:spAutoFit/>
          </a:bodyPr>
          <a:lstStyle/>
          <a:p>
            <a:r>
              <a:rPr lang="ja-JP" altLang="en-US" sz="2800" b="1" dirty="0" smtClean="0"/>
              <a:t>（例３）</a:t>
            </a:r>
            <a:endParaRPr lang="ja-JP" altLang="en-US" sz="2800" b="1" dirty="0"/>
          </a:p>
        </p:txBody>
      </p:sp>
      <p:sp>
        <p:nvSpPr>
          <p:cNvPr id="16" name="四角形吹き出し 15"/>
          <p:cNvSpPr/>
          <p:nvPr/>
        </p:nvSpPr>
        <p:spPr>
          <a:xfrm>
            <a:off x="683568" y="5445224"/>
            <a:ext cx="6984776" cy="1080120"/>
          </a:xfrm>
          <a:prstGeom prst="wedgeRectCallout">
            <a:avLst>
              <a:gd name="adj1" fmla="val -24001"/>
              <a:gd name="adj2" fmla="val -105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55576" y="5530006"/>
            <a:ext cx="6840760" cy="923330"/>
          </a:xfrm>
          <a:prstGeom prst="rect">
            <a:avLst/>
          </a:prstGeom>
        </p:spPr>
        <p:txBody>
          <a:bodyPr wrap="square">
            <a:spAutoFit/>
          </a:bodyPr>
          <a:lstStyle/>
          <a:p>
            <a:r>
              <a:rPr lang="ja-JP" altLang="en-US" b="1" dirty="0" smtClean="0"/>
              <a:t>中学生にも　発達段階に応じた薬の関する正しい知識が必要であることから、学校薬剤師や養護教諭のような専門知識を持った人たちと薬に関して学習していくという構成になっています。</a:t>
            </a:r>
            <a:endParaRPr lang="ja-JP" altLang="en-US" b="1" dirty="0"/>
          </a:p>
        </p:txBody>
      </p:sp>
      <p:pic>
        <p:nvPicPr>
          <p:cNvPr id="5" name="Picture 2" descr="E:\PNG カラーバージョン\キャラクター\女の子\女の子_考_02.png"/>
          <p:cNvPicPr>
            <a:picLocks noChangeAspect="1" noChangeArrowheads="1"/>
          </p:cNvPicPr>
          <p:nvPr/>
        </p:nvPicPr>
        <p:blipFill>
          <a:blip r:embed="rId2" cstate="print"/>
          <a:srcRect/>
          <a:stretch>
            <a:fillRect/>
          </a:stretch>
        </p:blipFill>
        <p:spPr bwMode="auto">
          <a:xfrm>
            <a:off x="6516216" y="3933056"/>
            <a:ext cx="1800201" cy="18002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2267744" y="2276872"/>
            <a:ext cx="6048672" cy="285293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あらあら　みんな</a:t>
            </a:r>
            <a:endParaRPr kumimoji="1" lang="en-US" altLang="ja-JP" sz="3200" dirty="0" smtClean="0"/>
          </a:p>
          <a:p>
            <a:pPr algn="ctr"/>
            <a:r>
              <a:rPr lang="ja-JP" altLang="en-US" sz="3200" dirty="0" smtClean="0"/>
              <a:t>薬の使い方が　</a:t>
            </a:r>
            <a:endParaRPr lang="en-US" altLang="ja-JP" sz="3200" dirty="0" smtClean="0"/>
          </a:p>
          <a:p>
            <a:pPr algn="ctr"/>
            <a:r>
              <a:rPr kumimoji="1" lang="ja-JP" altLang="en-US" sz="3200" dirty="0" smtClean="0"/>
              <a:t>間違っているわね</a:t>
            </a:r>
            <a:endParaRPr kumimoji="1" lang="ja-JP" altLang="en-US" sz="3200" dirty="0"/>
          </a:p>
        </p:txBody>
      </p:sp>
      <p:sp>
        <p:nvSpPr>
          <p:cNvPr id="11" name="正方形/長方形 10"/>
          <p:cNvSpPr/>
          <p:nvPr/>
        </p:nvSpPr>
        <p:spPr>
          <a:xfrm>
            <a:off x="827584" y="1052736"/>
            <a:ext cx="3760966" cy="523220"/>
          </a:xfrm>
          <a:prstGeom prst="rect">
            <a:avLst/>
          </a:prstGeom>
        </p:spPr>
        <p:txBody>
          <a:bodyPr wrap="none">
            <a:spAutoFit/>
          </a:bodyPr>
          <a:lstStyle/>
          <a:p>
            <a:r>
              <a:rPr lang="ja-JP" altLang="en-US" sz="1400" dirty="0" smtClean="0"/>
              <a:t>　</a:t>
            </a:r>
            <a:r>
              <a:rPr lang="ja-JP" altLang="en-US" sz="2800" dirty="0" smtClean="0"/>
              <a:t>ある日の保健室・・・・・・</a:t>
            </a:r>
            <a:endParaRPr lang="ja-JP" altLang="en-US" sz="2800" dirty="0"/>
          </a:p>
        </p:txBody>
      </p:sp>
      <p:grpSp>
        <p:nvGrpSpPr>
          <p:cNvPr id="7" name="グループ化 6"/>
          <p:cNvGrpSpPr/>
          <p:nvPr/>
        </p:nvGrpSpPr>
        <p:grpSpPr>
          <a:xfrm>
            <a:off x="611560" y="2393504"/>
            <a:ext cx="1430338" cy="2954323"/>
            <a:chOff x="6526038" y="745133"/>
            <a:chExt cx="1430338" cy="2954323"/>
          </a:xfrm>
        </p:grpSpPr>
        <p:pic>
          <p:nvPicPr>
            <p:cNvPr id="8" name="Picture 2" descr="E:\パート２\02_着せ替え\01_PNG\0541.png"/>
            <p:cNvPicPr>
              <a:picLocks noChangeAspect="1" noChangeArrowheads="1"/>
            </p:cNvPicPr>
            <p:nvPr/>
          </p:nvPicPr>
          <p:blipFill>
            <a:blip r:embed="rId3" cstate="print"/>
            <a:srcRect/>
            <a:stretch>
              <a:fillRect/>
            </a:stretch>
          </p:blipFill>
          <p:spPr bwMode="auto">
            <a:xfrm>
              <a:off x="6930900" y="2497719"/>
              <a:ext cx="850900" cy="1201737"/>
            </a:xfrm>
            <a:prstGeom prst="rect">
              <a:avLst/>
            </a:prstGeom>
            <a:noFill/>
          </p:spPr>
        </p:pic>
        <p:pic>
          <p:nvPicPr>
            <p:cNvPr id="10" name="Picture 3" descr="E:\パート２\02_着せ替え\01_PNG\0539.png"/>
            <p:cNvPicPr>
              <a:picLocks noChangeAspect="1" noChangeArrowheads="1"/>
            </p:cNvPicPr>
            <p:nvPr/>
          </p:nvPicPr>
          <p:blipFill>
            <a:blip r:embed="rId4" cstate="print"/>
            <a:srcRect/>
            <a:stretch>
              <a:fillRect/>
            </a:stretch>
          </p:blipFill>
          <p:spPr bwMode="auto">
            <a:xfrm>
              <a:off x="6526038" y="1505794"/>
              <a:ext cx="1430338" cy="1257300"/>
            </a:xfrm>
            <a:prstGeom prst="rect">
              <a:avLst/>
            </a:prstGeom>
            <a:noFill/>
          </p:spPr>
        </p:pic>
        <p:pic>
          <p:nvPicPr>
            <p:cNvPr id="14" name="Picture 4" descr="E:\パート２\02_着せ替え\01_PNG\0525.png"/>
            <p:cNvPicPr>
              <a:picLocks noChangeAspect="1" noChangeArrowheads="1"/>
            </p:cNvPicPr>
            <p:nvPr/>
          </p:nvPicPr>
          <p:blipFill>
            <a:blip r:embed="rId5" cstate="print"/>
            <a:srcRect/>
            <a:stretch>
              <a:fillRect/>
            </a:stretch>
          </p:blipFill>
          <p:spPr bwMode="auto">
            <a:xfrm>
              <a:off x="6816380" y="745133"/>
              <a:ext cx="928688" cy="955675"/>
            </a:xfrm>
            <a:prstGeom prst="rect">
              <a:avLst/>
            </a:prstGeom>
            <a:noFill/>
          </p:spPr>
        </p:pic>
        <p:pic>
          <p:nvPicPr>
            <p:cNvPr id="15" name="Picture 5" descr="E:\パート２\02_着せ替え\01_PNG\0523.png"/>
            <p:cNvPicPr>
              <a:picLocks noChangeAspect="1" noChangeArrowheads="1"/>
            </p:cNvPicPr>
            <p:nvPr/>
          </p:nvPicPr>
          <p:blipFill>
            <a:blip r:embed="rId6" cstate="print"/>
            <a:srcRect/>
            <a:stretch>
              <a:fillRect/>
            </a:stretch>
          </p:blipFill>
          <p:spPr bwMode="auto">
            <a:xfrm>
              <a:off x="7049768" y="1154240"/>
              <a:ext cx="533663" cy="428584"/>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55576" y="1412776"/>
            <a:ext cx="7488832" cy="4680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395536" y="1484784"/>
            <a:ext cx="7992888" cy="4873752"/>
          </a:xfrm>
        </p:spPr>
        <p:txBody>
          <a:bodyPr>
            <a:normAutofit/>
          </a:bodyPr>
          <a:lstStyle/>
          <a:p>
            <a:pPr>
              <a:buNone/>
            </a:pPr>
            <a:r>
              <a:rPr lang="en-US" altLang="ja-JP" b="1" dirty="0" smtClean="0"/>
              <a:t>   </a:t>
            </a:r>
            <a:r>
              <a:rPr lang="ja-JP" altLang="en-US" b="1" dirty="0" smtClean="0"/>
              <a:t>①　</a:t>
            </a:r>
            <a:r>
              <a:rPr lang="en-US" altLang="ja-JP" b="1" dirty="0" smtClean="0"/>
              <a:t>65</a:t>
            </a:r>
            <a:r>
              <a:rPr kumimoji="1" lang="ja-JP" altLang="en-US" b="1" dirty="0" smtClean="0"/>
              <a:t>歳以上の人口　　　</a:t>
            </a:r>
            <a:r>
              <a:rPr lang="en-US" altLang="ja-JP" b="1" dirty="0" smtClean="0"/>
              <a:t>2819</a:t>
            </a:r>
            <a:r>
              <a:rPr kumimoji="1" lang="ja-JP" altLang="en-US" b="1" dirty="0" smtClean="0"/>
              <a:t>万人（総務省より）　</a:t>
            </a:r>
            <a:endParaRPr kumimoji="1" lang="en-US" altLang="ja-JP" b="1" dirty="0" smtClean="0"/>
          </a:p>
          <a:p>
            <a:pPr>
              <a:buNone/>
            </a:pPr>
            <a:r>
              <a:rPr kumimoji="1" lang="ja-JP" altLang="en-US" b="1" dirty="0" smtClean="0"/>
              <a:t>　　　　　</a:t>
            </a:r>
            <a:endParaRPr kumimoji="1" lang="en-US" altLang="ja-JP" b="1" dirty="0" smtClean="0"/>
          </a:p>
          <a:p>
            <a:pPr>
              <a:buNone/>
            </a:pPr>
            <a:r>
              <a:rPr lang="ja-JP" altLang="en-US" b="1" dirty="0" smtClean="0"/>
              <a:t>　　②　医療を受けている高齢者　　入院患者数　　</a:t>
            </a:r>
            <a:r>
              <a:rPr lang="en-US" altLang="ja-JP" b="1" dirty="0" smtClean="0"/>
              <a:t>93</a:t>
            </a:r>
            <a:r>
              <a:rPr lang="ja-JP" altLang="en-US" b="1" dirty="0" smtClean="0"/>
              <a:t>万人</a:t>
            </a:r>
            <a:endParaRPr lang="en-US" altLang="ja-JP" b="1" dirty="0" smtClean="0"/>
          </a:p>
          <a:p>
            <a:pPr>
              <a:buNone/>
            </a:pPr>
            <a:r>
              <a:rPr kumimoji="1" lang="ja-JP" altLang="en-US" b="1" dirty="0" smtClean="0"/>
              <a:t>　　　　　　　　　　　　　　　　　　　　　 外来患者数　　</a:t>
            </a:r>
            <a:r>
              <a:rPr lang="en-US" altLang="ja-JP" b="1" dirty="0" smtClean="0"/>
              <a:t>308</a:t>
            </a:r>
            <a:r>
              <a:rPr kumimoji="1" lang="ja-JP" altLang="en-US" b="1" dirty="0" smtClean="0"/>
              <a:t>万人</a:t>
            </a:r>
            <a:endParaRPr kumimoji="1" lang="en-US" altLang="ja-JP" b="1" dirty="0" smtClean="0"/>
          </a:p>
          <a:p>
            <a:pPr>
              <a:buNone/>
            </a:pPr>
            <a:r>
              <a:rPr lang="ja-JP" altLang="en-US" b="1" dirty="0" smtClean="0"/>
              <a:t>　　　　　　　　　　　　　　　　　　　　   　   </a:t>
            </a:r>
            <a:r>
              <a:rPr lang="ja-JP" altLang="en-US" sz="2000" b="1" dirty="0" smtClean="0"/>
              <a:t>（厚労省患者調査より）</a:t>
            </a:r>
            <a:endParaRPr kumimoji="1" lang="en-US" altLang="ja-JP" sz="2000" b="1" dirty="0" smtClean="0"/>
          </a:p>
          <a:p>
            <a:pPr>
              <a:buNone/>
            </a:pPr>
            <a:r>
              <a:rPr lang="ja-JP" altLang="en-US" b="1" dirty="0" smtClean="0"/>
              <a:t>　　③　要介護・要支援者　　 </a:t>
            </a:r>
            <a:r>
              <a:rPr lang="en-US" altLang="ja-JP" b="1" dirty="0" smtClean="0"/>
              <a:t>446</a:t>
            </a:r>
            <a:r>
              <a:rPr lang="ja-JP" altLang="en-US" b="1" dirty="0" smtClean="0"/>
              <a:t>万人</a:t>
            </a:r>
            <a:endParaRPr lang="en-US" altLang="ja-JP" b="1" dirty="0" smtClean="0"/>
          </a:p>
          <a:p>
            <a:pPr>
              <a:buNone/>
            </a:pPr>
            <a:r>
              <a:rPr kumimoji="1" lang="ja-JP" altLang="en-US" b="1" dirty="0" smtClean="0"/>
              <a:t>　　　　　　　　　　　　　　　　　     </a:t>
            </a:r>
            <a:r>
              <a:rPr kumimoji="1" lang="ja-JP" altLang="en-US" sz="2000" b="1" dirty="0" smtClean="0"/>
              <a:t>（厚労省介護給付実態調査より）</a:t>
            </a:r>
            <a:endParaRPr kumimoji="1" lang="en-US" altLang="ja-JP" sz="2000" b="1" dirty="0" smtClean="0"/>
          </a:p>
          <a:p>
            <a:pPr>
              <a:buNone/>
            </a:pPr>
            <a:r>
              <a:rPr lang="ja-JP" altLang="en-US" b="1" dirty="0" smtClean="0"/>
              <a:t>　　④　医療及び介護を受けている高齢者   </a:t>
            </a:r>
            <a:r>
              <a:rPr lang="en-US" altLang="ja-JP" b="1" dirty="0" smtClean="0"/>
              <a:t>847</a:t>
            </a:r>
            <a:r>
              <a:rPr lang="ja-JP" altLang="en-US" b="1" dirty="0" smtClean="0"/>
              <a:t>万人</a:t>
            </a:r>
            <a:endParaRPr lang="en-US" altLang="ja-JP" b="1" dirty="0" smtClean="0"/>
          </a:p>
          <a:p>
            <a:pPr>
              <a:buNone/>
            </a:pPr>
            <a:r>
              <a:rPr kumimoji="1" lang="ja-JP" altLang="en-US" b="1" dirty="0" smtClean="0"/>
              <a:t>　　　　　　　　　　　　　　　　　               </a:t>
            </a:r>
            <a:r>
              <a:rPr kumimoji="1" lang="en-US" altLang="ja-JP" b="1" dirty="0" smtClean="0"/>
              <a:t>(</a:t>
            </a:r>
            <a:r>
              <a:rPr kumimoji="1" lang="ja-JP" altLang="en-US" b="1" dirty="0" smtClean="0"/>
              <a:t>①</a:t>
            </a:r>
            <a:r>
              <a:rPr lang="ja-JP" altLang="en-US" b="1" dirty="0" smtClean="0"/>
              <a:t>の</a:t>
            </a:r>
            <a:r>
              <a:rPr lang="en-US" altLang="ja-JP" b="1" dirty="0" smtClean="0"/>
              <a:t>30</a:t>
            </a:r>
            <a:r>
              <a:rPr kumimoji="1" lang="ja-JP" altLang="en-US" b="1" dirty="0" smtClean="0"/>
              <a:t>％</a:t>
            </a:r>
            <a:r>
              <a:rPr kumimoji="1" lang="en-US" altLang="ja-JP" b="1" dirty="0" smtClean="0"/>
              <a:t>)</a:t>
            </a:r>
          </a:p>
          <a:p>
            <a:pPr>
              <a:buNone/>
            </a:pPr>
            <a:r>
              <a:rPr lang="ja-JP" altLang="en-US" b="1" dirty="0" smtClean="0"/>
              <a:t>　　⑤　元気な高齢者　（高齢者の</a:t>
            </a:r>
            <a:r>
              <a:rPr lang="en-US" altLang="ja-JP" b="1" dirty="0" smtClean="0"/>
              <a:t>70</a:t>
            </a:r>
            <a:r>
              <a:rPr lang="ja-JP" altLang="en-US" b="1" dirty="0" smtClean="0"/>
              <a:t>％）　   </a:t>
            </a:r>
            <a:r>
              <a:rPr lang="en-US" altLang="ja-JP" b="1" dirty="0" smtClean="0"/>
              <a:t>1972</a:t>
            </a:r>
            <a:r>
              <a:rPr lang="ja-JP" altLang="en-US" b="1" dirty="0" smtClean="0"/>
              <a:t>万人</a:t>
            </a:r>
            <a:r>
              <a:rPr kumimoji="1" lang="ja-JP" altLang="en-US" b="1" dirty="0" smtClean="0"/>
              <a:t>　　　　　　　</a:t>
            </a:r>
            <a:endParaRPr kumimoji="1" lang="ja-JP" altLang="en-US" b="1" dirty="0"/>
          </a:p>
        </p:txBody>
      </p:sp>
      <p:sp>
        <p:nvSpPr>
          <p:cNvPr id="5" name="正方形/長方形 4"/>
          <p:cNvSpPr/>
          <p:nvPr/>
        </p:nvSpPr>
        <p:spPr>
          <a:xfrm>
            <a:off x="683568" y="44624"/>
            <a:ext cx="4596130" cy="707886"/>
          </a:xfrm>
          <a:prstGeom prst="rect">
            <a:avLst/>
          </a:prstGeom>
        </p:spPr>
        <p:txBody>
          <a:bodyPr wrap="none">
            <a:spAutoFit/>
          </a:bodyPr>
          <a:lstStyle/>
          <a:p>
            <a:r>
              <a:rPr lang="ja-JP" altLang="en-US" sz="4000" b="1" dirty="0" smtClean="0"/>
              <a:t>高齢者の構造を知る</a:t>
            </a:r>
            <a:endParaRPr lang="ja-JP" altLang="en-US" sz="4000" b="1" dirty="0"/>
          </a:p>
        </p:txBody>
      </p:sp>
      <p:sp>
        <p:nvSpPr>
          <p:cNvPr id="6" name="正方形/長方形 5"/>
          <p:cNvSpPr/>
          <p:nvPr/>
        </p:nvSpPr>
        <p:spPr>
          <a:xfrm>
            <a:off x="913986" y="836712"/>
            <a:ext cx="6178294" cy="523220"/>
          </a:xfrm>
          <a:prstGeom prst="rect">
            <a:avLst/>
          </a:prstGeom>
        </p:spPr>
        <p:txBody>
          <a:bodyPr wrap="none">
            <a:spAutoFit/>
          </a:bodyPr>
          <a:lstStyle/>
          <a:p>
            <a:pPr>
              <a:buNone/>
            </a:pPr>
            <a:r>
              <a:rPr lang="ja-JP" altLang="en-US" sz="2800" b="1" dirty="0" smtClean="0"/>
              <a:t>平成</a:t>
            </a:r>
            <a:r>
              <a:rPr lang="en-US" altLang="ja-JP" sz="2800" b="1" dirty="0" smtClean="0"/>
              <a:t>20</a:t>
            </a:r>
            <a:r>
              <a:rPr lang="ja-JP" altLang="en-US" sz="2800" b="1" dirty="0" smtClean="0"/>
              <a:t>年度における高齢者の健康状態</a:t>
            </a:r>
            <a:endParaRPr lang="en-US" altLang="ja-JP" sz="2800" b="1" dirty="0" smtClean="0"/>
          </a:p>
        </p:txBody>
      </p:sp>
      <p:cxnSp>
        <p:nvCxnSpPr>
          <p:cNvPr id="8" name="直線コネクタ 7"/>
          <p:cNvCxnSpPr/>
          <p:nvPr/>
        </p:nvCxnSpPr>
        <p:spPr>
          <a:xfrm>
            <a:off x="539552" y="764704"/>
            <a:ext cx="62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220218" y="6165304"/>
            <a:ext cx="3304110" cy="523220"/>
          </a:xfrm>
          <a:prstGeom prst="rect">
            <a:avLst/>
          </a:prstGeom>
        </p:spPr>
        <p:txBody>
          <a:bodyPr wrap="none">
            <a:spAutoFit/>
          </a:bodyPr>
          <a:lstStyle/>
          <a:p>
            <a:r>
              <a:rPr lang="ja-JP" altLang="en-US" sz="2800" b="1" dirty="0" smtClean="0"/>
              <a:t>　④も⑤も増加する　</a:t>
            </a:r>
            <a:endParaRPr lang="ja-JP" altLang="en-US" sz="2800" dirty="0"/>
          </a:p>
        </p:txBody>
      </p:sp>
      <p:grpSp>
        <p:nvGrpSpPr>
          <p:cNvPr id="10" name="グループ化 9"/>
          <p:cNvGrpSpPr/>
          <p:nvPr/>
        </p:nvGrpSpPr>
        <p:grpSpPr>
          <a:xfrm>
            <a:off x="6924685" y="48430"/>
            <a:ext cx="1967795" cy="1364346"/>
            <a:chOff x="876013" y="3257220"/>
            <a:chExt cx="3479963" cy="2139574"/>
          </a:xfrm>
        </p:grpSpPr>
        <p:pic>
          <p:nvPicPr>
            <p:cNvPr id="11" name="Picture 2" descr="E:\PNG カラーバージョン\キャラクター\おじいさん\おじいさん_やる気_01.png"/>
            <p:cNvPicPr>
              <a:picLocks noChangeAspect="1" noChangeArrowheads="1"/>
            </p:cNvPicPr>
            <p:nvPr/>
          </p:nvPicPr>
          <p:blipFill>
            <a:blip r:embed="rId3" cstate="print"/>
            <a:srcRect/>
            <a:stretch>
              <a:fillRect/>
            </a:stretch>
          </p:blipFill>
          <p:spPr bwMode="auto">
            <a:xfrm>
              <a:off x="876013" y="3284984"/>
              <a:ext cx="2111811" cy="2111810"/>
            </a:xfrm>
            <a:prstGeom prst="rect">
              <a:avLst/>
            </a:prstGeom>
            <a:noFill/>
          </p:spPr>
        </p:pic>
        <p:pic>
          <p:nvPicPr>
            <p:cNvPr id="12" name="Picture 3" descr="E:\PNG カラーバージョン\キャラクター\おばあさん\おばあさん_ピース_01.png"/>
            <p:cNvPicPr>
              <a:picLocks noChangeAspect="1" noChangeArrowheads="1"/>
            </p:cNvPicPr>
            <p:nvPr/>
          </p:nvPicPr>
          <p:blipFill>
            <a:blip r:embed="rId4" cstate="print"/>
            <a:srcRect/>
            <a:stretch>
              <a:fillRect/>
            </a:stretch>
          </p:blipFill>
          <p:spPr bwMode="auto">
            <a:xfrm>
              <a:off x="2110712" y="3257220"/>
              <a:ext cx="2245264" cy="2132856"/>
            </a:xfrm>
            <a:prstGeom prst="rect">
              <a:avLst/>
            </a:prstGeom>
            <a:noFill/>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252480" y="906979"/>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円形吹き出し 17"/>
          <p:cNvSpPr/>
          <p:nvPr/>
        </p:nvSpPr>
        <p:spPr>
          <a:xfrm>
            <a:off x="5652120" y="836712"/>
            <a:ext cx="3240360" cy="1368152"/>
          </a:xfrm>
          <a:prstGeom prst="wedgeEllipseCallout">
            <a:avLst>
              <a:gd name="adj1" fmla="val -58161"/>
              <a:gd name="adj2" fmla="val 38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5" descr="E:\パート２\01_イラスト\01_PNG\0394.png"/>
          <p:cNvPicPr>
            <a:picLocks noChangeAspect="1" noChangeArrowheads="1"/>
          </p:cNvPicPr>
          <p:nvPr/>
        </p:nvPicPr>
        <p:blipFill>
          <a:blip r:embed="rId2" cstate="print"/>
          <a:srcRect/>
          <a:stretch>
            <a:fillRect/>
          </a:stretch>
        </p:blipFill>
        <p:spPr bwMode="auto">
          <a:xfrm>
            <a:off x="6999684" y="4077989"/>
            <a:ext cx="1028700" cy="2519363"/>
          </a:xfrm>
          <a:prstGeom prst="rect">
            <a:avLst/>
          </a:prstGeom>
          <a:noFill/>
        </p:spPr>
      </p:pic>
      <p:sp>
        <p:nvSpPr>
          <p:cNvPr id="10" name="正方形/長方形 9"/>
          <p:cNvSpPr/>
          <p:nvPr/>
        </p:nvSpPr>
        <p:spPr>
          <a:xfrm>
            <a:off x="5724128" y="1196752"/>
            <a:ext cx="3168352" cy="707886"/>
          </a:xfrm>
          <a:prstGeom prst="rect">
            <a:avLst/>
          </a:prstGeom>
        </p:spPr>
        <p:txBody>
          <a:bodyPr wrap="square">
            <a:spAutoFit/>
          </a:bodyPr>
          <a:lstStyle/>
          <a:p>
            <a:r>
              <a:rPr lang="ja-JP" altLang="en-US" sz="2000" b="1" u="sng" dirty="0" smtClean="0"/>
              <a:t>薬の定義と薬の歴史について説明</a:t>
            </a:r>
            <a:endParaRPr lang="ja-JP" altLang="en-US" sz="2000" b="1" u="sng" dirty="0"/>
          </a:p>
        </p:txBody>
      </p:sp>
      <p:sp>
        <p:nvSpPr>
          <p:cNvPr id="12" name="正方形/長方形 11"/>
          <p:cNvSpPr/>
          <p:nvPr/>
        </p:nvSpPr>
        <p:spPr>
          <a:xfrm>
            <a:off x="427845" y="116632"/>
            <a:ext cx="8384026"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6" name="星 5 15"/>
          <p:cNvSpPr/>
          <p:nvPr/>
        </p:nvSpPr>
        <p:spPr>
          <a:xfrm>
            <a:off x="179512" y="1052736"/>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mj-ea"/>
              </a:rPr>
              <a:t>Q1</a:t>
            </a:r>
            <a:endParaRPr kumimoji="1" lang="ja-JP" altLang="en-US" sz="2000" dirty="0">
              <a:solidFill>
                <a:schemeClr val="tx1"/>
              </a:solidFill>
            </a:endParaRPr>
          </a:p>
        </p:txBody>
      </p:sp>
      <p:sp>
        <p:nvSpPr>
          <p:cNvPr id="17" name="正方形/長方形 16"/>
          <p:cNvSpPr/>
          <p:nvPr/>
        </p:nvSpPr>
        <p:spPr>
          <a:xfrm>
            <a:off x="1547664" y="1196752"/>
            <a:ext cx="3816424"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2400" b="1" dirty="0" smtClean="0"/>
              <a:t>「薬」とは　何なのですか？</a:t>
            </a:r>
            <a:endParaRPr kumimoji="1" lang="ja-JP" altLang="en-US" sz="2400" b="1" dirty="0"/>
          </a:p>
        </p:txBody>
      </p:sp>
      <p:sp>
        <p:nvSpPr>
          <p:cNvPr id="19" name="正方形/長方形 18"/>
          <p:cNvSpPr/>
          <p:nvPr/>
        </p:nvSpPr>
        <p:spPr>
          <a:xfrm>
            <a:off x="683568" y="2780928"/>
            <a:ext cx="6840760" cy="12241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みなさんの知っている薬を書いてみよう</a:t>
            </a:r>
            <a:endParaRPr kumimoji="1" lang="ja-JP" altLang="en-US" sz="2400" b="1" dirty="0"/>
          </a:p>
        </p:txBody>
      </p:sp>
      <p:sp>
        <p:nvSpPr>
          <p:cNvPr id="20" name="円/楕円 19"/>
          <p:cNvSpPr/>
          <p:nvPr/>
        </p:nvSpPr>
        <p:spPr>
          <a:xfrm>
            <a:off x="683568" y="2348880"/>
            <a:ext cx="2376264" cy="914400"/>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考えてみよう</a:t>
            </a:r>
            <a:endParaRPr kumimoji="1" lang="ja-JP" altLang="en-US" sz="2000" dirty="0"/>
          </a:p>
        </p:txBody>
      </p:sp>
      <p:sp>
        <p:nvSpPr>
          <p:cNvPr id="21" name="円/楕円 20"/>
          <p:cNvSpPr/>
          <p:nvPr/>
        </p:nvSpPr>
        <p:spPr>
          <a:xfrm>
            <a:off x="3563888" y="2420888"/>
            <a:ext cx="4536504" cy="792088"/>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私たちの身のまわりにある薬</a:t>
            </a:r>
            <a:endParaRPr kumimoji="1" lang="ja-JP" altLang="en-US" sz="2000" dirty="0"/>
          </a:p>
        </p:txBody>
      </p:sp>
      <p:sp>
        <p:nvSpPr>
          <p:cNvPr id="22" name="正方形/長方形 21"/>
          <p:cNvSpPr/>
          <p:nvPr/>
        </p:nvSpPr>
        <p:spPr>
          <a:xfrm>
            <a:off x="683568" y="4278575"/>
            <a:ext cx="6840760" cy="2308324"/>
          </a:xfrm>
          <a:prstGeom prst="rect">
            <a:avLst/>
          </a:prstGeom>
        </p:spPr>
        <p:txBody>
          <a:bodyPr wrap="square">
            <a:spAutoFit/>
          </a:bodyPr>
          <a:lstStyle/>
          <a:p>
            <a:pPr>
              <a:buNone/>
            </a:pPr>
            <a:r>
              <a:rPr lang="ja-JP" altLang="en-US" sz="2400" b="1" dirty="0" smtClean="0">
                <a:latin typeface="+mj-ea"/>
                <a:ea typeface="+mj-ea"/>
              </a:rPr>
              <a:t>薬とは・・・・・</a:t>
            </a:r>
            <a:endParaRPr lang="en-US" altLang="ja-JP" sz="2400" b="1" dirty="0" smtClean="0">
              <a:latin typeface="+mj-ea"/>
              <a:ea typeface="+mj-ea"/>
            </a:endParaRPr>
          </a:p>
          <a:p>
            <a:pPr>
              <a:buNone/>
            </a:pPr>
            <a:r>
              <a:rPr lang="ja-JP" altLang="en-US" sz="2400" b="1" dirty="0" smtClean="0">
                <a:latin typeface="+mj-ea"/>
                <a:ea typeface="+mj-ea"/>
              </a:rPr>
              <a:t>　　　　　　　　　では　その歴史とは・・・・・</a:t>
            </a:r>
            <a:endParaRPr lang="en-US" altLang="ja-JP" sz="2400" b="1" dirty="0" smtClean="0">
              <a:latin typeface="+mj-ea"/>
              <a:ea typeface="+mj-ea"/>
            </a:endParaRPr>
          </a:p>
          <a:p>
            <a:pPr>
              <a:buNone/>
            </a:pPr>
            <a:endParaRPr lang="en-US" altLang="ja-JP" sz="2400" b="1" dirty="0" smtClean="0">
              <a:latin typeface="+mj-ea"/>
              <a:ea typeface="+mj-ea"/>
            </a:endParaRPr>
          </a:p>
          <a:p>
            <a:pPr>
              <a:buFont typeface="Wingdings" pitchFamily="2" charset="2"/>
              <a:buChar char="u"/>
            </a:pPr>
            <a:r>
              <a:rPr lang="ja-JP" altLang="en-US" sz="2400" b="1" dirty="0" smtClean="0">
                <a:latin typeface="+mj-ea"/>
                <a:ea typeface="+mj-ea"/>
              </a:rPr>
              <a:t>　「薬とは何か」を理解</a:t>
            </a:r>
            <a:endParaRPr lang="en-US" altLang="ja-JP" sz="2400" b="1" dirty="0" smtClean="0">
              <a:latin typeface="+mj-ea"/>
              <a:ea typeface="+mj-ea"/>
            </a:endParaRPr>
          </a:p>
          <a:p>
            <a:pPr>
              <a:buFont typeface="Wingdings" pitchFamily="2" charset="2"/>
              <a:buChar char="u"/>
            </a:pPr>
            <a:r>
              <a:rPr lang="ja-JP" altLang="en-US" sz="2400" b="1" dirty="0" smtClean="0">
                <a:latin typeface="+mj-ea"/>
                <a:ea typeface="+mj-ea"/>
              </a:rPr>
              <a:t>　人はかなり古くから薬を利用してきたこと</a:t>
            </a:r>
            <a:endParaRPr lang="en-US" altLang="ja-JP" sz="2400" b="1" dirty="0" smtClean="0">
              <a:latin typeface="+mj-ea"/>
              <a:ea typeface="+mj-ea"/>
            </a:endParaRPr>
          </a:p>
          <a:p>
            <a:pPr>
              <a:buFont typeface="Wingdings" pitchFamily="2" charset="2"/>
              <a:buChar char="u"/>
            </a:pPr>
            <a:r>
              <a:rPr lang="ja-JP" altLang="en-US" sz="2400" b="1" dirty="0" smtClean="0">
                <a:latin typeface="+mj-ea"/>
                <a:ea typeface="+mj-ea"/>
              </a:rPr>
              <a:t>　薬がもたらした恩恵について理解　</a:t>
            </a:r>
            <a:endParaRPr lang="en-US" altLang="ja-JP" sz="2400" b="1" dirty="0" smtClean="0">
              <a:latin typeface="+mj-ea"/>
              <a:ea typeface="+mj-ea"/>
            </a:endParaRPr>
          </a:p>
        </p:txBody>
      </p:sp>
      <p:sp>
        <p:nvSpPr>
          <p:cNvPr id="23" name="円/楕円 22"/>
          <p:cNvSpPr/>
          <p:nvPr/>
        </p:nvSpPr>
        <p:spPr>
          <a:xfrm>
            <a:off x="323528" y="4797152"/>
            <a:ext cx="1872208"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E:\パート２\01_イラスト\01_PNG\0394.png"/>
          <p:cNvPicPr>
            <a:picLocks noChangeAspect="1" noChangeArrowheads="1"/>
          </p:cNvPicPr>
          <p:nvPr/>
        </p:nvPicPr>
        <p:blipFill>
          <a:blip r:embed="rId2" cstate="print"/>
          <a:srcRect/>
          <a:stretch>
            <a:fillRect/>
          </a:stretch>
        </p:blipFill>
        <p:spPr bwMode="auto">
          <a:xfrm>
            <a:off x="6999684" y="4077989"/>
            <a:ext cx="1028700" cy="2519363"/>
          </a:xfrm>
          <a:prstGeom prst="rect">
            <a:avLst/>
          </a:prstGeom>
          <a:noFill/>
        </p:spPr>
      </p:pic>
      <p:cxnSp>
        <p:nvCxnSpPr>
          <p:cNvPr id="11" name="直線コネクタ 10"/>
          <p:cNvCxnSpPr/>
          <p:nvPr/>
        </p:nvCxnSpPr>
        <p:spPr>
          <a:xfrm>
            <a:off x="252480" y="906979"/>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115616" y="1196752"/>
            <a:ext cx="482453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2400" b="1" dirty="0" smtClean="0"/>
              <a:t>「薬」は何のためにあるのですか？</a:t>
            </a:r>
            <a:endParaRPr kumimoji="1" lang="ja-JP" altLang="en-US" sz="2400" b="1" dirty="0"/>
          </a:p>
        </p:txBody>
      </p:sp>
      <p:sp>
        <p:nvSpPr>
          <p:cNvPr id="23" name="円/楕円 22"/>
          <p:cNvSpPr/>
          <p:nvPr/>
        </p:nvSpPr>
        <p:spPr>
          <a:xfrm>
            <a:off x="107504" y="4941168"/>
            <a:ext cx="1872208"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6" name="星 5 15"/>
          <p:cNvSpPr/>
          <p:nvPr/>
        </p:nvSpPr>
        <p:spPr>
          <a:xfrm>
            <a:off x="0" y="1052736"/>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mj-ea"/>
              </a:rPr>
              <a:t>Q</a:t>
            </a:r>
            <a:r>
              <a:rPr lang="ja-JP" altLang="en-US" b="1" dirty="0" smtClean="0">
                <a:solidFill>
                  <a:schemeClr val="tx1"/>
                </a:solidFill>
                <a:latin typeface="+mj-ea"/>
              </a:rPr>
              <a:t>２</a:t>
            </a:r>
            <a:endParaRPr kumimoji="1" lang="ja-JP" altLang="en-US" dirty="0">
              <a:solidFill>
                <a:schemeClr val="tx1"/>
              </a:solidFill>
            </a:endParaRPr>
          </a:p>
        </p:txBody>
      </p:sp>
      <p:sp>
        <p:nvSpPr>
          <p:cNvPr id="18" name="円形吹き出し 17"/>
          <p:cNvSpPr/>
          <p:nvPr/>
        </p:nvSpPr>
        <p:spPr>
          <a:xfrm>
            <a:off x="5724128" y="764704"/>
            <a:ext cx="3240360" cy="1368152"/>
          </a:xfrm>
          <a:prstGeom prst="wedgeEllipseCallout">
            <a:avLst>
              <a:gd name="adj1" fmla="val -58161"/>
              <a:gd name="adj2" fmla="val 38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smtClean="0">
                <a:solidFill>
                  <a:schemeClr val="tx1"/>
                </a:solidFill>
              </a:rPr>
              <a:t>薬と自然治癒力の関係について説明</a:t>
            </a:r>
            <a:endParaRPr kumimoji="1" lang="ja-JP" altLang="en-US" sz="2000" b="1" u="sng" dirty="0"/>
          </a:p>
        </p:txBody>
      </p:sp>
      <p:sp>
        <p:nvSpPr>
          <p:cNvPr id="14" name="正方形/長方形 13"/>
          <p:cNvSpPr/>
          <p:nvPr/>
        </p:nvSpPr>
        <p:spPr>
          <a:xfrm>
            <a:off x="1403648" y="2852936"/>
            <a:ext cx="5472608"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t>・ころんで　ひざをすりむいた時</a:t>
            </a:r>
            <a:endParaRPr lang="en-US" altLang="ja-JP" sz="2400" b="1" dirty="0" smtClean="0"/>
          </a:p>
          <a:p>
            <a:r>
              <a:rPr lang="ja-JP" altLang="en-US" sz="2400" b="1" dirty="0" smtClean="0"/>
              <a:t>・熱が出た時</a:t>
            </a:r>
            <a:endParaRPr lang="en-US" altLang="ja-JP" sz="2400" b="1" dirty="0" smtClean="0"/>
          </a:p>
          <a:p>
            <a:r>
              <a:rPr kumimoji="1" lang="ja-JP" altLang="en-US" sz="2400" b="1" dirty="0" smtClean="0"/>
              <a:t>・おなかが痛くなった時</a:t>
            </a:r>
            <a:endParaRPr kumimoji="1" lang="ja-JP" altLang="en-US" sz="2400" b="1" dirty="0"/>
          </a:p>
        </p:txBody>
      </p:sp>
      <p:sp>
        <p:nvSpPr>
          <p:cNvPr id="15" name="円/楕円 14"/>
          <p:cNvSpPr/>
          <p:nvPr/>
        </p:nvSpPr>
        <p:spPr>
          <a:xfrm>
            <a:off x="827584" y="2276872"/>
            <a:ext cx="2160240" cy="50405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考えてみよう</a:t>
            </a:r>
            <a:endParaRPr kumimoji="1" lang="ja-JP" altLang="en-US" dirty="0"/>
          </a:p>
        </p:txBody>
      </p:sp>
      <p:sp>
        <p:nvSpPr>
          <p:cNvPr id="24" name="円/楕円 23"/>
          <p:cNvSpPr/>
          <p:nvPr/>
        </p:nvSpPr>
        <p:spPr>
          <a:xfrm>
            <a:off x="3923928" y="2154560"/>
            <a:ext cx="4176464" cy="914400"/>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こんなとき、どうしましたか？</a:t>
            </a:r>
            <a:endParaRPr kumimoji="1" lang="ja-JP" altLang="en-US" dirty="0"/>
          </a:p>
        </p:txBody>
      </p:sp>
      <p:sp>
        <p:nvSpPr>
          <p:cNvPr id="26" name="正方形/長方形 25"/>
          <p:cNvSpPr/>
          <p:nvPr/>
        </p:nvSpPr>
        <p:spPr>
          <a:xfrm>
            <a:off x="378296" y="4371488"/>
            <a:ext cx="6858000" cy="1261884"/>
          </a:xfrm>
          <a:prstGeom prst="rect">
            <a:avLst/>
          </a:prstGeom>
        </p:spPr>
        <p:txBody>
          <a:bodyPr wrap="square">
            <a:spAutoFit/>
          </a:bodyPr>
          <a:lstStyle/>
          <a:p>
            <a:pPr>
              <a:buNone/>
            </a:pPr>
            <a:r>
              <a:rPr lang="ja-JP" altLang="en-US" sz="2000" b="1" dirty="0" smtClean="0"/>
              <a:t>なぜ　薬が必要なのでしょう？</a:t>
            </a:r>
            <a:endParaRPr lang="en-US" altLang="ja-JP" sz="2000" b="1" dirty="0" smtClean="0"/>
          </a:p>
          <a:p>
            <a:pPr>
              <a:buNone/>
            </a:pPr>
            <a:r>
              <a:rPr lang="ja-JP" altLang="en-US" b="1" dirty="0" smtClean="0"/>
              <a:t>　　　　　　　　　　　　　　　　　</a:t>
            </a:r>
            <a:r>
              <a:rPr lang="ja-JP" altLang="en-US" sz="2000" b="1" dirty="0" smtClean="0"/>
              <a:t>薬と体の関係から見てみましょう。</a:t>
            </a:r>
            <a:endParaRPr lang="en-US" altLang="ja-JP" sz="2000" b="1" dirty="0" smtClean="0"/>
          </a:p>
          <a:p>
            <a:pPr>
              <a:buNone/>
            </a:pPr>
            <a:r>
              <a:rPr lang="ja-JP" altLang="en-US" b="1" dirty="0" smtClean="0"/>
              <a:t>　　　　　　</a:t>
            </a:r>
            <a:endParaRPr lang="en-US" altLang="ja-JP" b="1" dirty="0" smtClean="0"/>
          </a:p>
          <a:p>
            <a:pPr>
              <a:buNone/>
            </a:pPr>
            <a:r>
              <a:rPr lang="ja-JP" altLang="en-US" b="1" dirty="0" smtClean="0"/>
              <a:t>　　　　</a:t>
            </a:r>
            <a:endParaRPr lang="ja-JP" altLang="en-US" b="1" dirty="0"/>
          </a:p>
        </p:txBody>
      </p:sp>
      <p:sp>
        <p:nvSpPr>
          <p:cNvPr id="27" name="正方形/長方形 26"/>
          <p:cNvSpPr/>
          <p:nvPr/>
        </p:nvSpPr>
        <p:spPr>
          <a:xfrm>
            <a:off x="341784" y="5541039"/>
            <a:ext cx="6462464" cy="1200329"/>
          </a:xfrm>
          <a:prstGeom prst="rect">
            <a:avLst/>
          </a:prstGeom>
        </p:spPr>
        <p:txBody>
          <a:bodyPr wrap="square">
            <a:spAutoFit/>
          </a:bodyPr>
          <a:lstStyle/>
          <a:p>
            <a:pPr>
              <a:buFont typeface="Wingdings" pitchFamily="2" charset="2"/>
              <a:buChar char="u"/>
            </a:pPr>
            <a:r>
              <a:rPr lang="ja-JP" altLang="en-US" b="1" dirty="0" smtClean="0"/>
              <a:t>「自然治癒力」と「薬」</a:t>
            </a:r>
            <a:endParaRPr lang="en-US" altLang="ja-JP" b="1" dirty="0" smtClean="0"/>
          </a:p>
          <a:p>
            <a:pPr>
              <a:buFont typeface="Wingdings" pitchFamily="2" charset="2"/>
              <a:buChar char="u"/>
            </a:pPr>
            <a:r>
              <a:rPr lang="ja-JP" altLang="en-US" b="1" dirty="0" smtClean="0"/>
              <a:t>人間には自然治癒力があることを理解</a:t>
            </a:r>
            <a:endParaRPr lang="en-US" altLang="ja-JP" b="1" dirty="0" smtClean="0"/>
          </a:p>
          <a:p>
            <a:pPr>
              <a:buFont typeface="Wingdings" pitchFamily="2" charset="2"/>
              <a:buChar char="u"/>
            </a:pPr>
            <a:r>
              <a:rPr lang="ja-JP" altLang="en-US" b="1" dirty="0" smtClean="0"/>
              <a:t>病気やけがなどの時に、健康を回復するための補助や、病気の進行をおさえる働きをするのが薬であることを理解</a:t>
            </a:r>
            <a:endParaRPr lang="en-US" altLang="ja-JP" b="1" dirty="0" smtClean="0"/>
          </a:p>
        </p:txBody>
      </p:sp>
      <p:sp>
        <p:nvSpPr>
          <p:cNvPr id="28" name="正方形/長方形 27"/>
          <p:cNvSpPr/>
          <p:nvPr/>
        </p:nvSpPr>
        <p:spPr>
          <a:xfrm>
            <a:off x="427845" y="116632"/>
            <a:ext cx="8384026"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a:t>
            </a:r>
            <a:r>
              <a:rPr lang="ja-JP" altLang="en-US" sz="3600" b="1" dirty="0" smtClean="0"/>
              <a:t>「例」</a:t>
            </a:r>
            <a:endParaRPr lang="en-US" altLang="ja-JP" sz="3600"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E:\パート２\01_イラスト\01_PNG\0394.png"/>
          <p:cNvPicPr>
            <a:picLocks noChangeAspect="1" noChangeArrowheads="1"/>
          </p:cNvPicPr>
          <p:nvPr/>
        </p:nvPicPr>
        <p:blipFill>
          <a:blip r:embed="rId2" cstate="print"/>
          <a:srcRect/>
          <a:stretch>
            <a:fillRect/>
          </a:stretch>
        </p:blipFill>
        <p:spPr bwMode="auto">
          <a:xfrm>
            <a:off x="6999684" y="4077989"/>
            <a:ext cx="1028700" cy="2519363"/>
          </a:xfrm>
          <a:prstGeom prst="rect">
            <a:avLst/>
          </a:prstGeom>
          <a:noFill/>
        </p:spPr>
      </p:pic>
      <p:cxnSp>
        <p:nvCxnSpPr>
          <p:cNvPr id="11" name="直線コネクタ 10"/>
          <p:cNvCxnSpPr/>
          <p:nvPr/>
        </p:nvCxnSpPr>
        <p:spPr>
          <a:xfrm>
            <a:off x="252480" y="906979"/>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547664" y="1196752"/>
            <a:ext cx="3600400"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2400" b="1" dirty="0" smtClean="0"/>
              <a:t>「薬」にはどのような種類があるのですか？</a:t>
            </a:r>
            <a:endParaRPr kumimoji="1" lang="ja-JP" altLang="en-US" sz="2400" b="1" dirty="0"/>
          </a:p>
        </p:txBody>
      </p:sp>
      <p:sp>
        <p:nvSpPr>
          <p:cNvPr id="23" name="円/楕円 22"/>
          <p:cNvSpPr/>
          <p:nvPr/>
        </p:nvSpPr>
        <p:spPr>
          <a:xfrm>
            <a:off x="107504" y="4941168"/>
            <a:ext cx="1872208"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6" name="星 5 15"/>
          <p:cNvSpPr/>
          <p:nvPr/>
        </p:nvSpPr>
        <p:spPr>
          <a:xfrm>
            <a:off x="216024" y="1052736"/>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mj-ea"/>
              </a:rPr>
              <a:t>Q</a:t>
            </a:r>
            <a:r>
              <a:rPr lang="ja-JP" altLang="en-US" b="1" dirty="0" smtClean="0">
                <a:solidFill>
                  <a:schemeClr val="tx1"/>
                </a:solidFill>
                <a:latin typeface="+mj-ea"/>
              </a:rPr>
              <a:t>３</a:t>
            </a:r>
            <a:endParaRPr kumimoji="1" lang="ja-JP" altLang="en-US" dirty="0">
              <a:solidFill>
                <a:schemeClr val="tx1"/>
              </a:solidFill>
            </a:endParaRPr>
          </a:p>
        </p:txBody>
      </p:sp>
      <p:sp>
        <p:nvSpPr>
          <p:cNvPr id="18" name="円形吹き出し 17"/>
          <p:cNvSpPr/>
          <p:nvPr/>
        </p:nvSpPr>
        <p:spPr>
          <a:xfrm>
            <a:off x="5724128" y="764704"/>
            <a:ext cx="3240360" cy="1368152"/>
          </a:xfrm>
          <a:prstGeom prst="wedgeEllipseCallout">
            <a:avLst>
              <a:gd name="adj1" fmla="val -58161"/>
              <a:gd name="adj2" fmla="val 38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smtClean="0">
                <a:solidFill>
                  <a:schemeClr val="tx1"/>
                </a:solidFill>
              </a:rPr>
              <a:t>さまざまな薬について説明</a:t>
            </a:r>
            <a:endParaRPr kumimoji="1" lang="ja-JP" altLang="en-US" sz="2000" b="1" dirty="0"/>
          </a:p>
        </p:txBody>
      </p:sp>
      <p:sp>
        <p:nvSpPr>
          <p:cNvPr id="19" name="正方形/長方形 18"/>
          <p:cNvSpPr/>
          <p:nvPr/>
        </p:nvSpPr>
        <p:spPr>
          <a:xfrm>
            <a:off x="899592" y="3284984"/>
            <a:ext cx="5544616" cy="1512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p>
        </p:txBody>
      </p:sp>
      <p:sp>
        <p:nvSpPr>
          <p:cNvPr id="20" name="円/楕円 19"/>
          <p:cNvSpPr/>
          <p:nvPr/>
        </p:nvSpPr>
        <p:spPr>
          <a:xfrm>
            <a:off x="1115616" y="2564904"/>
            <a:ext cx="2520280" cy="720080"/>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solidFill>
                  <a:schemeClr val="tx1"/>
                </a:solidFill>
              </a:rPr>
              <a:t>考えてみよう</a:t>
            </a:r>
            <a:endParaRPr kumimoji="1" lang="ja-JP" altLang="en-US" sz="2400" dirty="0">
              <a:solidFill>
                <a:schemeClr val="tx1"/>
              </a:solidFill>
            </a:endParaRPr>
          </a:p>
        </p:txBody>
      </p:sp>
      <p:sp>
        <p:nvSpPr>
          <p:cNvPr id="21" name="円/楕円 20"/>
          <p:cNvSpPr/>
          <p:nvPr/>
        </p:nvSpPr>
        <p:spPr>
          <a:xfrm>
            <a:off x="4067944" y="2636912"/>
            <a:ext cx="2664296"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薬の形あれこれ</a:t>
            </a:r>
            <a:endParaRPr kumimoji="1" lang="ja-JP" altLang="en-US" sz="2000" dirty="0"/>
          </a:p>
        </p:txBody>
      </p:sp>
      <p:sp>
        <p:nvSpPr>
          <p:cNvPr id="22" name="正方形/長方形 21"/>
          <p:cNvSpPr/>
          <p:nvPr/>
        </p:nvSpPr>
        <p:spPr>
          <a:xfrm>
            <a:off x="989856" y="3068960"/>
            <a:ext cx="6174432" cy="1646605"/>
          </a:xfrm>
          <a:prstGeom prst="rect">
            <a:avLst/>
          </a:prstGeom>
        </p:spPr>
        <p:txBody>
          <a:bodyPr wrap="square">
            <a:spAutoFit/>
          </a:bodyPr>
          <a:lstStyle/>
          <a:p>
            <a:pPr>
              <a:buNone/>
            </a:pPr>
            <a:endParaRPr lang="en-US" altLang="ja-JP" sz="2000" dirty="0" smtClean="0"/>
          </a:p>
          <a:p>
            <a:pPr>
              <a:lnSpc>
                <a:spcPct val="150000"/>
              </a:lnSpc>
              <a:buFont typeface="Wingdings" pitchFamily="2" charset="2"/>
              <a:buChar char="u"/>
            </a:pPr>
            <a:r>
              <a:rPr lang="ja-JP" altLang="en-US" b="1" dirty="0" smtClean="0"/>
              <a:t>今まで見たことがある薬の形を書いてみましょう</a:t>
            </a:r>
            <a:endParaRPr lang="en-US" altLang="ja-JP" b="1" dirty="0" smtClean="0"/>
          </a:p>
          <a:p>
            <a:pPr>
              <a:lnSpc>
                <a:spcPct val="150000"/>
              </a:lnSpc>
              <a:buFont typeface="Wingdings" pitchFamily="2" charset="2"/>
              <a:buChar char="u"/>
            </a:pPr>
            <a:r>
              <a:rPr lang="ja-JP" altLang="en-US" b="1" dirty="0" smtClean="0"/>
              <a:t>薬の使い方から分類したものを見てみましょう</a:t>
            </a:r>
            <a:endParaRPr lang="en-US" altLang="ja-JP" b="1" dirty="0" smtClean="0"/>
          </a:p>
          <a:p>
            <a:pPr>
              <a:lnSpc>
                <a:spcPct val="150000"/>
              </a:lnSpc>
              <a:buNone/>
            </a:pPr>
            <a:r>
              <a:rPr lang="ja-JP" altLang="en-US" b="1" dirty="0" smtClean="0"/>
              <a:t>　　　　内服薬　　　　　　外用薬　　　　　　注射薬</a:t>
            </a:r>
            <a:endParaRPr lang="en-US" altLang="ja-JP" b="1" dirty="0" smtClean="0"/>
          </a:p>
        </p:txBody>
      </p:sp>
      <p:sp>
        <p:nvSpPr>
          <p:cNvPr id="25" name="正方形/長方形 24"/>
          <p:cNvSpPr/>
          <p:nvPr/>
        </p:nvSpPr>
        <p:spPr>
          <a:xfrm>
            <a:off x="1853952" y="5445224"/>
            <a:ext cx="5742384" cy="923330"/>
          </a:xfrm>
          <a:prstGeom prst="rect">
            <a:avLst/>
          </a:prstGeom>
        </p:spPr>
        <p:txBody>
          <a:bodyPr wrap="square">
            <a:spAutoFit/>
          </a:bodyPr>
          <a:lstStyle/>
          <a:p>
            <a:pPr>
              <a:buFont typeface="Wingdings" pitchFamily="2" charset="2"/>
              <a:buChar char="u"/>
            </a:pPr>
            <a:r>
              <a:rPr lang="ja-JP" altLang="en-US" b="1" dirty="0" smtClean="0">
                <a:latin typeface="ＭＳ Ｐゴシック"/>
                <a:ea typeface="ＭＳ Ｐゴシック"/>
              </a:rPr>
              <a:t>薬の使い方から分類</a:t>
            </a:r>
            <a:endParaRPr lang="en-US" altLang="ja-JP" b="1" dirty="0" smtClean="0">
              <a:latin typeface="ＭＳ Ｐゴシック"/>
              <a:ea typeface="ＭＳ Ｐゴシック"/>
            </a:endParaRPr>
          </a:p>
          <a:p>
            <a:pPr>
              <a:buFont typeface="Wingdings" pitchFamily="2" charset="2"/>
              <a:buChar char="u"/>
            </a:pPr>
            <a:r>
              <a:rPr lang="ja-JP" altLang="en-US" b="1" dirty="0" smtClean="0">
                <a:latin typeface="ＭＳ Ｐゴシック"/>
                <a:ea typeface="ＭＳ Ｐゴシック"/>
              </a:rPr>
              <a:t>薬の形にも意味があることを知る</a:t>
            </a:r>
            <a:endParaRPr lang="en-US" altLang="ja-JP" b="1" dirty="0" smtClean="0">
              <a:latin typeface="ＭＳ Ｐゴシック"/>
              <a:ea typeface="ＭＳ Ｐゴシック"/>
            </a:endParaRPr>
          </a:p>
          <a:p>
            <a:pPr>
              <a:buFont typeface="Wingdings" pitchFamily="2" charset="2"/>
              <a:buChar char="u"/>
            </a:pPr>
            <a:r>
              <a:rPr lang="ja-JP" altLang="en-US" b="1" dirty="0" smtClean="0">
                <a:latin typeface="ＭＳ Ｐゴシック"/>
                <a:ea typeface="ＭＳ Ｐゴシック"/>
              </a:rPr>
              <a:t>薬の正しい使い方の理解へ発展</a:t>
            </a:r>
            <a:endParaRPr lang="ja-JP" altLang="en-US" b="1" dirty="0"/>
          </a:p>
        </p:txBody>
      </p:sp>
      <p:sp>
        <p:nvSpPr>
          <p:cNvPr id="28" name="正方形/長方形 27"/>
          <p:cNvSpPr/>
          <p:nvPr/>
        </p:nvSpPr>
        <p:spPr>
          <a:xfrm>
            <a:off x="427845" y="116632"/>
            <a:ext cx="8384026"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a:t>
            </a:r>
            <a:r>
              <a:rPr lang="ja-JP" altLang="en-US" sz="3600" b="1" dirty="0" smtClean="0"/>
              <a:t>「例」</a:t>
            </a:r>
            <a:endParaRPr lang="en-US" altLang="ja-JP" sz="3600"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E:\パート２\01_イラスト\01_PNG\0394.png"/>
          <p:cNvPicPr>
            <a:picLocks noChangeAspect="1" noChangeArrowheads="1"/>
          </p:cNvPicPr>
          <p:nvPr/>
        </p:nvPicPr>
        <p:blipFill>
          <a:blip r:embed="rId2" cstate="print"/>
          <a:srcRect/>
          <a:stretch>
            <a:fillRect/>
          </a:stretch>
        </p:blipFill>
        <p:spPr bwMode="auto">
          <a:xfrm>
            <a:off x="6999684" y="4077989"/>
            <a:ext cx="1028700" cy="2519363"/>
          </a:xfrm>
          <a:prstGeom prst="rect">
            <a:avLst/>
          </a:prstGeom>
          <a:noFill/>
        </p:spPr>
      </p:pic>
      <p:cxnSp>
        <p:nvCxnSpPr>
          <p:cNvPr id="11" name="直線コネクタ 10"/>
          <p:cNvCxnSpPr/>
          <p:nvPr/>
        </p:nvCxnSpPr>
        <p:spPr>
          <a:xfrm>
            <a:off x="252480" y="906979"/>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547664" y="1196752"/>
            <a:ext cx="3600400"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2400" b="1" dirty="0" smtClean="0"/>
              <a:t>「薬」の使い方には決まりがあるのですか？</a:t>
            </a:r>
            <a:endParaRPr kumimoji="1" lang="ja-JP" altLang="en-US" sz="2400" b="1" dirty="0"/>
          </a:p>
        </p:txBody>
      </p:sp>
      <p:sp>
        <p:nvSpPr>
          <p:cNvPr id="23" name="円/楕円 22"/>
          <p:cNvSpPr/>
          <p:nvPr/>
        </p:nvSpPr>
        <p:spPr>
          <a:xfrm>
            <a:off x="323528" y="4077072"/>
            <a:ext cx="1872208"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6" name="星 5 15"/>
          <p:cNvSpPr/>
          <p:nvPr/>
        </p:nvSpPr>
        <p:spPr>
          <a:xfrm>
            <a:off x="216024" y="1052736"/>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mj-ea"/>
              </a:rPr>
              <a:t>Q</a:t>
            </a:r>
            <a:r>
              <a:rPr lang="ja-JP" altLang="en-US" b="1" dirty="0" smtClean="0">
                <a:solidFill>
                  <a:schemeClr val="tx1"/>
                </a:solidFill>
                <a:latin typeface="+mj-ea"/>
              </a:rPr>
              <a:t>４</a:t>
            </a:r>
            <a:endParaRPr kumimoji="1" lang="ja-JP" altLang="en-US" dirty="0">
              <a:solidFill>
                <a:schemeClr val="tx1"/>
              </a:solidFill>
            </a:endParaRPr>
          </a:p>
        </p:txBody>
      </p:sp>
      <p:sp>
        <p:nvSpPr>
          <p:cNvPr id="18" name="円形吹き出し 17"/>
          <p:cNvSpPr/>
          <p:nvPr/>
        </p:nvSpPr>
        <p:spPr>
          <a:xfrm>
            <a:off x="5724128" y="764704"/>
            <a:ext cx="3240360" cy="1368152"/>
          </a:xfrm>
          <a:prstGeom prst="wedgeEllipseCallout">
            <a:avLst>
              <a:gd name="adj1" fmla="val -58161"/>
              <a:gd name="adj2" fmla="val 38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smtClean="0">
                <a:solidFill>
                  <a:schemeClr val="tx1"/>
                </a:solidFill>
              </a:rPr>
              <a:t>薬を使う時の用法と用量について説明</a:t>
            </a:r>
            <a:endParaRPr kumimoji="1" lang="ja-JP" altLang="en-US" sz="2000" b="1" dirty="0"/>
          </a:p>
        </p:txBody>
      </p:sp>
      <p:sp>
        <p:nvSpPr>
          <p:cNvPr id="28" name="正方形/長方形 27"/>
          <p:cNvSpPr/>
          <p:nvPr/>
        </p:nvSpPr>
        <p:spPr>
          <a:xfrm>
            <a:off x="427845" y="116632"/>
            <a:ext cx="8384026"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4" name="正方形/長方形 13"/>
          <p:cNvSpPr/>
          <p:nvPr/>
        </p:nvSpPr>
        <p:spPr>
          <a:xfrm>
            <a:off x="611560" y="3068960"/>
            <a:ext cx="5832648" cy="7920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薬の使い方で知っていることを書いてみよう</a:t>
            </a:r>
            <a:endParaRPr kumimoji="1" lang="ja-JP" altLang="en-US" sz="2000" b="1" dirty="0"/>
          </a:p>
        </p:txBody>
      </p:sp>
      <p:sp>
        <p:nvSpPr>
          <p:cNvPr id="15" name="円/楕円 14"/>
          <p:cNvSpPr/>
          <p:nvPr/>
        </p:nvSpPr>
        <p:spPr>
          <a:xfrm>
            <a:off x="755576" y="2636912"/>
            <a:ext cx="1944216" cy="6263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考えてみよう</a:t>
            </a:r>
            <a:endParaRPr kumimoji="1" lang="ja-JP" altLang="en-US" dirty="0"/>
          </a:p>
        </p:txBody>
      </p:sp>
      <p:sp>
        <p:nvSpPr>
          <p:cNvPr id="24" name="円/楕円 23"/>
          <p:cNvSpPr/>
          <p:nvPr/>
        </p:nvSpPr>
        <p:spPr>
          <a:xfrm>
            <a:off x="2915816" y="2420888"/>
            <a:ext cx="4896544" cy="914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薬の使い方について何か説明を</a:t>
            </a:r>
            <a:endParaRPr kumimoji="1" lang="en-US" altLang="ja-JP" dirty="0" smtClean="0"/>
          </a:p>
          <a:p>
            <a:pPr algn="ctr"/>
            <a:r>
              <a:rPr lang="ja-JP" altLang="en-US" dirty="0" smtClean="0"/>
              <a:t>聞いたことがあったかな</a:t>
            </a:r>
            <a:endParaRPr kumimoji="1" lang="ja-JP" altLang="en-US" dirty="0"/>
          </a:p>
        </p:txBody>
      </p:sp>
      <p:sp>
        <p:nvSpPr>
          <p:cNvPr id="26" name="正方形/長方形 25"/>
          <p:cNvSpPr/>
          <p:nvPr/>
        </p:nvSpPr>
        <p:spPr>
          <a:xfrm>
            <a:off x="2898576" y="4005064"/>
            <a:ext cx="6858000" cy="646331"/>
          </a:xfrm>
          <a:prstGeom prst="rect">
            <a:avLst/>
          </a:prstGeom>
        </p:spPr>
        <p:txBody>
          <a:bodyPr wrap="square">
            <a:spAutoFit/>
          </a:bodyPr>
          <a:lstStyle/>
          <a:p>
            <a:pPr>
              <a:buNone/>
            </a:pPr>
            <a:r>
              <a:rPr lang="ja-JP" altLang="en-US" b="1" dirty="0" smtClean="0"/>
              <a:t>薬の使い方を見てみましょう</a:t>
            </a:r>
            <a:endParaRPr lang="en-US" altLang="ja-JP" b="1" dirty="0" smtClean="0"/>
          </a:p>
          <a:p>
            <a:pPr>
              <a:buNone/>
            </a:pPr>
            <a:r>
              <a:rPr lang="ja-JP" altLang="en-US" b="1" dirty="0" smtClean="0"/>
              <a:t>　　　　　　　　　　</a:t>
            </a:r>
            <a:r>
              <a:rPr lang="ja-JP" altLang="en-US" b="1" dirty="0" smtClean="0">
                <a:latin typeface="ＭＳ Ｐゴシック"/>
                <a:ea typeface="ＭＳ Ｐゴシック"/>
              </a:rPr>
              <a:t>　　　　　　　　　</a:t>
            </a:r>
            <a:endParaRPr lang="en-US" altLang="ja-JP" b="1" dirty="0" smtClean="0">
              <a:latin typeface="ＭＳ Ｐゴシック"/>
              <a:ea typeface="ＭＳ Ｐゴシック"/>
            </a:endParaRPr>
          </a:p>
        </p:txBody>
      </p:sp>
      <p:sp>
        <p:nvSpPr>
          <p:cNvPr id="27" name="正方形/長方形 26"/>
          <p:cNvSpPr/>
          <p:nvPr/>
        </p:nvSpPr>
        <p:spPr>
          <a:xfrm>
            <a:off x="467544" y="4699010"/>
            <a:ext cx="7056784" cy="1754326"/>
          </a:xfrm>
          <a:prstGeom prst="rect">
            <a:avLst/>
          </a:prstGeom>
        </p:spPr>
        <p:txBody>
          <a:bodyPr wrap="square">
            <a:spAutoFit/>
          </a:bodyPr>
          <a:lstStyle/>
          <a:p>
            <a:pPr>
              <a:buFont typeface="Wingdings" pitchFamily="2" charset="2"/>
              <a:buChar char="u"/>
            </a:pPr>
            <a:r>
              <a:rPr lang="ja-JP" altLang="en-US" b="1" dirty="0" smtClean="0">
                <a:latin typeface="ＭＳ Ｐゴシック"/>
                <a:ea typeface="ＭＳ Ｐゴシック"/>
              </a:rPr>
              <a:t>なぜ用法や用量が定められているか</a:t>
            </a:r>
            <a:endParaRPr lang="en-US" altLang="ja-JP" b="1" dirty="0" smtClean="0">
              <a:latin typeface="ＭＳ Ｐゴシック"/>
              <a:ea typeface="ＭＳ Ｐゴシック"/>
            </a:endParaRPr>
          </a:p>
          <a:p>
            <a:pPr>
              <a:buNone/>
            </a:pPr>
            <a:r>
              <a:rPr lang="ja-JP" altLang="en-US" b="1" dirty="0" smtClean="0">
                <a:latin typeface="ＭＳ Ｐゴシック"/>
                <a:ea typeface="ＭＳ Ｐゴシック"/>
              </a:rPr>
              <a:t>　　　　　例　　の</a:t>
            </a:r>
            <a:r>
              <a:rPr lang="ja-JP" altLang="en-US" b="1" dirty="0" err="1" smtClean="0">
                <a:latin typeface="ＭＳ Ｐゴシック"/>
                <a:ea typeface="ＭＳ Ｐゴシック"/>
              </a:rPr>
              <a:t>みぐ</a:t>
            </a:r>
            <a:r>
              <a:rPr lang="ja-JP" altLang="en-US" b="1" dirty="0" smtClean="0">
                <a:latin typeface="ＭＳ Ｐゴシック"/>
                <a:ea typeface="ＭＳ Ｐゴシック"/>
              </a:rPr>
              <a:t>すり（内服薬）</a:t>
            </a:r>
            <a:endParaRPr lang="en-US" altLang="ja-JP" b="1" dirty="0" smtClean="0">
              <a:latin typeface="ＭＳ Ｐゴシック"/>
              <a:ea typeface="ＭＳ Ｐゴシック"/>
            </a:endParaRPr>
          </a:p>
          <a:p>
            <a:pPr>
              <a:buNone/>
            </a:pPr>
            <a:r>
              <a:rPr lang="ja-JP" altLang="en-US" b="1" dirty="0" smtClean="0">
                <a:latin typeface="ＭＳ Ｐゴシック"/>
                <a:ea typeface="ＭＳ Ｐゴシック"/>
              </a:rPr>
              <a:t>　　　　　　　　　　　血中濃度「体の中の医薬品の量」とグラフ</a:t>
            </a:r>
            <a:endParaRPr lang="en-US" altLang="ja-JP" b="1" dirty="0" smtClean="0">
              <a:latin typeface="ＭＳ Ｐゴシック"/>
              <a:ea typeface="ＭＳ Ｐゴシック"/>
            </a:endParaRPr>
          </a:p>
          <a:p>
            <a:pPr>
              <a:buFont typeface="Wingdings" pitchFamily="2" charset="2"/>
              <a:buChar char="u"/>
            </a:pPr>
            <a:r>
              <a:rPr lang="ja-JP" altLang="en-US" b="1" dirty="0" smtClean="0">
                <a:latin typeface="ＭＳ Ｐゴシック"/>
                <a:ea typeface="ＭＳ Ｐゴシック"/>
              </a:rPr>
              <a:t>決まりを守らなければ・・・・・</a:t>
            </a:r>
            <a:endParaRPr lang="en-US" altLang="ja-JP" b="1" dirty="0" smtClean="0">
              <a:latin typeface="ＭＳ Ｐゴシック"/>
              <a:ea typeface="ＭＳ Ｐゴシック"/>
            </a:endParaRPr>
          </a:p>
          <a:p>
            <a:r>
              <a:rPr lang="ja-JP" altLang="en-US" b="1" dirty="0" smtClean="0">
                <a:latin typeface="ＭＳ Ｐゴシック"/>
                <a:ea typeface="ＭＳ Ｐゴシック"/>
              </a:rPr>
              <a:t>　　　　　薬の効き目が現れない場合や、危険な場合がある事に気付く</a:t>
            </a:r>
            <a:endParaRPr lang="en-US" altLang="ja-JP" b="1" dirty="0" smtClean="0">
              <a:latin typeface="ＭＳ Ｐゴシック"/>
              <a:ea typeface="ＭＳ Ｐゴシック"/>
            </a:endParaRPr>
          </a:p>
          <a:p>
            <a:pPr>
              <a:buFont typeface="Wingdings" pitchFamily="2" charset="2"/>
              <a:buChar char="u"/>
            </a:pPr>
            <a:r>
              <a:rPr lang="ja-JP" altLang="en-US" b="1" dirty="0" smtClean="0">
                <a:latin typeface="ＭＳ Ｐゴシック"/>
                <a:ea typeface="ＭＳ Ｐゴシック"/>
              </a:rPr>
              <a:t>「医薬品の効き目が現れる範囲」→主作用に結び付いている</a:t>
            </a:r>
            <a:endParaRPr lang="en-US" altLang="ja-JP" b="1" dirty="0" smtClean="0">
              <a:latin typeface="ＭＳ Ｐゴシック"/>
              <a:ea typeface="ＭＳ Ｐゴシック"/>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E:\パート２\01_イラスト\01_PNG\0394.png"/>
          <p:cNvPicPr>
            <a:picLocks noChangeAspect="1" noChangeArrowheads="1"/>
          </p:cNvPicPr>
          <p:nvPr/>
        </p:nvPicPr>
        <p:blipFill>
          <a:blip r:embed="rId2" cstate="print"/>
          <a:srcRect/>
          <a:stretch>
            <a:fillRect/>
          </a:stretch>
        </p:blipFill>
        <p:spPr bwMode="auto">
          <a:xfrm>
            <a:off x="6999684" y="4077989"/>
            <a:ext cx="1028700" cy="2519363"/>
          </a:xfrm>
          <a:prstGeom prst="rect">
            <a:avLst/>
          </a:prstGeom>
          <a:noFill/>
        </p:spPr>
      </p:pic>
      <p:cxnSp>
        <p:nvCxnSpPr>
          <p:cNvPr id="11" name="直線コネクタ 10"/>
          <p:cNvCxnSpPr/>
          <p:nvPr/>
        </p:nvCxnSpPr>
        <p:spPr>
          <a:xfrm>
            <a:off x="252480" y="906979"/>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403648" y="1124744"/>
            <a:ext cx="4392488"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endParaRPr kumimoji="1" lang="ja-JP" altLang="en-US" sz="2400" b="1" dirty="0"/>
          </a:p>
        </p:txBody>
      </p:sp>
      <p:sp>
        <p:nvSpPr>
          <p:cNvPr id="23" name="円/楕円 22"/>
          <p:cNvSpPr/>
          <p:nvPr/>
        </p:nvSpPr>
        <p:spPr>
          <a:xfrm>
            <a:off x="323528" y="4077072"/>
            <a:ext cx="1872208"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6" name="星 5 15"/>
          <p:cNvSpPr/>
          <p:nvPr/>
        </p:nvSpPr>
        <p:spPr>
          <a:xfrm>
            <a:off x="216024" y="1052736"/>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mj-ea"/>
              </a:rPr>
              <a:t>Q</a:t>
            </a:r>
            <a:r>
              <a:rPr lang="ja-JP" altLang="en-US" b="1" dirty="0" smtClean="0">
                <a:solidFill>
                  <a:schemeClr val="tx1"/>
                </a:solidFill>
                <a:latin typeface="+mj-ea"/>
              </a:rPr>
              <a:t>５</a:t>
            </a:r>
            <a:endParaRPr kumimoji="1" lang="ja-JP" altLang="en-US" dirty="0">
              <a:solidFill>
                <a:schemeClr val="tx1"/>
              </a:solidFill>
            </a:endParaRPr>
          </a:p>
        </p:txBody>
      </p:sp>
      <p:sp>
        <p:nvSpPr>
          <p:cNvPr id="18" name="円形吹き出し 17"/>
          <p:cNvSpPr/>
          <p:nvPr/>
        </p:nvSpPr>
        <p:spPr>
          <a:xfrm>
            <a:off x="5724128" y="764704"/>
            <a:ext cx="3240360" cy="1368152"/>
          </a:xfrm>
          <a:prstGeom prst="wedgeEllipseCallout">
            <a:avLst>
              <a:gd name="adj1" fmla="val -58161"/>
              <a:gd name="adj2" fmla="val 38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u="sng" dirty="0" smtClean="0">
                <a:solidFill>
                  <a:schemeClr val="tx1"/>
                </a:solidFill>
              </a:rPr>
              <a:t>薬の副作用について説明</a:t>
            </a:r>
            <a:endParaRPr kumimoji="1" lang="ja-JP" altLang="en-US" sz="2000" b="1" dirty="0"/>
          </a:p>
        </p:txBody>
      </p:sp>
      <p:sp>
        <p:nvSpPr>
          <p:cNvPr id="28" name="正方形/長方形 27"/>
          <p:cNvSpPr/>
          <p:nvPr/>
        </p:nvSpPr>
        <p:spPr>
          <a:xfrm>
            <a:off x="427845" y="116632"/>
            <a:ext cx="8384026"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9" name="正方形/長方形 18"/>
          <p:cNvSpPr/>
          <p:nvPr/>
        </p:nvSpPr>
        <p:spPr>
          <a:xfrm>
            <a:off x="1512168" y="1052736"/>
            <a:ext cx="4572000" cy="1405193"/>
          </a:xfrm>
          <a:prstGeom prst="rect">
            <a:avLst/>
          </a:prstGeom>
        </p:spPr>
        <p:txBody>
          <a:bodyPr>
            <a:spAutoFit/>
          </a:bodyPr>
          <a:lstStyle/>
          <a:p>
            <a:pPr>
              <a:lnSpc>
                <a:spcPct val="150000"/>
              </a:lnSpc>
              <a:buNone/>
            </a:pPr>
            <a:r>
              <a:rPr lang="ja-JP" altLang="en-US" sz="2000" b="1" dirty="0" smtClean="0"/>
              <a:t>「薬」には副作用があると聞きますが、</a:t>
            </a:r>
            <a:endParaRPr lang="en-US" altLang="ja-JP" sz="2000" b="1" dirty="0" smtClean="0"/>
          </a:p>
          <a:p>
            <a:pPr>
              <a:lnSpc>
                <a:spcPct val="150000"/>
              </a:lnSpc>
              <a:buNone/>
            </a:pPr>
            <a:r>
              <a:rPr lang="ja-JP" altLang="en-US" sz="2000" b="1" dirty="0" smtClean="0"/>
              <a:t>それはどのようなものなのですか？</a:t>
            </a:r>
            <a:endParaRPr lang="en-US" altLang="ja-JP" sz="2000" b="1" dirty="0" smtClean="0"/>
          </a:p>
          <a:p>
            <a:pPr>
              <a:lnSpc>
                <a:spcPct val="150000"/>
              </a:lnSpc>
              <a:buNone/>
            </a:pPr>
            <a:r>
              <a:rPr lang="ja-JP" altLang="en-US" sz="2000" b="1" dirty="0" smtClean="0"/>
              <a:t>また、なぜ起こるのですか？</a:t>
            </a:r>
            <a:endParaRPr lang="en-US" altLang="ja-JP" sz="2000" b="1" dirty="0" smtClean="0"/>
          </a:p>
        </p:txBody>
      </p:sp>
      <p:sp>
        <p:nvSpPr>
          <p:cNvPr id="20" name="正方形/長方形 19"/>
          <p:cNvSpPr/>
          <p:nvPr/>
        </p:nvSpPr>
        <p:spPr>
          <a:xfrm>
            <a:off x="755576" y="2996952"/>
            <a:ext cx="6984776" cy="7200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t>「副作用」について知っていることがあれば　書いてみよう</a:t>
            </a:r>
            <a:endParaRPr kumimoji="1" lang="ja-JP" altLang="en-US" sz="2000" b="1" dirty="0"/>
          </a:p>
        </p:txBody>
      </p:sp>
      <p:sp>
        <p:nvSpPr>
          <p:cNvPr id="21" name="円/楕円 20"/>
          <p:cNvSpPr/>
          <p:nvPr/>
        </p:nvSpPr>
        <p:spPr>
          <a:xfrm>
            <a:off x="1115616" y="2708920"/>
            <a:ext cx="1944216" cy="50405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考えてみよう</a:t>
            </a:r>
            <a:endParaRPr kumimoji="1" lang="ja-JP" altLang="en-US" dirty="0"/>
          </a:p>
        </p:txBody>
      </p:sp>
      <p:sp>
        <p:nvSpPr>
          <p:cNvPr id="22" name="円/楕円 21"/>
          <p:cNvSpPr/>
          <p:nvPr/>
        </p:nvSpPr>
        <p:spPr>
          <a:xfrm>
            <a:off x="3779912" y="2564904"/>
            <a:ext cx="3024336" cy="648072"/>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薬のもつ光と影</a:t>
            </a:r>
            <a:endParaRPr kumimoji="1" lang="ja-JP" altLang="en-US" sz="2400" dirty="0"/>
          </a:p>
        </p:txBody>
      </p:sp>
      <p:sp>
        <p:nvSpPr>
          <p:cNvPr id="25" name="正方形/長方形 24"/>
          <p:cNvSpPr/>
          <p:nvPr/>
        </p:nvSpPr>
        <p:spPr>
          <a:xfrm>
            <a:off x="2430016" y="3861048"/>
            <a:ext cx="4662264" cy="707886"/>
          </a:xfrm>
          <a:prstGeom prst="rect">
            <a:avLst/>
          </a:prstGeom>
        </p:spPr>
        <p:txBody>
          <a:bodyPr wrap="square">
            <a:spAutoFit/>
          </a:bodyPr>
          <a:lstStyle/>
          <a:p>
            <a:r>
              <a:rPr lang="ja-JP" altLang="en-US" sz="2000" b="1" dirty="0" smtClean="0"/>
              <a:t>すべての薬には　「主作用」と「副作用」があります。</a:t>
            </a:r>
            <a:endParaRPr lang="ja-JP" altLang="en-US" sz="2000" b="1" dirty="0"/>
          </a:p>
        </p:txBody>
      </p:sp>
      <p:sp>
        <p:nvSpPr>
          <p:cNvPr id="29" name="正方形/長方形 28"/>
          <p:cNvSpPr/>
          <p:nvPr/>
        </p:nvSpPr>
        <p:spPr>
          <a:xfrm>
            <a:off x="845840" y="4750693"/>
            <a:ext cx="6390456" cy="1846659"/>
          </a:xfrm>
          <a:prstGeom prst="rect">
            <a:avLst/>
          </a:prstGeom>
        </p:spPr>
        <p:txBody>
          <a:bodyPr wrap="square">
            <a:spAutoFit/>
          </a:bodyPr>
          <a:lstStyle/>
          <a:p>
            <a:pPr>
              <a:buFont typeface="Wingdings" pitchFamily="2" charset="2"/>
              <a:buChar char="u"/>
            </a:pPr>
            <a:r>
              <a:rPr lang="ja-JP" altLang="en-US" sz="2000" dirty="0" smtClean="0"/>
              <a:t>副作用がおこる主な原因</a:t>
            </a:r>
            <a:endParaRPr lang="en-US" altLang="ja-JP" sz="2000" dirty="0" smtClean="0"/>
          </a:p>
          <a:p>
            <a:r>
              <a:rPr lang="ja-JP" altLang="en-US" sz="2000" dirty="0" smtClean="0">
                <a:latin typeface="ＭＳ Ｐゴシック"/>
                <a:ea typeface="ＭＳ Ｐゴシック"/>
              </a:rPr>
              <a:t>　　　　　　　　 </a:t>
            </a:r>
            <a:r>
              <a:rPr lang="ja-JP" altLang="en-US" dirty="0" smtClean="0">
                <a:latin typeface="ＭＳ Ｐゴシック"/>
                <a:ea typeface="ＭＳ Ｐゴシック"/>
              </a:rPr>
              <a:t>薬のもっている性質によるもの</a:t>
            </a:r>
            <a:endParaRPr lang="en-US" altLang="ja-JP" dirty="0" smtClean="0">
              <a:latin typeface="ＭＳ Ｐゴシック"/>
              <a:ea typeface="ＭＳ Ｐゴシック"/>
            </a:endParaRPr>
          </a:p>
          <a:p>
            <a:r>
              <a:rPr lang="ja-JP" altLang="en-US" dirty="0" smtClean="0">
                <a:latin typeface="ＭＳ Ｐゴシック"/>
                <a:ea typeface="ＭＳ Ｐゴシック"/>
              </a:rPr>
              <a:t>　　　　　　　　　 薬を使う人の体質によるもの</a:t>
            </a:r>
            <a:endParaRPr lang="en-US" altLang="ja-JP" dirty="0" smtClean="0">
              <a:latin typeface="ＭＳ Ｐゴシック"/>
              <a:ea typeface="ＭＳ Ｐゴシック"/>
            </a:endParaRPr>
          </a:p>
          <a:p>
            <a:r>
              <a:rPr lang="ja-JP" altLang="en-US" dirty="0" smtClean="0">
                <a:latin typeface="ＭＳ Ｐゴシック"/>
                <a:ea typeface="ＭＳ Ｐゴシック"/>
              </a:rPr>
              <a:t>　　　　　　　　　 薬の使い方によるもの</a:t>
            </a:r>
            <a:endParaRPr lang="en-US" altLang="ja-JP" dirty="0" smtClean="0">
              <a:latin typeface="ＭＳ Ｐゴシック"/>
              <a:ea typeface="ＭＳ Ｐゴシック"/>
            </a:endParaRPr>
          </a:p>
          <a:p>
            <a:r>
              <a:rPr lang="ja-JP" altLang="en-US" dirty="0" smtClean="0">
                <a:latin typeface="ＭＳ Ｐゴシック"/>
                <a:ea typeface="ＭＳ Ｐゴシック"/>
              </a:rPr>
              <a:t>　　　　　　　　　 薬を使った人のその時の体の状態によるもの</a:t>
            </a:r>
            <a:endParaRPr lang="en-US" altLang="ja-JP" dirty="0" smtClean="0">
              <a:latin typeface="ＭＳ Ｐゴシック"/>
              <a:ea typeface="ＭＳ Ｐゴシック"/>
            </a:endParaRPr>
          </a:p>
          <a:p>
            <a:pPr>
              <a:buFont typeface="Wingdings" pitchFamily="2" charset="2"/>
              <a:buChar char="u"/>
            </a:pPr>
            <a:r>
              <a:rPr lang="ja-JP" altLang="en-US" sz="2000" dirty="0" smtClean="0">
                <a:latin typeface="ＭＳ Ｐゴシック"/>
                <a:ea typeface="ＭＳ Ｐゴシック"/>
              </a:rPr>
              <a:t>薬は正しい使い方をしなければならないことを理解</a:t>
            </a:r>
            <a:endParaRPr lang="ja-JP" altLang="en-US" sz="2000" dirty="0"/>
          </a:p>
        </p:txBody>
      </p:sp>
      <p:sp>
        <p:nvSpPr>
          <p:cNvPr id="30" name="左中かっこ 29"/>
          <p:cNvSpPr/>
          <p:nvPr/>
        </p:nvSpPr>
        <p:spPr>
          <a:xfrm>
            <a:off x="2051720" y="5157192"/>
            <a:ext cx="144016" cy="108012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57200" y="2852936"/>
            <a:ext cx="7467600" cy="4873752"/>
          </a:xfrm>
        </p:spPr>
        <p:txBody>
          <a:bodyPr>
            <a:normAutofit/>
          </a:bodyPr>
          <a:lstStyle/>
          <a:p>
            <a:pPr>
              <a:buNone/>
            </a:pPr>
            <a:r>
              <a:rPr lang="ja-JP" altLang="ja-JP" dirty="0" smtClean="0">
                <a:latin typeface="+mj-ea"/>
                <a:ea typeface="+mj-ea"/>
              </a:rPr>
              <a:t>☉</a:t>
            </a:r>
            <a:r>
              <a:rPr lang="ja-JP" altLang="en-US" u="sng" dirty="0" smtClean="0">
                <a:latin typeface="+mj-ea"/>
                <a:ea typeface="+mj-ea"/>
              </a:rPr>
              <a:t>具体的には</a:t>
            </a:r>
            <a:endParaRPr lang="en-US" altLang="ja-JP" u="sng" dirty="0" smtClean="0">
              <a:latin typeface="+mj-ea"/>
              <a:ea typeface="+mj-ea"/>
            </a:endParaRPr>
          </a:p>
          <a:p>
            <a:pPr>
              <a:buNone/>
            </a:pPr>
            <a:r>
              <a:rPr kumimoji="1" lang="ja-JP" altLang="en-US" dirty="0" smtClean="0">
                <a:latin typeface="+mj-ea"/>
                <a:ea typeface="+mj-ea"/>
              </a:rPr>
              <a:t>　　次のような項目を理解出来るように高めていくこと。</a:t>
            </a:r>
            <a:endParaRPr kumimoji="1" lang="en-US" altLang="ja-JP" dirty="0" smtClean="0">
              <a:latin typeface="+mj-ea"/>
              <a:ea typeface="+mj-ea"/>
            </a:endParaRPr>
          </a:p>
          <a:p>
            <a:pPr>
              <a:buNone/>
            </a:pPr>
            <a:r>
              <a:rPr lang="ja-JP" altLang="en-US" dirty="0" smtClean="0">
                <a:latin typeface="+mj-ea"/>
                <a:ea typeface="+mj-ea"/>
              </a:rPr>
              <a:t>　　　　　　　　　　　　　　　　　　　　　　　　　　</a:t>
            </a:r>
            <a:endParaRPr lang="en-US" altLang="ja-JP" dirty="0" smtClean="0">
              <a:latin typeface="+mj-ea"/>
              <a:ea typeface="+mj-ea"/>
            </a:endParaRPr>
          </a:p>
          <a:p>
            <a:pPr>
              <a:buNone/>
            </a:pPr>
            <a:r>
              <a:rPr kumimoji="1" lang="ja-JP" altLang="en-US" dirty="0" smtClean="0">
                <a:latin typeface="+mj-ea"/>
                <a:ea typeface="+mj-ea"/>
              </a:rPr>
              <a:t>　①医薬品には主作用と副作用があること　　　</a:t>
            </a:r>
            <a:r>
              <a:rPr kumimoji="1" lang="ja-JP" altLang="en-US" b="1" dirty="0" smtClean="0">
                <a:solidFill>
                  <a:srgbClr val="C00000"/>
                </a:solidFill>
                <a:latin typeface="+mj-ea"/>
                <a:ea typeface="+mj-ea"/>
              </a:rPr>
              <a:t>Ｑ５より</a:t>
            </a:r>
            <a:endParaRPr kumimoji="1" lang="en-US" altLang="ja-JP" b="1" dirty="0" smtClean="0">
              <a:solidFill>
                <a:srgbClr val="C00000"/>
              </a:solidFill>
              <a:latin typeface="+mj-ea"/>
              <a:ea typeface="+mj-ea"/>
            </a:endParaRPr>
          </a:p>
          <a:p>
            <a:pPr>
              <a:buNone/>
            </a:pPr>
            <a:r>
              <a:rPr lang="ja-JP" altLang="en-US" dirty="0" smtClean="0">
                <a:solidFill>
                  <a:srgbClr val="C00000"/>
                </a:solidFill>
                <a:latin typeface="+mj-ea"/>
                <a:ea typeface="+mj-ea"/>
              </a:rPr>
              <a:t>　</a:t>
            </a:r>
            <a:r>
              <a:rPr lang="ja-JP" altLang="en-US" dirty="0" smtClean="0">
                <a:latin typeface="+mj-ea"/>
                <a:ea typeface="+mj-ea"/>
              </a:rPr>
              <a:t>②医薬品には使用回数</a:t>
            </a:r>
            <a:endParaRPr lang="en-US" altLang="ja-JP" dirty="0" smtClean="0">
              <a:latin typeface="+mj-ea"/>
              <a:ea typeface="+mj-ea"/>
            </a:endParaRPr>
          </a:p>
          <a:p>
            <a:pPr>
              <a:buNone/>
            </a:pPr>
            <a:r>
              <a:rPr kumimoji="1" lang="ja-JP" altLang="en-US" dirty="0" smtClean="0">
                <a:latin typeface="+mj-ea"/>
                <a:ea typeface="+mj-ea"/>
              </a:rPr>
              <a:t>　　　　　　　　　　使用時間</a:t>
            </a:r>
            <a:endParaRPr kumimoji="1" lang="en-US" altLang="ja-JP" dirty="0" smtClean="0">
              <a:latin typeface="+mj-ea"/>
              <a:ea typeface="+mj-ea"/>
            </a:endParaRPr>
          </a:p>
          <a:p>
            <a:pPr>
              <a:buNone/>
            </a:pPr>
            <a:r>
              <a:rPr lang="ja-JP" altLang="en-US" dirty="0" smtClean="0">
                <a:latin typeface="+mj-ea"/>
                <a:ea typeface="+mj-ea"/>
              </a:rPr>
              <a:t>　　　　　　　　　　使用量などの使用法があること</a:t>
            </a:r>
            <a:r>
              <a:rPr lang="ja-JP" altLang="en-US" b="1" dirty="0" smtClean="0">
                <a:solidFill>
                  <a:srgbClr val="C00000"/>
                </a:solidFill>
                <a:latin typeface="+mj-ea"/>
                <a:ea typeface="+mj-ea"/>
              </a:rPr>
              <a:t>Ｑ４より</a:t>
            </a:r>
            <a:endParaRPr lang="en-US" altLang="ja-JP" b="1" dirty="0" smtClean="0">
              <a:solidFill>
                <a:srgbClr val="C00000"/>
              </a:solidFill>
              <a:latin typeface="+mj-ea"/>
              <a:ea typeface="+mj-ea"/>
            </a:endParaRPr>
          </a:p>
          <a:p>
            <a:pPr>
              <a:buNone/>
            </a:pPr>
            <a:r>
              <a:rPr kumimoji="1" lang="ja-JP" altLang="en-US" b="1" dirty="0" smtClean="0">
                <a:solidFill>
                  <a:srgbClr val="C00000"/>
                </a:solidFill>
                <a:latin typeface="+mj-ea"/>
                <a:ea typeface="+mj-ea"/>
              </a:rPr>
              <a:t>　</a:t>
            </a:r>
            <a:r>
              <a:rPr lang="ja-JP" altLang="en-US" dirty="0" smtClean="0">
                <a:latin typeface="+mj-ea"/>
                <a:ea typeface="+mj-ea"/>
              </a:rPr>
              <a:t>③正しく使用する必要があること　　　</a:t>
            </a:r>
            <a:r>
              <a:rPr lang="ja-JP" altLang="en-US" b="1" dirty="0" smtClean="0">
                <a:solidFill>
                  <a:srgbClr val="C00000"/>
                </a:solidFill>
                <a:latin typeface="+mj-ea"/>
                <a:ea typeface="+mj-ea"/>
              </a:rPr>
              <a:t>Ｑ１，Ｑ２，Ｑ３より　</a:t>
            </a:r>
            <a:r>
              <a:rPr lang="ja-JP" altLang="en-US" dirty="0" smtClean="0">
                <a:latin typeface="+mj-ea"/>
                <a:ea typeface="+mj-ea"/>
              </a:rPr>
              <a:t>　　　</a:t>
            </a:r>
            <a:endParaRPr kumimoji="1" lang="ja-JP" altLang="en-US" dirty="0">
              <a:latin typeface="+mj-ea"/>
              <a:ea typeface="+mj-ea"/>
            </a:endParaRPr>
          </a:p>
        </p:txBody>
      </p:sp>
      <p:cxnSp>
        <p:nvCxnSpPr>
          <p:cNvPr id="5" name="直線コネクタ 4"/>
          <p:cNvCxnSpPr/>
          <p:nvPr/>
        </p:nvCxnSpPr>
        <p:spPr>
          <a:xfrm>
            <a:off x="252480" y="906979"/>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79512" y="116632"/>
            <a:ext cx="8847294" cy="707886"/>
          </a:xfrm>
          <a:prstGeom prst="rect">
            <a:avLst/>
          </a:prstGeom>
        </p:spPr>
        <p:txBody>
          <a:bodyPr wrap="none">
            <a:spAutoFit/>
          </a:bodyPr>
          <a:lstStyle/>
          <a:p>
            <a:pPr>
              <a:buNone/>
            </a:pPr>
            <a:r>
              <a:rPr lang="ja-JP" altLang="en-US" sz="4000" b="1" dirty="0" smtClean="0"/>
              <a:t>中学校保健体育科</a:t>
            </a:r>
            <a:r>
              <a:rPr lang="ja-JP" altLang="en-US" sz="2800" b="1" dirty="0" smtClean="0"/>
              <a:t>での授業の進め方の</a:t>
            </a:r>
            <a:r>
              <a:rPr lang="ja-JP" altLang="en-US" sz="3600" b="1" dirty="0" smtClean="0"/>
              <a:t>「確認」</a:t>
            </a:r>
            <a:endParaRPr lang="en-US" altLang="ja-JP" sz="3600" b="1" dirty="0" smtClean="0"/>
          </a:p>
        </p:txBody>
      </p:sp>
      <p:pic>
        <p:nvPicPr>
          <p:cNvPr id="7" name="Picture 4" descr="E:\パート２\03_文字\01_PNG\0632.png"/>
          <p:cNvPicPr>
            <a:picLocks noChangeAspect="1" noChangeArrowheads="1"/>
          </p:cNvPicPr>
          <p:nvPr/>
        </p:nvPicPr>
        <p:blipFill>
          <a:blip r:embed="rId2" cstate="print"/>
          <a:srcRect/>
          <a:stretch>
            <a:fillRect/>
          </a:stretch>
        </p:blipFill>
        <p:spPr bwMode="auto">
          <a:xfrm>
            <a:off x="6786388" y="1053356"/>
            <a:ext cx="1169988" cy="1079500"/>
          </a:xfrm>
          <a:prstGeom prst="rect">
            <a:avLst/>
          </a:prstGeom>
          <a:noFill/>
        </p:spPr>
      </p:pic>
      <p:sp>
        <p:nvSpPr>
          <p:cNvPr id="8" name="正方形/長方形 7"/>
          <p:cNvSpPr/>
          <p:nvPr/>
        </p:nvSpPr>
        <p:spPr>
          <a:xfrm>
            <a:off x="467544" y="1268760"/>
            <a:ext cx="6408712" cy="15841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23528" y="980728"/>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3528" y="980728"/>
            <a:ext cx="7632848" cy="830997"/>
          </a:xfrm>
          <a:prstGeom prst="rect">
            <a:avLst/>
          </a:prstGeom>
        </p:spPr>
        <p:txBody>
          <a:bodyPr wrap="square">
            <a:spAutoFit/>
          </a:bodyPr>
          <a:lstStyle/>
          <a:p>
            <a:pPr>
              <a:buNone/>
            </a:pPr>
            <a:r>
              <a:rPr lang="ja-JP" altLang="en-US" sz="2400" b="1" dirty="0" smtClean="0">
                <a:latin typeface="+mj-ea"/>
                <a:ea typeface="+mj-ea"/>
              </a:rPr>
              <a:t>教えるべき内容のポイントは</a:t>
            </a:r>
            <a:endParaRPr lang="en-US" altLang="ja-JP" sz="2400" b="1" dirty="0" smtClean="0">
              <a:latin typeface="+mj-ea"/>
              <a:ea typeface="+mj-ea"/>
            </a:endParaRPr>
          </a:p>
          <a:p>
            <a:pPr marL="265113" indent="-265113"/>
            <a:r>
              <a:rPr lang="ja-JP" altLang="en-US" sz="2400" dirty="0" smtClean="0">
                <a:latin typeface="+mj-ea"/>
                <a:ea typeface="+mj-ea"/>
              </a:rPr>
              <a:t>　</a:t>
            </a:r>
            <a:endParaRPr lang="en-US" altLang="ja-JP" b="1" dirty="0" smtClean="0">
              <a:latin typeface="+mj-ea"/>
              <a:ea typeface="+mj-ea"/>
            </a:endParaRPr>
          </a:p>
        </p:txBody>
      </p:sp>
      <p:sp>
        <p:nvSpPr>
          <p:cNvPr id="11" name="正方形/長方形 10"/>
          <p:cNvSpPr/>
          <p:nvPr/>
        </p:nvSpPr>
        <p:spPr>
          <a:xfrm>
            <a:off x="432048" y="1484784"/>
            <a:ext cx="8244408" cy="799258"/>
          </a:xfrm>
          <a:prstGeom prst="rect">
            <a:avLst/>
          </a:prstGeom>
        </p:spPr>
        <p:txBody>
          <a:bodyPr wrap="square">
            <a:spAutoFit/>
          </a:bodyPr>
          <a:lstStyle/>
          <a:p>
            <a:pPr>
              <a:lnSpc>
                <a:spcPct val="200000"/>
              </a:lnSpc>
              <a:buFont typeface="Wingdings" pitchFamily="2" charset="2"/>
              <a:buChar char="u"/>
            </a:pPr>
            <a:r>
              <a:rPr lang="ja-JP" altLang="en-US" sz="2800" b="1" dirty="0" smtClean="0">
                <a:latin typeface="+mj-ea"/>
              </a:rPr>
              <a:t>医薬品は正しく使用すること</a:t>
            </a:r>
            <a:endParaRPr lang="en-US" altLang="ja-JP" sz="2800" b="1" dirty="0" smtClean="0">
              <a:latin typeface="+mj-ea"/>
            </a:endParaRPr>
          </a:p>
        </p:txBody>
      </p:sp>
      <p:pic>
        <p:nvPicPr>
          <p:cNvPr id="12" name="Picture 5" descr="E:\パート２\01_イラスト\01_PNG\0394.png"/>
          <p:cNvPicPr>
            <a:picLocks noChangeAspect="1" noChangeArrowheads="1"/>
          </p:cNvPicPr>
          <p:nvPr/>
        </p:nvPicPr>
        <p:blipFill>
          <a:blip r:embed="rId3" cstate="print"/>
          <a:srcRect/>
          <a:stretch>
            <a:fillRect/>
          </a:stretch>
        </p:blipFill>
        <p:spPr bwMode="auto">
          <a:xfrm>
            <a:off x="7647756" y="2420888"/>
            <a:ext cx="1028700" cy="251936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0" name="正方形/長方形 9"/>
          <p:cNvSpPr/>
          <p:nvPr/>
        </p:nvSpPr>
        <p:spPr>
          <a:xfrm>
            <a:off x="395536" y="1340768"/>
            <a:ext cx="2308645" cy="584775"/>
          </a:xfrm>
          <a:prstGeom prst="rect">
            <a:avLst/>
          </a:prstGeom>
        </p:spPr>
        <p:txBody>
          <a:bodyPr wrap="none">
            <a:spAutoFit/>
          </a:bodyPr>
          <a:lstStyle/>
          <a:p>
            <a:pPr>
              <a:buNone/>
            </a:pPr>
            <a:r>
              <a:rPr lang="ja-JP" altLang="en-US" sz="3200" b="1" dirty="0" smtClean="0"/>
              <a:t>導入ポイント</a:t>
            </a:r>
            <a:endParaRPr lang="en-US" altLang="ja-JP" sz="3200" b="1" dirty="0" smtClean="0"/>
          </a:p>
        </p:txBody>
      </p:sp>
      <p:sp>
        <p:nvSpPr>
          <p:cNvPr id="11" name="正方形/長方形 10"/>
          <p:cNvSpPr/>
          <p:nvPr/>
        </p:nvSpPr>
        <p:spPr>
          <a:xfrm>
            <a:off x="2267744" y="2217058"/>
            <a:ext cx="6120680" cy="461665"/>
          </a:xfrm>
          <a:prstGeom prst="rect">
            <a:avLst/>
          </a:prstGeom>
        </p:spPr>
        <p:txBody>
          <a:bodyPr wrap="square">
            <a:spAutoFit/>
          </a:bodyPr>
          <a:lstStyle/>
          <a:p>
            <a:pPr>
              <a:buNone/>
            </a:pPr>
            <a:r>
              <a:rPr lang="ja-JP" altLang="en-US" sz="2400" b="1" dirty="0" smtClean="0"/>
              <a:t>　</a:t>
            </a:r>
            <a:r>
              <a:rPr lang="ja-JP" altLang="en-US" sz="2000" b="1" dirty="0" smtClean="0"/>
              <a:t>「今までに使った医薬品のことを思い出してみよう！」</a:t>
            </a:r>
            <a:endParaRPr lang="en-US" altLang="ja-JP" sz="2000" b="1" dirty="0" smtClean="0"/>
          </a:p>
        </p:txBody>
      </p:sp>
      <p:sp>
        <p:nvSpPr>
          <p:cNvPr id="12" name="正方形/長方形 11"/>
          <p:cNvSpPr/>
          <p:nvPr/>
        </p:nvSpPr>
        <p:spPr>
          <a:xfrm>
            <a:off x="899592" y="2276872"/>
            <a:ext cx="1125629" cy="523220"/>
          </a:xfrm>
          <a:prstGeom prst="rect">
            <a:avLst/>
          </a:prstGeom>
        </p:spPr>
        <p:txBody>
          <a:bodyPr wrap="none">
            <a:spAutoFit/>
          </a:bodyPr>
          <a:lstStyle/>
          <a:p>
            <a:r>
              <a:rPr lang="ja-JP" altLang="en-US" sz="2800" b="1" dirty="0" smtClean="0"/>
              <a:t>（例１）</a:t>
            </a:r>
            <a:endParaRPr lang="ja-JP" altLang="en-US" sz="2800" b="1" dirty="0"/>
          </a:p>
        </p:txBody>
      </p:sp>
      <p:sp>
        <p:nvSpPr>
          <p:cNvPr id="13" name="正方形/長方形 12"/>
          <p:cNvSpPr/>
          <p:nvPr/>
        </p:nvSpPr>
        <p:spPr>
          <a:xfrm>
            <a:off x="2483768" y="3257229"/>
            <a:ext cx="5688632" cy="646331"/>
          </a:xfrm>
          <a:prstGeom prst="rect">
            <a:avLst/>
          </a:prstGeom>
        </p:spPr>
        <p:txBody>
          <a:bodyPr wrap="square">
            <a:spAutoFit/>
          </a:bodyPr>
          <a:lstStyle/>
          <a:p>
            <a:pPr>
              <a:buNone/>
            </a:pPr>
            <a:r>
              <a:rPr lang="ja-JP" altLang="en-US" b="1" dirty="0" smtClean="0"/>
              <a:t>「自分がけがや病気の時、自分の健康を取り戻すために、どのようなことを行ったか？考えてみよう」</a:t>
            </a:r>
            <a:endParaRPr lang="en-US" altLang="ja-JP" b="1" dirty="0" smtClean="0"/>
          </a:p>
        </p:txBody>
      </p:sp>
      <p:sp>
        <p:nvSpPr>
          <p:cNvPr id="14" name="正方形/長方形 13"/>
          <p:cNvSpPr/>
          <p:nvPr/>
        </p:nvSpPr>
        <p:spPr>
          <a:xfrm>
            <a:off x="899592" y="3193812"/>
            <a:ext cx="1132041" cy="523220"/>
          </a:xfrm>
          <a:prstGeom prst="rect">
            <a:avLst/>
          </a:prstGeom>
        </p:spPr>
        <p:txBody>
          <a:bodyPr wrap="none">
            <a:spAutoFit/>
          </a:bodyPr>
          <a:lstStyle/>
          <a:p>
            <a:r>
              <a:rPr lang="ja-JP" altLang="en-US" sz="2800" b="1" dirty="0" smtClean="0"/>
              <a:t>（例２）</a:t>
            </a:r>
            <a:endParaRPr lang="ja-JP" altLang="en-US" sz="2800" b="1" dirty="0"/>
          </a:p>
        </p:txBody>
      </p:sp>
      <p:sp>
        <p:nvSpPr>
          <p:cNvPr id="15" name="正方形/長方形 14"/>
          <p:cNvSpPr/>
          <p:nvPr/>
        </p:nvSpPr>
        <p:spPr>
          <a:xfrm>
            <a:off x="2625788" y="4253026"/>
            <a:ext cx="3674404" cy="400110"/>
          </a:xfrm>
          <a:prstGeom prst="rect">
            <a:avLst/>
          </a:prstGeom>
        </p:spPr>
        <p:txBody>
          <a:bodyPr wrap="none">
            <a:spAutoFit/>
          </a:bodyPr>
          <a:lstStyle/>
          <a:p>
            <a:pPr>
              <a:buNone/>
            </a:pPr>
            <a:r>
              <a:rPr lang="ja-JP" altLang="en-US" sz="2000" b="1" dirty="0" smtClean="0"/>
              <a:t>医薬品の「薬事法」における定義</a:t>
            </a:r>
            <a:endParaRPr lang="en-US" altLang="ja-JP" sz="2000" b="1" dirty="0" smtClean="0"/>
          </a:p>
        </p:txBody>
      </p:sp>
      <p:sp>
        <p:nvSpPr>
          <p:cNvPr id="16" name="正方形/長方形 15"/>
          <p:cNvSpPr/>
          <p:nvPr/>
        </p:nvSpPr>
        <p:spPr>
          <a:xfrm>
            <a:off x="947443" y="4221088"/>
            <a:ext cx="1132041" cy="523220"/>
          </a:xfrm>
          <a:prstGeom prst="rect">
            <a:avLst/>
          </a:prstGeom>
        </p:spPr>
        <p:txBody>
          <a:bodyPr wrap="none">
            <a:spAutoFit/>
          </a:bodyPr>
          <a:lstStyle/>
          <a:p>
            <a:r>
              <a:rPr lang="ja-JP" altLang="en-US" sz="2800" b="1" dirty="0" smtClean="0"/>
              <a:t>（例３）</a:t>
            </a:r>
            <a:endParaRPr lang="ja-JP" altLang="en-US" sz="2800" b="1" dirty="0"/>
          </a:p>
        </p:txBody>
      </p:sp>
      <p:pic>
        <p:nvPicPr>
          <p:cNvPr id="17" name="Picture 5" descr="E:\パート２\01_イラスト\01_PNG\0394.png"/>
          <p:cNvPicPr>
            <a:picLocks noChangeAspect="1" noChangeArrowheads="1"/>
          </p:cNvPicPr>
          <p:nvPr/>
        </p:nvPicPr>
        <p:blipFill>
          <a:blip r:embed="rId2" cstate="print"/>
          <a:srcRect/>
          <a:stretch>
            <a:fillRect/>
          </a:stretch>
        </p:blipFill>
        <p:spPr bwMode="auto">
          <a:xfrm>
            <a:off x="7164288" y="3861965"/>
            <a:ext cx="1028700" cy="251936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7" name="円形吹き出し 16"/>
          <p:cNvSpPr/>
          <p:nvPr/>
        </p:nvSpPr>
        <p:spPr>
          <a:xfrm>
            <a:off x="179512" y="4149080"/>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5 17"/>
          <p:cNvSpPr/>
          <p:nvPr/>
        </p:nvSpPr>
        <p:spPr>
          <a:xfrm>
            <a:off x="179512" y="2492896"/>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547664" y="2924944"/>
            <a:ext cx="6840760"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kumimoji="1" lang="ja-JP" altLang="en-US" sz="2000" b="1" dirty="0" smtClean="0"/>
              <a:t>けがや体調がすぐれないときに「薬」を使用することがあります</a:t>
            </a:r>
            <a:r>
              <a:rPr lang="ja-JP" altLang="en-US" sz="2000" b="1" dirty="0" smtClean="0"/>
              <a:t>。</a:t>
            </a:r>
            <a:endParaRPr kumimoji="1" lang="en-US" altLang="ja-JP" sz="2000" b="1" dirty="0" smtClean="0"/>
          </a:p>
          <a:p>
            <a:pPr>
              <a:lnSpc>
                <a:spcPct val="150000"/>
              </a:lnSpc>
            </a:pPr>
            <a:r>
              <a:rPr lang="ja-JP" altLang="en-US" sz="2000" b="1" dirty="0" smtClean="0"/>
              <a:t>みなさんは　どのようにして「薬」を得ていますか？</a:t>
            </a:r>
            <a:endParaRPr kumimoji="1" lang="ja-JP" altLang="en-US" sz="2000" b="1" dirty="0"/>
          </a:p>
        </p:txBody>
      </p:sp>
      <p:sp>
        <p:nvSpPr>
          <p:cNvPr id="21" name="円/楕円 20"/>
          <p:cNvSpPr/>
          <p:nvPr/>
        </p:nvSpPr>
        <p:spPr>
          <a:xfrm>
            <a:off x="179512" y="5517232"/>
            <a:ext cx="1728192"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22" name="テキスト ボックス 21"/>
          <p:cNvSpPr txBox="1"/>
          <p:nvPr/>
        </p:nvSpPr>
        <p:spPr>
          <a:xfrm>
            <a:off x="2601843" y="1764105"/>
            <a:ext cx="1826141" cy="584775"/>
          </a:xfrm>
          <a:prstGeom prst="rect">
            <a:avLst/>
          </a:prstGeom>
          <a:noFill/>
        </p:spPr>
        <p:txBody>
          <a:bodyPr wrap="none" rtlCol="0">
            <a:spAutoFit/>
          </a:bodyPr>
          <a:lstStyle/>
          <a:p>
            <a:r>
              <a:rPr kumimoji="1" lang="ja-JP" altLang="en-US" sz="3200" dirty="0" smtClean="0"/>
              <a:t>「薬事法」</a:t>
            </a:r>
            <a:endParaRPr kumimoji="1" lang="ja-JP" altLang="en-US" sz="3200" dirty="0"/>
          </a:p>
        </p:txBody>
      </p:sp>
      <p:sp>
        <p:nvSpPr>
          <p:cNvPr id="23" name="左大かっこ 22"/>
          <p:cNvSpPr/>
          <p:nvPr/>
        </p:nvSpPr>
        <p:spPr>
          <a:xfrm>
            <a:off x="4572000" y="1571540"/>
            <a:ext cx="144016" cy="108012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a:off x="395536" y="4077072"/>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13" name="テキスト ボックス 12"/>
          <p:cNvSpPr txBox="1"/>
          <p:nvPr/>
        </p:nvSpPr>
        <p:spPr>
          <a:xfrm>
            <a:off x="5004048" y="1412776"/>
            <a:ext cx="1467068" cy="1323439"/>
          </a:xfrm>
          <a:prstGeom prst="rect">
            <a:avLst/>
          </a:prstGeom>
          <a:noFill/>
        </p:spPr>
        <p:txBody>
          <a:bodyPr wrap="none" rtlCol="0">
            <a:spAutoFit/>
          </a:bodyPr>
          <a:lstStyle/>
          <a:p>
            <a:r>
              <a:rPr kumimoji="1" lang="ja-JP" altLang="en-US" sz="2000" b="1" dirty="0" smtClean="0"/>
              <a:t>医薬品</a:t>
            </a:r>
            <a:endParaRPr kumimoji="1" lang="en-US" altLang="ja-JP" sz="2000" b="1" dirty="0" smtClean="0"/>
          </a:p>
          <a:p>
            <a:r>
              <a:rPr lang="ja-JP" altLang="en-US" sz="2000" b="1" dirty="0" smtClean="0"/>
              <a:t>医薬部外品</a:t>
            </a:r>
            <a:endParaRPr lang="en-US" altLang="ja-JP" sz="2000" b="1" dirty="0" smtClean="0"/>
          </a:p>
          <a:p>
            <a:r>
              <a:rPr kumimoji="1" lang="ja-JP" altLang="en-US" sz="2000" b="1" dirty="0" smtClean="0"/>
              <a:t>化粧品</a:t>
            </a:r>
            <a:endParaRPr kumimoji="1" lang="en-US" altLang="ja-JP" sz="2000" b="1" dirty="0" smtClean="0"/>
          </a:p>
          <a:p>
            <a:r>
              <a:rPr lang="ja-JP" altLang="en-US" sz="2000" b="1" dirty="0" smtClean="0"/>
              <a:t>医療機器</a:t>
            </a:r>
            <a:endParaRPr kumimoji="1" lang="ja-JP" altLang="en-US" sz="2000" b="1" dirty="0"/>
          </a:p>
        </p:txBody>
      </p:sp>
      <p:sp>
        <p:nvSpPr>
          <p:cNvPr id="14" name="正方形/長方形 13"/>
          <p:cNvSpPr/>
          <p:nvPr/>
        </p:nvSpPr>
        <p:spPr>
          <a:xfrm>
            <a:off x="1187624" y="4654877"/>
            <a:ext cx="7416824" cy="369332"/>
          </a:xfrm>
          <a:prstGeom prst="rect">
            <a:avLst/>
          </a:prstGeom>
        </p:spPr>
        <p:txBody>
          <a:bodyPr wrap="square">
            <a:spAutoFit/>
          </a:bodyPr>
          <a:lstStyle/>
          <a:p>
            <a:r>
              <a:rPr lang="ja-JP" altLang="en-US" b="1" u="sng" dirty="0" smtClean="0">
                <a:latin typeface="+mj-ea"/>
              </a:rPr>
              <a:t>「薬」を得る方法は「医療用医薬品」と「一般用医薬品」で違いがあります。</a:t>
            </a:r>
            <a:endParaRPr lang="ja-JP" altLang="en-US" dirty="0"/>
          </a:p>
        </p:txBody>
      </p:sp>
      <p:sp>
        <p:nvSpPr>
          <p:cNvPr id="15" name="正方形/長方形 14"/>
          <p:cNvSpPr/>
          <p:nvPr/>
        </p:nvSpPr>
        <p:spPr>
          <a:xfrm>
            <a:off x="2286000" y="5530006"/>
            <a:ext cx="6030416" cy="707886"/>
          </a:xfrm>
          <a:prstGeom prst="rect">
            <a:avLst/>
          </a:prstGeom>
        </p:spPr>
        <p:txBody>
          <a:bodyPr wrap="square">
            <a:spAutoFit/>
          </a:bodyPr>
          <a:lstStyle/>
          <a:p>
            <a:pPr>
              <a:buFont typeface="Wingdings" pitchFamily="2" charset="2"/>
              <a:buChar char="u"/>
            </a:pPr>
            <a:r>
              <a:rPr lang="ja-JP" altLang="en-US" sz="2000" b="1" dirty="0" smtClean="0">
                <a:latin typeface="ＭＳ Ｐゴシック"/>
                <a:ea typeface="ＭＳ Ｐゴシック"/>
              </a:rPr>
              <a:t>医薬品の定義を確認</a:t>
            </a:r>
            <a:endParaRPr lang="en-US" altLang="ja-JP" sz="2000" b="1" dirty="0" smtClean="0">
              <a:latin typeface="ＭＳ Ｐゴシック"/>
              <a:ea typeface="ＭＳ Ｐゴシック"/>
            </a:endParaRPr>
          </a:p>
          <a:p>
            <a:pPr>
              <a:buFont typeface="Wingdings" pitchFamily="2" charset="2"/>
              <a:buChar char="u"/>
            </a:pPr>
            <a:r>
              <a:rPr lang="ja-JP" altLang="en-US" sz="2000" b="1" dirty="0" smtClean="0">
                <a:latin typeface="ＭＳ Ｐゴシック"/>
                <a:ea typeface="ＭＳ Ｐゴシック"/>
              </a:rPr>
              <a:t>医療用医薬品と一般用医薬品の違いについて理解</a:t>
            </a:r>
            <a:endParaRPr lang="ja-JP" altLang="en-US" sz="2000" b="1" dirty="0"/>
          </a:p>
        </p:txBody>
      </p:sp>
      <p:sp>
        <p:nvSpPr>
          <p:cNvPr id="16" name="正方形/長方形 15"/>
          <p:cNvSpPr/>
          <p:nvPr/>
        </p:nvSpPr>
        <p:spPr>
          <a:xfrm>
            <a:off x="539552" y="2617748"/>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１</a:t>
            </a:r>
            <a:endParaRPr lang="en-US" altLang="ja-JP" sz="2800" b="1" dirty="0" smtClean="0">
              <a:latin typeface="+mj-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4" name="星 5 13"/>
          <p:cNvSpPr/>
          <p:nvPr/>
        </p:nvSpPr>
        <p:spPr>
          <a:xfrm>
            <a:off x="251520" y="980728"/>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19672" y="1412776"/>
            <a:ext cx="6192688"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2000" b="1" dirty="0" smtClean="0"/>
              <a:t>　　薬局や薬店・ドラッグストアなどにおいて</a:t>
            </a:r>
            <a:endParaRPr lang="en-US" altLang="ja-JP" sz="2000" b="1" dirty="0" smtClean="0"/>
          </a:p>
          <a:p>
            <a:pPr>
              <a:lnSpc>
                <a:spcPct val="150000"/>
              </a:lnSpc>
            </a:pPr>
            <a:r>
              <a:rPr lang="ja-JP" altLang="en-US" sz="2000" b="1" dirty="0" smtClean="0"/>
              <a:t>　一般用医薬品の置き方には</a:t>
            </a:r>
            <a:r>
              <a:rPr lang="ja-JP" altLang="en-US" sz="2000" b="1" u="sng" dirty="0" smtClean="0"/>
              <a:t>きまり</a:t>
            </a:r>
            <a:r>
              <a:rPr lang="ja-JP" altLang="en-US" sz="2000" b="1" dirty="0" smtClean="0"/>
              <a:t>があるのですか？</a:t>
            </a:r>
            <a:endParaRPr lang="ja-JP" altLang="en-US" sz="2000" b="1" dirty="0"/>
          </a:p>
        </p:txBody>
      </p:sp>
      <p:sp>
        <p:nvSpPr>
          <p:cNvPr id="16" name="正方形/長方形 15"/>
          <p:cNvSpPr/>
          <p:nvPr/>
        </p:nvSpPr>
        <p:spPr>
          <a:xfrm>
            <a:off x="539552" y="1124744"/>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２</a:t>
            </a:r>
            <a:endParaRPr lang="en-US" altLang="ja-JP" sz="2800" b="1" dirty="0" smtClean="0">
              <a:latin typeface="+mj-ea"/>
            </a:endParaRPr>
          </a:p>
        </p:txBody>
      </p:sp>
      <p:sp>
        <p:nvSpPr>
          <p:cNvPr id="25" name="円形吹き出し 24"/>
          <p:cNvSpPr/>
          <p:nvPr/>
        </p:nvSpPr>
        <p:spPr>
          <a:xfrm>
            <a:off x="899592" y="2852936"/>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115616" y="2780928"/>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27" name="正方形/長方形 26"/>
          <p:cNvSpPr/>
          <p:nvPr/>
        </p:nvSpPr>
        <p:spPr>
          <a:xfrm>
            <a:off x="1763688" y="3140968"/>
            <a:ext cx="6318448" cy="707886"/>
          </a:xfrm>
          <a:prstGeom prst="rect">
            <a:avLst/>
          </a:prstGeom>
        </p:spPr>
        <p:txBody>
          <a:bodyPr wrap="square">
            <a:spAutoFit/>
          </a:bodyPr>
          <a:lstStyle/>
          <a:p>
            <a:pPr>
              <a:buNone/>
            </a:pPr>
            <a:r>
              <a:rPr lang="ja-JP" altLang="en-US" sz="2000" b="1" dirty="0" smtClean="0">
                <a:latin typeface="ＭＳ Ｐゴシック"/>
                <a:ea typeface="ＭＳ Ｐゴシック"/>
              </a:rPr>
              <a:t>　一般用医薬品は安全性を考えて、薬局などでは</a:t>
            </a:r>
            <a:endParaRPr lang="en-US" altLang="ja-JP" sz="2000" b="1" dirty="0" smtClean="0">
              <a:latin typeface="ＭＳ Ｐゴシック"/>
              <a:ea typeface="ＭＳ Ｐゴシック"/>
            </a:endParaRPr>
          </a:p>
          <a:p>
            <a:pPr>
              <a:buNone/>
            </a:pPr>
            <a:r>
              <a:rPr lang="ja-JP" altLang="en-US" sz="2000" b="1" dirty="0" smtClean="0">
                <a:latin typeface="ＭＳ Ｐゴシック"/>
                <a:ea typeface="ＭＳ Ｐゴシック"/>
              </a:rPr>
              <a:t>　置く場所が違います。</a:t>
            </a:r>
            <a:endParaRPr lang="en-US" altLang="ja-JP" sz="2000" b="1" dirty="0" smtClean="0">
              <a:latin typeface="ＭＳ Ｐゴシック"/>
              <a:ea typeface="ＭＳ Ｐゴシック"/>
            </a:endParaRPr>
          </a:p>
        </p:txBody>
      </p:sp>
      <p:sp>
        <p:nvSpPr>
          <p:cNvPr id="28" name="円/楕円 27"/>
          <p:cNvSpPr/>
          <p:nvPr/>
        </p:nvSpPr>
        <p:spPr>
          <a:xfrm>
            <a:off x="395536" y="4365104"/>
            <a:ext cx="1800200" cy="648072"/>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rgbClr val="FF0000"/>
                </a:solidFill>
              </a:rPr>
              <a:t>キーワード</a:t>
            </a:r>
            <a:endParaRPr kumimoji="1" lang="ja-JP" altLang="en-US" dirty="0">
              <a:solidFill>
                <a:srgbClr val="FF0000"/>
              </a:solidFill>
            </a:endParaRPr>
          </a:p>
        </p:txBody>
      </p:sp>
      <p:sp>
        <p:nvSpPr>
          <p:cNvPr id="29" name="円/楕円 28"/>
          <p:cNvSpPr/>
          <p:nvPr/>
        </p:nvSpPr>
        <p:spPr>
          <a:xfrm>
            <a:off x="755576" y="5445224"/>
            <a:ext cx="1296144" cy="57606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t>解説</a:t>
            </a:r>
            <a:endParaRPr kumimoji="1" lang="ja-JP" altLang="en-US" sz="2400" dirty="0"/>
          </a:p>
        </p:txBody>
      </p:sp>
      <p:sp>
        <p:nvSpPr>
          <p:cNvPr id="30" name="正方形/長方形 29"/>
          <p:cNvSpPr/>
          <p:nvPr/>
        </p:nvSpPr>
        <p:spPr>
          <a:xfrm>
            <a:off x="2430016" y="4521314"/>
            <a:ext cx="6246440" cy="707886"/>
          </a:xfrm>
          <a:prstGeom prst="rect">
            <a:avLst/>
          </a:prstGeom>
        </p:spPr>
        <p:txBody>
          <a:bodyPr wrap="square">
            <a:spAutoFit/>
          </a:bodyPr>
          <a:lstStyle/>
          <a:p>
            <a:pPr>
              <a:buNone/>
            </a:pPr>
            <a:r>
              <a:rPr lang="ja-JP" altLang="en-US" sz="2000" b="1" dirty="0" smtClean="0">
                <a:latin typeface="ＭＳ Ｐゴシック"/>
                <a:ea typeface="ＭＳ Ｐゴシック"/>
              </a:rPr>
              <a:t>一般用医薬品の販売の規制について</a:t>
            </a:r>
            <a:endParaRPr lang="en-US" altLang="ja-JP" sz="2000" b="1" dirty="0" smtClean="0">
              <a:latin typeface="ＭＳ Ｐゴシック"/>
              <a:ea typeface="ＭＳ Ｐゴシック"/>
            </a:endParaRPr>
          </a:p>
          <a:p>
            <a:pPr>
              <a:buNone/>
            </a:pPr>
            <a:r>
              <a:rPr lang="ja-JP" altLang="en-US" sz="2000" b="1" dirty="0" smtClean="0">
                <a:latin typeface="ＭＳ Ｐゴシック"/>
                <a:ea typeface="ＭＳ Ｐゴシック"/>
              </a:rPr>
              <a:t>　　　　　　　　　　　　（</a:t>
            </a:r>
            <a:r>
              <a:rPr lang="ja-JP" altLang="en-US" sz="2000" b="1" u="sng" dirty="0" smtClean="0">
                <a:latin typeface="ＭＳ Ｐゴシック"/>
                <a:ea typeface="ＭＳ Ｐゴシック"/>
              </a:rPr>
              <a:t>販売には　規制がある</a:t>
            </a:r>
            <a:r>
              <a:rPr lang="ja-JP" altLang="en-US" sz="2000" b="1" dirty="0" smtClean="0">
                <a:latin typeface="ＭＳ Ｐゴシック"/>
                <a:ea typeface="ＭＳ Ｐゴシック"/>
              </a:rPr>
              <a:t>）</a:t>
            </a:r>
            <a:endParaRPr lang="en-US" altLang="ja-JP" sz="2000" b="1" dirty="0" smtClean="0">
              <a:latin typeface="ＭＳ Ｐゴシック"/>
              <a:ea typeface="ＭＳ Ｐゴシック"/>
            </a:endParaRPr>
          </a:p>
        </p:txBody>
      </p:sp>
      <p:sp>
        <p:nvSpPr>
          <p:cNvPr id="31" name="正方形/長方形 30"/>
          <p:cNvSpPr/>
          <p:nvPr/>
        </p:nvSpPr>
        <p:spPr>
          <a:xfrm>
            <a:off x="2431212" y="5579948"/>
            <a:ext cx="1492716" cy="369332"/>
          </a:xfrm>
          <a:prstGeom prst="rect">
            <a:avLst/>
          </a:prstGeom>
        </p:spPr>
        <p:txBody>
          <a:bodyPr wrap="none">
            <a:spAutoFit/>
          </a:bodyPr>
          <a:lstStyle/>
          <a:p>
            <a:pPr>
              <a:buNone/>
            </a:pPr>
            <a:r>
              <a:rPr lang="ja-JP" altLang="en-US" b="1" dirty="0" smtClean="0">
                <a:latin typeface="ＭＳ Ｐゴシック"/>
                <a:ea typeface="ＭＳ Ｐゴシック"/>
              </a:rPr>
              <a:t>登録販売者　</a:t>
            </a:r>
            <a:endParaRPr lang="en-US" altLang="ja-JP" b="1" dirty="0" smtClean="0">
              <a:latin typeface="ＭＳ Ｐゴシック"/>
              <a:ea typeface="ＭＳ Ｐゴシック"/>
            </a:endParaRPr>
          </a:p>
        </p:txBody>
      </p:sp>
      <p:pic>
        <p:nvPicPr>
          <p:cNvPr id="32" name="Picture 5" descr="E:\パート２\01_イラスト\01_PNG\0394.png"/>
          <p:cNvPicPr>
            <a:picLocks noChangeAspect="1" noChangeArrowheads="1"/>
          </p:cNvPicPr>
          <p:nvPr/>
        </p:nvPicPr>
        <p:blipFill>
          <a:blip r:embed="rId2" cstate="print"/>
          <a:srcRect/>
          <a:stretch>
            <a:fillRect/>
          </a:stretch>
        </p:blipFill>
        <p:spPr bwMode="auto">
          <a:xfrm>
            <a:off x="7503740" y="2997869"/>
            <a:ext cx="1028700" cy="2519363"/>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8" name="星 5 17"/>
          <p:cNvSpPr/>
          <p:nvPr/>
        </p:nvSpPr>
        <p:spPr>
          <a:xfrm>
            <a:off x="251520" y="1196879"/>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619672" y="1628927"/>
            <a:ext cx="684076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医薬品には　どんな役割があるのですか？</a:t>
            </a:r>
            <a:endParaRPr lang="ja-JP" altLang="en-US" sz="2400" b="1" dirty="0"/>
          </a:p>
        </p:txBody>
      </p:sp>
      <p:sp>
        <p:nvSpPr>
          <p:cNvPr id="20" name="正方形/長方形 19"/>
          <p:cNvSpPr/>
          <p:nvPr/>
        </p:nvSpPr>
        <p:spPr>
          <a:xfrm>
            <a:off x="539552" y="1340895"/>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３</a:t>
            </a:r>
            <a:endParaRPr lang="en-US" altLang="ja-JP" sz="2800" b="1" dirty="0" smtClean="0">
              <a:latin typeface="+mj-ea"/>
            </a:endParaRPr>
          </a:p>
        </p:txBody>
      </p:sp>
      <p:sp>
        <p:nvSpPr>
          <p:cNvPr id="21" name="円形吹き出し 20"/>
          <p:cNvSpPr/>
          <p:nvPr/>
        </p:nvSpPr>
        <p:spPr>
          <a:xfrm>
            <a:off x="539552" y="2276999"/>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55576" y="2204991"/>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23" name="正方形/長方形 22"/>
          <p:cNvSpPr/>
          <p:nvPr/>
        </p:nvSpPr>
        <p:spPr>
          <a:xfrm>
            <a:off x="1691680" y="2781055"/>
            <a:ext cx="4572000" cy="2246769"/>
          </a:xfrm>
          <a:prstGeom prst="rect">
            <a:avLst/>
          </a:prstGeom>
        </p:spPr>
        <p:txBody>
          <a:bodyPr>
            <a:spAutoFit/>
          </a:bodyPr>
          <a:lstStyle/>
          <a:p>
            <a:pPr>
              <a:buNone/>
            </a:pPr>
            <a:r>
              <a:rPr lang="ja-JP" altLang="en-US" sz="2000" b="1" dirty="0" smtClean="0">
                <a:latin typeface="+mj-ea"/>
                <a:ea typeface="+mj-ea"/>
              </a:rPr>
              <a:t>医薬品は　さまざまな役割をもっています。</a:t>
            </a:r>
            <a:endParaRPr lang="en-US" altLang="ja-JP" sz="2000" b="1" dirty="0" smtClean="0">
              <a:latin typeface="+mj-ea"/>
              <a:ea typeface="+mj-ea"/>
            </a:endParaRPr>
          </a:p>
          <a:p>
            <a:pPr>
              <a:lnSpc>
                <a:spcPct val="150000"/>
              </a:lnSpc>
              <a:buNone/>
            </a:pPr>
            <a:r>
              <a:rPr lang="ja-JP" altLang="en-US" sz="2000" b="1" dirty="0" smtClean="0">
                <a:latin typeface="+mj-ea"/>
                <a:ea typeface="+mj-ea"/>
              </a:rPr>
              <a:t>　　　　　　　　　　　　病気の原因の排除</a:t>
            </a:r>
            <a:endParaRPr lang="en-US" altLang="ja-JP" sz="2000" b="1" dirty="0" smtClean="0">
              <a:latin typeface="+mj-ea"/>
              <a:ea typeface="+mj-ea"/>
            </a:endParaRPr>
          </a:p>
          <a:p>
            <a:pPr>
              <a:lnSpc>
                <a:spcPct val="150000"/>
              </a:lnSpc>
              <a:buNone/>
            </a:pPr>
            <a:r>
              <a:rPr lang="ja-JP" altLang="en-US" sz="2000" b="1" dirty="0" smtClean="0">
                <a:latin typeface="+mj-ea"/>
                <a:ea typeface="+mj-ea"/>
              </a:rPr>
              <a:t>　　　　　　　　　　　　症状の緩和</a:t>
            </a:r>
            <a:endParaRPr lang="en-US" altLang="ja-JP" sz="2000" b="1" dirty="0" smtClean="0">
              <a:latin typeface="+mj-ea"/>
              <a:ea typeface="+mj-ea"/>
            </a:endParaRPr>
          </a:p>
          <a:p>
            <a:pPr>
              <a:lnSpc>
                <a:spcPct val="150000"/>
              </a:lnSpc>
              <a:buNone/>
            </a:pPr>
            <a:r>
              <a:rPr lang="ja-JP" altLang="en-US" sz="2000" b="1" dirty="0" smtClean="0">
                <a:latin typeface="+mj-ea"/>
                <a:ea typeface="+mj-ea"/>
              </a:rPr>
              <a:t>　　　　　　　　　　　　病気の予防</a:t>
            </a:r>
            <a:endParaRPr lang="en-US" altLang="ja-JP" sz="2000" b="1" dirty="0" smtClean="0">
              <a:latin typeface="+mj-ea"/>
              <a:ea typeface="+mj-ea"/>
            </a:endParaRPr>
          </a:p>
          <a:p>
            <a:pPr>
              <a:lnSpc>
                <a:spcPct val="150000"/>
              </a:lnSpc>
              <a:buNone/>
            </a:pPr>
            <a:r>
              <a:rPr lang="ja-JP" altLang="en-US" sz="2000" b="1" dirty="0" smtClean="0">
                <a:latin typeface="+mj-ea"/>
                <a:ea typeface="+mj-ea"/>
              </a:rPr>
              <a:t>　　　　　　　　　　　　検査・診断</a:t>
            </a:r>
            <a:endParaRPr lang="en-US" altLang="ja-JP" sz="2000" b="1" dirty="0" smtClean="0">
              <a:latin typeface="+mj-ea"/>
              <a:ea typeface="+mj-ea"/>
            </a:endParaRPr>
          </a:p>
        </p:txBody>
      </p:sp>
      <p:sp>
        <p:nvSpPr>
          <p:cNvPr id="24" name="左大かっこ 23"/>
          <p:cNvSpPr/>
          <p:nvPr/>
        </p:nvSpPr>
        <p:spPr>
          <a:xfrm>
            <a:off x="3506628" y="3327623"/>
            <a:ext cx="216024" cy="151216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円/楕円 31"/>
          <p:cNvSpPr/>
          <p:nvPr/>
        </p:nvSpPr>
        <p:spPr>
          <a:xfrm>
            <a:off x="1043608" y="5229327"/>
            <a:ext cx="1728192" cy="648072"/>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33" name="正方形/長方形 32"/>
          <p:cNvSpPr/>
          <p:nvPr/>
        </p:nvSpPr>
        <p:spPr>
          <a:xfrm>
            <a:off x="3168352" y="5365792"/>
            <a:ext cx="4572000" cy="943528"/>
          </a:xfrm>
          <a:prstGeom prst="rect">
            <a:avLst/>
          </a:prstGeom>
        </p:spPr>
        <p:txBody>
          <a:bodyPr>
            <a:spAutoFit/>
          </a:bodyPr>
          <a:lstStyle/>
          <a:p>
            <a:pPr>
              <a:lnSpc>
                <a:spcPct val="150000"/>
              </a:lnSpc>
              <a:buNone/>
            </a:pPr>
            <a:r>
              <a:rPr lang="ja-JP" altLang="en-US" sz="2000" b="1" dirty="0" smtClean="0">
                <a:latin typeface="+mj-ea"/>
                <a:ea typeface="+mj-ea"/>
              </a:rPr>
              <a:t>医薬品の４つの役割</a:t>
            </a:r>
            <a:endParaRPr lang="en-US" altLang="ja-JP" sz="2000" b="1" dirty="0" smtClean="0">
              <a:latin typeface="+mj-ea"/>
              <a:ea typeface="+mj-ea"/>
            </a:endParaRPr>
          </a:p>
          <a:p>
            <a:pPr>
              <a:lnSpc>
                <a:spcPct val="150000"/>
              </a:lnSpc>
              <a:buNone/>
            </a:pPr>
            <a:r>
              <a:rPr lang="ja-JP" altLang="en-US" sz="2000" b="1" dirty="0" smtClean="0">
                <a:latin typeface="+mj-ea"/>
                <a:ea typeface="+mj-ea"/>
              </a:rPr>
              <a:t>人と医薬品とのかかわりの歴史</a:t>
            </a:r>
            <a:endParaRPr lang="en-US" altLang="ja-JP" sz="2000" b="1" dirty="0" smtClean="0">
              <a:latin typeface="+mj-ea"/>
              <a:ea typeface="+mj-ea"/>
            </a:endParaRPr>
          </a:p>
        </p:txBody>
      </p:sp>
      <p:pic>
        <p:nvPicPr>
          <p:cNvPr id="34" name="Picture 5" descr="E:\パート２\01_イラスト\01_PNG\0394.png"/>
          <p:cNvPicPr>
            <a:picLocks noChangeAspect="1" noChangeArrowheads="1"/>
          </p:cNvPicPr>
          <p:nvPr/>
        </p:nvPicPr>
        <p:blipFill>
          <a:blip r:embed="rId2" cstate="print"/>
          <a:srcRect/>
          <a:stretch>
            <a:fillRect/>
          </a:stretch>
        </p:blipFill>
        <p:spPr bwMode="auto">
          <a:xfrm>
            <a:off x="7380312" y="3069877"/>
            <a:ext cx="1028700" cy="25193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4941168"/>
            <a:ext cx="7992888" cy="914400"/>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smtClean="0"/>
              <a:t>国民は自分</a:t>
            </a:r>
            <a:r>
              <a:rPr kumimoji="1" lang="ja-JP" altLang="en-US" sz="3200" b="1" dirty="0" smtClean="0"/>
              <a:t>の健康に強い関心を持っている</a:t>
            </a:r>
            <a:endParaRPr kumimoji="1" lang="ja-JP" altLang="en-US" sz="3200" b="1" dirty="0"/>
          </a:p>
        </p:txBody>
      </p:sp>
      <p:sp>
        <p:nvSpPr>
          <p:cNvPr id="8" name="正方形/長方形 7"/>
          <p:cNvSpPr/>
          <p:nvPr/>
        </p:nvSpPr>
        <p:spPr>
          <a:xfrm>
            <a:off x="611560" y="44624"/>
            <a:ext cx="4572000" cy="1200329"/>
          </a:xfrm>
          <a:prstGeom prst="rect">
            <a:avLst/>
          </a:prstGeom>
        </p:spPr>
        <p:txBody>
          <a:bodyPr>
            <a:spAutoFit/>
          </a:bodyPr>
          <a:lstStyle/>
          <a:p>
            <a:r>
              <a:rPr lang="ja-JP" altLang="en-US" sz="3600" b="1" dirty="0" smtClean="0"/>
              <a:t>・　　・　　・　　</a:t>
            </a:r>
            <a:r>
              <a:rPr lang="en-US" altLang="ja-JP" sz="3600" b="1" dirty="0" smtClean="0"/>
              <a:t/>
            </a:r>
            <a:br>
              <a:rPr lang="en-US" altLang="ja-JP" sz="3600" b="1" dirty="0" smtClean="0"/>
            </a:br>
            <a:r>
              <a:rPr lang="ja-JP" altLang="en-US" sz="3600" b="1" dirty="0" smtClean="0"/>
              <a:t>　急　速　な</a:t>
            </a:r>
            <a:endParaRPr lang="ja-JP" altLang="en-US" sz="3600" b="1" dirty="0"/>
          </a:p>
        </p:txBody>
      </p:sp>
      <p:sp>
        <p:nvSpPr>
          <p:cNvPr id="11" name="正方形/長方形 10"/>
          <p:cNvSpPr/>
          <p:nvPr/>
        </p:nvSpPr>
        <p:spPr>
          <a:xfrm>
            <a:off x="683568" y="1412776"/>
            <a:ext cx="8280920" cy="2308324"/>
          </a:xfrm>
          <a:prstGeom prst="rect">
            <a:avLst/>
          </a:prstGeom>
        </p:spPr>
        <p:txBody>
          <a:bodyPr wrap="square">
            <a:spAutoFit/>
          </a:bodyPr>
          <a:lstStyle/>
          <a:p>
            <a:pPr>
              <a:lnSpc>
                <a:spcPct val="150000"/>
              </a:lnSpc>
              <a:buFont typeface="Wingdings" pitchFamily="2" charset="2"/>
              <a:buChar char="u"/>
            </a:pPr>
            <a:r>
              <a:rPr lang="ja-JP" altLang="en-US" sz="3200" b="1" dirty="0" smtClean="0">
                <a:latin typeface="+mj-ea"/>
                <a:ea typeface="+mj-ea"/>
              </a:rPr>
              <a:t>高齢化の進展</a:t>
            </a:r>
            <a:endParaRPr lang="en-US" altLang="ja-JP" sz="3200" b="1" dirty="0" smtClean="0">
              <a:latin typeface="+mj-ea"/>
              <a:ea typeface="+mj-ea"/>
            </a:endParaRPr>
          </a:p>
          <a:p>
            <a:pPr>
              <a:lnSpc>
                <a:spcPct val="150000"/>
              </a:lnSpc>
              <a:buFont typeface="Wingdings" pitchFamily="2" charset="2"/>
              <a:buChar char="u"/>
            </a:pPr>
            <a:r>
              <a:rPr lang="ja-JP" altLang="en-US" sz="3200" b="1" dirty="0" smtClean="0">
                <a:latin typeface="+mj-ea"/>
                <a:ea typeface="+mj-ea"/>
              </a:rPr>
              <a:t>生活習慣病の増加に伴う疾病構造の変化</a:t>
            </a:r>
            <a:endParaRPr lang="en-US" altLang="ja-JP" sz="3200" b="1" dirty="0" smtClean="0">
              <a:latin typeface="+mj-ea"/>
              <a:ea typeface="+mj-ea"/>
            </a:endParaRPr>
          </a:p>
          <a:p>
            <a:pPr>
              <a:lnSpc>
                <a:spcPct val="150000"/>
              </a:lnSpc>
              <a:buFont typeface="Wingdings" pitchFamily="2" charset="2"/>
              <a:buChar char="u"/>
            </a:pPr>
            <a:r>
              <a:rPr lang="ja-JP" altLang="en-US" sz="3200" b="1" dirty="0" smtClean="0">
                <a:latin typeface="+mj-ea"/>
                <a:ea typeface="+mj-ea"/>
              </a:rPr>
              <a:t>生活の質の追求　　　　　　</a:t>
            </a:r>
            <a:endParaRPr lang="en-US" altLang="ja-JP" sz="3200" b="1" dirty="0" smtClean="0">
              <a:latin typeface="+mj-ea"/>
              <a:ea typeface="+mj-ea"/>
            </a:endParaRPr>
          </a:p>
        </p:txBody>
      </p:sp>
      <p:sp>
        <p:nvSpPr>
          <p:cNvPr id="15" name="正方形/長方形 14"/>
          <p:cNvSpPr/>
          <p:nvPr/>
        </p:nvSpPr>
        <p:spPr>
          <a:xfrm>
            <a:off x="6325801" y="3068960"/>
            <a:ext cx="1630575" cy="584775"/>
          </a:xfrm>
          <a:prstGeom prst="rect">
            <a:avLst/>
          </a:prstGeom>
        </p:spPr>
        <p:txBody>
          <a:bodyPr wrap="none">
            <a:spAutoFit/>
          </a:bodyPr>
          <a:lstStyle/>
          <a:p>
            <a:r>
              <a:rPr lang="ja-JP" altLang="en-US" sz="3200" b="1" dirty="0" smtClean="0">
                <a:latin typeface="+mj-ea"/>
                <a:ea typeface="+mj-ea"/>
              </a:rPr>
              <a:t>・・・・・等</a:t>
            </a:r>
            <a:endParaRPr lang="ja-JP" altLang="en-US" sz="3200" b="1" dirty="0">
              <a:latin typeface="+mj-ea"/>
              <a:ea typeface="+mj-ea"/>
            </a:endParaRPr>
          </a:p>
        </p:txBody>
      </p:sp>
      <p:sp>
        <p:nvSpPr>
          <p:cNvPr id="19" name="下矢印 18"/>
          <p:cNvSpPr/>
          <p:nvPr/>
        </p:nvSpPr>
        <p:spPr>
          <a:xfrm>
            <a:off x="4139952" y="4005064"/>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95536" y="1268760"/>
            <a:ext cx="8352928"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4139952" y="6021288"/>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E:\PNG カラーバージョン\キャラクター\女性社員A\女性社員A_コレです_02.png"/>
          <p:cNvPicPr>
            <a:picLocks noChangeAspect="1" noChangeArrowheads="1"/>
          </p:cNvPicPr>
          <p:nvPr/>
        </p:nvPicPr>
        <p:blipFill>
          <a:blip r:embed="rId3" cstate="print"/>
          <a:srcRect/>
          <a:stretch>
            <a:fillRect/>
          </a:stretch>
        </p:blipFill>
        <p:spPr bwMode="auto">
          <a:xfrm>
            <a:off x="611560" y="3645024"/>
            <a:ext cx="1569469" cy="156946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4" name="星 5 13"/>
          <p:cNvSpPr/>
          <p:nvPr/>
        </p:nvSpPr>
        <p:spPr>
          <a:xfrm>
            <a:off x="144016" y="1196752"/>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03648" y="1268760"/>
            <a:ext cx="727280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b="1" dirty="0" smtClean="0"/>
              <a:t>医薬品が十分に効果をあげるためにはどんなことが大切ですか？</a:t>
            </a:r>
            <a:endParaRPr lang="ja-JP" altLang="en-US" sz="2000" b="1" dirty="0"/>
          </a:p>
        </p:txBody>
      </p:sp>
      <p:sp>
        <p:nvSpPr>
          <p:cNvPr id="16" name="正方形/長方形 15"/>
          <p:cNvSpPr/>
          <p:nvPr/>
        </p:nvSpPr>
        <p:spPr>
          <a:xfrm>
            <a:off x="504056" y="1340768"/>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４</a:t>
            </a:r>
            <a:endParaRPr lang="en-US" altLang="ja-JP" sz="2800" b="1" dirty="0" smtClean="0">
              <a:latin typeface="+mj-ea"/>
            </a:endParaRPr>
          </a:p>
        </p:txBody>
      </p:sp>
      <p:sp>
        <p:nvSpPr>
          <p:cNvPr id="17" name="円形吹き出し 16"/>
          <p:cNvSpPr/>
          <p:nvPr/>
        </p:nvSpPr>
        <p:spPr>
          <a:xfrm>
            <a:off x="539552" y="2276872"/>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55576" y="2204864"/>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26" name="正方形/長方形 25"/>
          <p:cNvSpPr/>
          <p:nvPr/>
        </p:nvSpPr>
        <p:spPr>
          <a:xfrm>
            <a:off x="1619672" y="2636912"/>
            <a:ext cx="6606480" cy="1338828"/>
          </a:xfrm>
          <a:prstGeom prst="rect">
            <a:avLst/>
          </a:prstGeom>
        </p:spPr>
        <p:txBody>
          <a:bodyPr wrap="square">
            <a:spAutoFit/>
          </a:bodyPr>
          <a:lstStyle/>
          <a:p>
            <a:pPr>
              <a:lnSpc>
                <a:spcPct val="150000"/>
              </a:lnSpc>
              <a:buNone/>
            </a:pPr>
            <a:r>
              <a:rPr lang="ja-JP" altLang="en-US" b="1" dirty="0" smtClean="0">
                <a:latin typeface="+mn-ea"/>
              </a:rPr>
              <a:t>医薬品は正しく使われることが必要です。</a:t>
            </a:r>
            <a:endParaRPr lang="en-US" altLang="ja-JP" b="1" dirty="0" smtClean="0">
              <a:latin typeface="+mn-ea"/>
            </a:endParaRPr>
          </a:p>
          <a:p>
            <a:pPr>
              <a:lnSpc>
                <a:spcPct val="150000"/>
              </a:lnSpc>
              <a:buNone/>
            </a:pPr>
            <a:r>
              <a:rPr lang="ja-JP" altLang="en-US" b="1" dirty="0" smtClean="0">
                <a:latin typeface="+mn-ea"/>
              </a:rPr>
              <a:t>医薬品を正しく使っても運動、食事、睡眠など健康の三原則を守らないと医薬品は十分に役割を発揮できないことがあります。</a:t>
            </a:r>
            <a:endParaRPr lang="en-US" altLang="ja-JP" b="1" dirty="0" smtClean="0">
              <a:latin typeface="+mn-ea"/>
            </a:endParaRPr>
          </a:p>
        </p:txBody>
      </p:sp>
      <p:sp>
        <p:nvSpPr>
          <p:cNvPr id="27" name="円/楕円 26"/>
          <p:cNvSpPr/>
          <p:nvPr/>
        </p:nvSpPr>
        <p:spPr>
          <a:xfrm>
            <a:off x="323528" y="4759984"/>
            <a:ext cx="1728192" cy="648072"/>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28" name="正方形/長方形 27"/>
          <p:cNvSpPr/>
          <p:nvPr/>
        </p:nvSpPr>
        <p:spPr>
          <a:xfrm>
            <a:off x="2069976" y="4976008"/>
            <a:ext cx="6174432" cy="1477328"/>
          </a:xfrm>
          <a:prstGeom prst="rect">
            <a:avLst/>
          </a:prstGeom>
        </p:spPr>
        <p:txBody>
          <a:bodyPr wrap="square">
            <a:spAutoFit/>
          </a:bodyPr>
          <a:lstStyle/>
          <a:p>
            <a:pPr>
              <a:buNone/>
            </a:pPr>
            <a:r>
              <a:rPr lang="ja-JP" altLang="en-US" b="1" dirty="0" smtClean="0">
                <a:latin typeface="+mj-ea"/>
                <a:ea typeface="+mj-ea"/>
              </a:rPr>
              <a:t>医薬品が十分に効果をあげるために必要な事項について</a:t>
            </a:r>
            <a:endParaRPr lang="en-US" altLang="ja-JP" b="1" dirty="0" smtClean="0">
              <a:latin typeface="+mj-ea"/>
              <a:ea typeface="+mj-ea"/>
            </a:endParaRPr>
          </a:p>
          <a:p>
            <a:pPr>
              <a:buNone/>
            </a:pPr>
            <a:endParaRPr lang="en-US" altLang="ja-JP" b="1" dirty="0" smtClean="0">
              <a:latin typeface="+mj-ea"/>
              <a:ea typeface="+mj-ea"/>
            </a:endParaRPr>
          </a:p>
          <a:p>
            <a:pPr>
              <a:lnSpc>
                <a:spcPct val="150000"/>
              </a:lnSpc>
              <a:buNone/>
            </a:pPr>
            <a:r>
              <a:rPr lang="ja-JP" altLang="en-US" b="1" dirty="0" smtClean="0">
                <a:latin typeface="+mj-ea"/>
                <a:ea typeface="+mj-ea"/>
              </a:rPr>
              <a:t>　　　　・自然治癒力を高める生活習慣の実践（健康三原則）</a:t>
            </a:r>
            <a:endParaRPr lang="en-US" altLang="ja-JP" b="1" dirty="0" smtClean="0">
              <a:latin typeface="+mj-ea"/>
              <a:ea typeface="+mj-ea"/>
            </a:endParaRPr>
          </a:p>
          <a:p>
            <a:pPr>
              <a:lnSpc>
                <a:spcPct val="150000"/>
              </a:lnSpc>
              <a:buNone/>
            </a:pPr>
            <a:r>
              <a:rPr lang="ja-JP" altLang="en-US" b="1" dirty="0" smtClean="0">
                <a:latin typeface="+mj-ea"/>
                <a:ea typeface="+mj-ea"/>
              </a:rPr>
              <a:t>　　　　・医薬品を正しく使うこと</a:t>
            </a:r>
            <a:endParaRPr lang="ja-JP" altLang="en-US" b="1" dirty="0">
              <a:latin typeface="+mj-ea"/>
              <a:ea typeface="+mj-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2" name="角丸四角形 11"/>
          <p:cNvSpPr/>
          <p:nvPr/>
        </p:nvSpPr>
        <p:spPr>
          <a:xfrm>
            <a:off x="1475656" y="2996952"/>
            <a:ext cx="6408712" cy="2520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251520" y="980728"/>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691680" y="1124744"/>
            <a:ext cx="5400600"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t>医薬品はどうやってできるのですか？</a:t>
            </a:r>
            <a:endParaRPr lang="ja-JP" altLang="en-US" sz="2000" b="1" dirty="0"/>
          </a:p>
        </p:txBody>
      </p:sp>
      <p:sp>
        <p:nvSpPr>
          <p:cNvPr id="19" name="正方形/長方形 18"/>
          <p:cNvSpPr/>
          <p:nvPr/>
        </p:nvSpPr>
        <p:spPr>
          <a:xfrm>
            <a:off x="539552" y="1124744"/>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５</a:t>
            </a:r>
            <a:endParaRPr lang="en-US" altLang="ja-JP" sz="2800" b="1" dirty="0" smtClean="0">
              <a:latin typeface="+mj-ea"/>
            </a:endParaRPr>
          </a:p>
        </p:txBody>
      </p:sp>
      <p:sp>
        <p:nvSpPr>
          <p:cNvPr id="20" name="円形吹き出し 19"/>
          <p:cNvSpPr/>
          <p:nvPr/>
        </p:nvSpPr>
        <p:spPr>
          <a:xfrm>
            <a:off x="539552" y="2060848"/>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55576" y="1988840"/>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22" name="正方形/長方形 21"/>
          <p:cNvSpPr/>
          <p:nvPr/>
        </p:nvSpPr>
        <p:spPr>
          <a:xfrm>
            <a:off x="1547476" y="2524834"/>
            <a:ext cx="4645824" cy="400110"/>
          </a:xfrm>
          <a:prstGeom prst="rect">
            <a:avLst/>
          </a:prstGeom>
        </p:spPr>
        <p:txBody>
          <a:bodyPr wrap="none">
            <a:spAutoFit/>
          </a:bodyPr>
          <a:lstStyle/>
          <a:p>
            <a:r>
              <a:rPr lang="ja-JP" altLang="en-US" b="1" dirty="0" smtClean="0">
                <a:latin typeface="ＭＳ Ｐゴシック"/>
                <a:ea typeface="ＭＳ Ｐゴシック"/>
              </a:rPr>
              <a:t>医薬品は次のような</a:t>
            </a:r>
            <a:r>
              <a:rPr lang="ja-JP" altLang="en-US" sz="2000" b="1" dirty="0" smtClean="0"/>
              <a:t>　</a:t>
            </a:r>
            <a:r>
              <a:rPr lang="ja-JP" altLang="en-US" b="1" dirty="0" smtClean="0"/>
              <a:t>段階を経て作られます。</a:t>
            </a:r>
            <a:endParaRPr lang="ja-JP" altLang="en-US" b="1" dirty="0"/>
          </a:p>
        </p:txBody>
      </p:sp>
      <p:sp>
        <p:nvSpPr>
          <p:cNvPr id="23" name="正方形/長方形 22"/>
          <p:cNvSpPr/>
          <p:nvPr/>
        </p:nvSpPr>
        <p:spPr>
          <a:xfrm>
            <a:off x="1187624" y="3140968"/>
            <a:ext cx="7830616" cy="3416320"/>
          </a:xfrm>
          <a:prstGeom prst="rect">
            <a:avLst/>
          </a:prstGeom>
        </p:spPr>
        <p:txBody>
          <a:bodyPr wrap="square">
            <a:spAutoFit/>
          </a:bodyPr>
          <a:lstStyle/>
          <a:p>
            <a:pPr>
              <a:buNone/>
            </a:pPr>
            <a:r>
              <a:rPr lang="ja-JP" altLang="en-US" dirty="0" smtClean="0"/>
              <a:t>　　　</a:t>
            </a:r>
            <a:r>
              <a:rPr lang="ja-JP" altLang="en-US" b="1" dirty="0" smtClean="0"/>
              <a:t>１．薬になりそうな物質（候補物質）を探します</a:t>
            </a:r>
            <a:endParaRPr lang="en-US" altLang="ja-JP" b="1" dirty="0" smtClean="0"/>
          </a:p>
          <a:p>
            <a:pPr>
              <a:buNone/>
            </a:pPr>
            <a:r>
              <a:rPr lang="ja-JP" altLang="en-US" b="1" dirty="0" smtClean="0"/>
              <a:t>　　　　　　　　　　　</a:t>
            </a:r>
            <a:r>
              <a:rPr lang="ja-JP" altLang="en-US" b="1" dirty="0" smtClean="0">
                <a:latin typeface="ＭＳ Ｐゴシック"/>
                <a:ea typeface="ＭＳ Ｐゴシック"/>
              </a:rPr>
              <a:t>⇓</a:t>
            </a:r>
            <a:r>
              <a:rPr lang="ja-JP" altLang="en-US" b="1" dirty="0" smtClean="0"/>
              <a:t>　　　２～３年</a:t>
            </a:r>
            <a:endParaRPr lang="en-US" altLang="ja-JP" b="1" dirty="0" smtClean="0"/>
          </a:p>
          <a:p>
            <a:pPr>
              <a:buNone/>
            </a:pPr>
            <a:r>
              <a:rPr lang="ja-JP" altLang="en-US" b="1" dirty="0" smtClean="0"/>
              <a:t>　　　２．候補物質の絞り込みと様々なチェックをします</a:t>
            </a:r>
            <a:endParaRPr lang="en-US" altLang="ja-JP" b="1" dirty="0" smtClean="0"/>
          </a:p>
          <a:p>
            <a:pPr>
              <a:buNone/>
            </a:pPr>
            <a:r>
              <a:rPr lang="ja-JP" altLang="en-US" b="1" dirty="0" smtClean="0"/>
              <a:t>　　　　　　　　　　　</a:t>
            </a:r>
            <a:r>
              <a:rPr lang="ja-JP" altLang="en-US" b="1" dirty="0" smtClean="0">
                <a:latin typeface="ＭＳ Ｐゴシック"/>
                <a:ea typeface="ＭＳ Ｐゴシック"/>
              </a:rPr>
              <a:t>⇓</a:t>
            </a:r>
            <a:r>
              <a:rPr lang="ja-JP" altLang="en-US" b="1" dirty="0" smtClean="0"/>
              <a:t>　　　３～５年</a:t>
            </a:r>
            <a:endParaRPr lang="en-US" altLang="ja-JP" b="1" dirty="0" smtClean="0"/>
          </a:p>
          <a:p>
            <a:pPr>
              <a:buNone/>
            </a:pPr>
            <a:r>
              <a:rPr lang="ja-JP" altLang="en-US" b="1" dirty="0" smtClean="0"/>
              <a:t>　　　３．チェックのためには　患者さんにも協力してもらいます</a:t>
            </a:r>
            <a:endParaRPr lang="en-US" altLang="ja-JP" b="1" dirty="0" smtClean="0"/>
          </a:p>
          <a:p>
            <a:pPr>
              <a:buNone/>
            </a:pPr>
            <a:r>
              <a:rPr lang="ja-JP" altLang="en-US" b="1" dirty="0" smtClean="0"/>
              <a:t>　　　　　　　　　　　</a:t>
            </a:r>
            <a:r>
              <a:rPr lang="ja-JP" altLang="en-US" b="1" dirty="0" smtClean="0">
                <a:latin typeface="ＭＳ Ｐゴシック"/>
                <a:ea typeface="ＭＳ Ｐゴシック"/>
              </a:rPr>
              <a:t>⇓</a:t>
            </a:r>
            <a:r>
              <a:rPr lang="ja-JP" altLang="en-US" b="1" dirty="0" smtClean="0"/>
              <a:t>　　　３～７年</a:t>
            </a:r>
            <a:endParaRPr lang="en-US" altLang="ja-JP" b="1" dirty="0" smtClean="0"/>
          </a:p>
          <a:p>
            <a:pPr>
              <a:buNone/>
            </a:pPr>
            <a:r>
              <a:rPr lang="ja-JP" altLang="en-US" b="1" dirty="0" smtClean="0"/>
              <a:t>　　　４．有効性や安全性などを専門の機関が審査し国が承認します</a:t>
            </a:r>
            <a:endParaRPr lang="en-US" altLang="ja-JP" b="1" dirty="0" smtClean="0"/>
          </a:p>
          <a:p>
            <a:pPr>
              <a:buNone/>
            </a:pPr>
            <a:r>
              <a:rPr lang="ja-JP" altLang="en-US" b="1" dirty="0" smtClean="0"/>
              <a:t>　　　　　　　　　　　　　　１～２年</a:t>
            </a:r>
            <a:endParaRPr lang="en-US" altLang="ja-JP" b="1" dirty="0" smtClean="0"/>
          </a:p>
          <a:p>
            <a:pPr>
              <a:buNone/>
            </a:pPr>
            <a:r>
              <a:rPr lang="ja-JP" altLang="en-US" b="1" dirty="0" smtClean="0"/>
              <a:t>　　　　　　　</a:t>
            </a:r>
            <a:endParaRPr lang="en-US" altLang="ja-JP" b="1" dirty="0" smtClean="0"/>
          </a:p>
          <a:p>
            <a:pPr>
              <a:buNone/>
            </a:pPr>
            <a:endParaRPr lang="en-US" altLang="ja-JP" b="1" dirty="0" smtClean="0">
              <a:latin typeface="ＭＳ Ｐゴシック"/>
              <a:ea typeface="ＭＳ Ｐゴシック"/>
            </a:endParaRPr>
          </a:p>
          <a:p>
            <a:pPr>
              <a:buNone/>
            </a:pPr>
            <a:r>
              <a:rPr lang="ja-JP" altLang="en-US" b="1" dirty="0" smtClean="0">
                <a:latin typeface="ＭＳ Ｐゴシック"/>
                <a:ea typeface="ＭＳ Ｐゴシック"/>
              </a:rPr>
              <a:t>　　　　　　　☉承認制度により有効性や安全性が審査されていること</a:t>
            </a:r>
            <a:endParaRPr lang="en-US" altLang="ja-JP" b="1" dirty="0" smtClean="0">
              <a:latin typeface="ＭＳ Ｐゴシック"/>
              <a:ea typeface="ＭＳ Ｐゴシック"/>
            </a:endParaRPr>
          </a:p>
          <a:p>
            <a:pPr>
              <a:buNone/>
            </a:pPr>
            <a:r>
              <a:rPr lang="ja-JP" altLang="en-US" b="1" dirty="0" smtClean="0">
                <a:latin typeface="ＭＳ Ｐゴシック"/>
                <a:ea typeface="ＭＳ Ｐゴシック"/>
              </a:rPr>
              <a:t>　　　　　　　☉ジェネリック医薬品</a:t>
            </a:r>
            <a:endParaRPr lang="en-US" altLang="ja-JP" b="1" dirty="0" smtClean="0">
              <a:latin typeface="ＭＳ Ｐゴシック"/>
              <a:ea typeface="ＭＳ Ｐゴシック"/>
            </a:endParaRPr>
          </a:p>
        </p:txBody>
      </p:sp>
      <p:sp>
        <p:nvSpPr>
          <p:cNvPr id="24" name="円/楕円 23"/>
          <p:cNvSpPr/>
          <p:nvPr/>
        </p:nvSpPr>
        <p:spPr>
          <a:xfrm>
            <a:off x="395536" y="5877272"/>
            <a:ext cx="1872208"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pic>
        <p:nvPicPr>
          <p:cNvPr id="29" name="Picture 5" descr="E:\パート２\01_イラスト\01_PNG\0394.png"/>
          <p:cNvPicPr>
            <a:picLocks noChangeAspect="1" noChangeArrowheads="1"/>
          </p:cNvPicPr>
          <p:nvPr/>
        </p:nvPicPr>
        <p:blipFill>
          <a:blip r:embed="rId2" cstate="print"/>
          <a:srcRect/>
          <a:stretch>
            <a:fillRect/>
          </a:stretch>
        </p:blipFill>
        <p:spPr bwMode="auto">
          <a:xfrm>
            <a:off x="7380312" y="1845741"/>
            <a:ext cx="1028700" cy="2519363"/>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
        <p:nvSpPr>
          <p:cNvPr id="14" name="角丸四角形 13"/>
          <p:cNvSpPr/>
          <p:nvPr/>
        </p:nvSpPr>
        <p:spPr>
          <a:xfrm>
            <a:off x="2591272" y="2900838"/>
            <a:ext cx="4608512" cy="14401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432048" y="980728"/>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03648" y="1412776"/>
            <a:ext cx="6840760"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t>医薬品には　どうしていろいろな形があるのですか？</a:t>
            </a:r>
            <a:endParaRPr lang="ja-JP" altLang="en-US" sz="2000" b="1" dirty="0"/>
          </a:p>
        </p:txBody>
      </p:sp>
      <p:sp>
        <p:nvSpPr>
          <p:cNvPr id="25" name="正方形/長方形 24"/>
          <p:cNvSpPr/>
          <p:nvPr/>
        </p:nvSpPr>
        <p:spPr>
          <a:xfrm>
            <a:off x="718845" y="1105580"/>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６</a:t>
            </a:r>
            <a:endParaRPr lang="en-US" altLang="ja-JP" sz="2800" b="1" dirty="0" smtClean="0">
              <a:latin typeface="+mj-ea"/>
            </a:endParaRPr>
          </a:p>
        </p:txBody>
      </p:sp>
      <p:sp>
        <p:nvSpPr>
          <p:cNvPr id="26" name="円形吹き出し 25"/>
          <p:cNvSpPr/>
          <p:nvPr/>
        </p:nvSpPr>
        <p:spPr>
          <a:xfrm>
            <a:off x="503040" y="1916832"/>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19064" y="1795463"/>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28" name="正方形/長方形 27"/>
          <p:cNvSpPr/>
          <p:nvPr/>
        </p:nvSpPr>
        <p:spPr>
          <a:xfrm>
            <a:off x="1223120" y="2180758"/>
            <a:ext cx="6984776" cy="369332"/>
          </a:xfrm>
          <a:prstGeom prst="rect">
            <a:avLst/>
          </a:prstGeom>
        </p:spPr>
        <p:txBody>
          <a:bodyPr wrap="square">
            <a:spAutoFit/>
          </a:bodyPr>
          <a:lstStyle/>
          <a:p>
            <a:r>
              <a:rPr lang="ja-JP" altLang="en-US" b="1" dirty="0" smtClean="0">
                <a:latin typeface="+mj-ea"/>
                <a:ea typeface="+mj-ea"/>
              </a:rPr>
              <a:t>　医薬品としての役割が効果的に発揮できるようにするためです。</a:t>
            </a:r>
            <a:endParaRPr lang="ja-JP" altLang="en-US" b="1" dirty="0">
              <a:latin typeface="+mj-ea"/>
              <a:ea typeface="+mj-ea"/>
            </a:endParaRPr>
          </a:p>
        </p:txBody>
      </p:sp>
      <p:sp>
        <p:nvSpPr>
          <p:cNvPr id="30" name="円/楕円 29"/>
          <p:cNvSpPr/>
          <p:nvPr/>
        </p:nvSpPr>
        <p:spPr>
          <a:xfrm>
            <a:off x="359024" y="4485014"/>
            <a:ext cx="1800200" cy="504056"/>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31" name="円/楕円 30"/>
          <p:cNvSpPr/>
          <p:nvPr/>
        </p:nvSpPr>
        <p:spPr>
          <a:xfrm>
            <a:off x="647056" y="5925174"/>
            <a:ext cx="1296144" cy="57606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解説</a:t>
            </a:r>
            <a:endParaRPr kumimoji="1" lang="ja-JP" altLang="en-US" dirty="0"/>
          </a:p>
        </p:txBody>
      </p:sp>
      <p:sp>
        <p:nvSpPr>
          <p:cNvPr id="32" name="正方形/長方形 31"/>
          <p:cNvSpPr/>
          <p:nvPr/>
        </p:nvSpPr>
        <p:spPr>
          <a:xfrm>
            <a:off x="1313384" y="2540798"/>
            <a:ext cx="8262664" cy="4416594"/>
          </a:xfrm>
          <a:prstGeom prst="rect">
            <a:avLst/>
          </a:prstGeom>
        </p:spPr>
        <p:txBody>
          <a:bodyPr wrap="square">
            <a:spAutoFit/>
          </a:bodyPr>
          <a:lstStyle/>
          <a:p>
            <a:pPr>
              <a:buNone/>
            </a:pPr>
            <a:r>
              <a:rPr lang="ja-JP" altLang="en-US" b="1" dirty="0" smtClean="0">
                <a:latin typeface="ＭＳ Ｐゴシック"/>
                <a:ea typeface="ＭＳ Ｐゴシック"/>
              </a:rPr>
              <a:t>医薬品には様々な形がある理由</a:t>
            </a:r>
            <a:endParaRPr lang="en-US" altLang="ja-JP" b="1" dirty="0" smtClean="0">
              <a:latin typeface="ＭＳ Ｐゴシック"/>
              <a:ea typeface="ＭＳ Ｐゴシック"/>
            </a:endParaRPr>
          </a:p>
          <a:p>
            <a:pPr>
              <a:lnSpc>
                <a:spcPct val="150000"/>
              </a:lnSpc>
              <a:buNone/>
            </a:pPr>
            <a:r>
              <a:rPr lang="ja-JP" altLang="en-US" sz="1600" dirty="0" smtClean="0">
                <a:latin typeface="ＭＳ Ｐゴシック"/>
                <a:ea typeface="ＭＳ Ｐゴシック"/>
              </a:rPr>
              <a:t>　　　　　　　　　　　</a:t>
            </a:r>
            <a:r>
              <a:rPr lang="ja-JP" altLang="en-US" sz="1600" b="1" dirty="0" smtClean="0">
                <a:latin typeface="ＭＳ Ｐゴシック"/>
                <a:ea typeface="ＭＳ Ｐゴシック"/>
              </a:rPr>
              <a:t>・効果が早く現れるようにするため</a:t>
            </a:r>
            <a:endParaRPr lang="en-US" altLang="ja-JP" sz="1600" b="1" dirty="0" smtClean="0">
              <a:latin typeface="ＭＳ Ｐゴシック"/>
              <a:ea typeface="ＭＳ Ｐゴシック"/>
            </a:endParaRPr>
          </a:p>
          <a:p>
            <a:pPr>
              <a:lnSpc>
                <a:spcPct val="150000"/>
              </a:lnSpc>
              <a:buNone/>
            </a:pPr>
            <a:r>
              <a:rPr lang="ja-JP" altLang="en-US" sz="1600" b="1" dirty="0" smtClean="0">
                <a:latin typeface="ＭＳ Ｐゴシック"/>
                <a:ea typeface="ＭＳ Ｐゴシック"/>
              </a:rPr>
              <a:t>　　　　　　　　　　　・効果が長時間続くようにするため</a:t>
            </a:r>
            <a:endParaRPr lang="en-US" altLang="ja-JP" sz="1600" b="1" dirty="0" smtClean="0">
              <a:latin typeface="ＭＳ Ｐゴシック"/>
              <a:ea typeface="ＭＳ Ｐゴシック"/>
            </a:endParaRPr>
          </a:p>
          <a:p>
            <a:pPr>
              <a:lnSpc>
                <a:spcPct val="150000"/>
              </a:lnSpc>
              <a:buNone/>
            </a:pPr>
            <a:r>
              <a:rPr lang="ja-JP" altLang="en-US" sz="1600" b="1" dirty="0" smtClean="0">
                <a:latin typeface="ＭＳ Ｐゴシック"/>
                <a:ea typeface="ＭＳ Ｐゴシック"/>
              </a:rPr>
              <a:t>　　　　　　　　　　　・子どもや高齢者に医薬品をのみやすくするため</a:t>
            </a:r>
            <a:endParaRPr lang="en-US" altLang="ja-JP" sz="1600" b="1" dirty="0" smtClean="0">
              <a:latin typeface="ＭＳ Ｐゴシック"/>
              <a:ea typeface="ＭＳ Ｐゴシック"/>
            </a:endParaRPr>
          </a:p>
          <a:p>
            <a:pPr>
              <a:lnSpc>
                <a:spcPct val="150000"/>
              </a:lnSpc>
              <a:buNone/>
            </a:pPr>
            <a:r>
              <a:rPr lang="ja-JP" altLang="en-US" sz="1600" b="1" dirty="0" smtClean="0">
                <a:latin typeface="ＭＳ Ｐゴシック"/>
                <a:ea typeface="ＭＳ Ｐゴシック"/>
              </a:rPr>
              <a:t>　　　　　　　　　　　・病気の場所に直接作用させるため</a:t>
            </a:r>
            <a:endParaRPr lang="en-US" altLang="ja-JP" sz="1600" b="1" dirty="0" smtClean="0">
              <a:latin typeface="ＭＳ Ｐゴシック"/>
              <a:ea typeface="ＭＳ Ｐゴシック"/>
            </a:endParaRPr>
          </a:p>
          <a:p>
            <a:pPr>
              <a:buNone/>
            </a:pPr>
            <a:r>
              <a:rPr lang="ja-JP" altLang="en-US" sz="1600" b="1" dirty="0" smtClean="0">
                <a:latin typeface="ＭＳ Ｐゴシック"/>
                <a:ea typeface="ＭＳ Ｐゴシック"/>
              </a:rPr>
              <a:t>　　　　　</a:t>
            </a:r>
            <a:endParaRPr lang="en-US" altLang="ja-JP" sz="1600" b="1" dirty="0" smtClean="0">
              <a:latin typeface="ＭＳ Ｐゴシック"/>
              <a:ea typeface="ＭＳ Ｐゴシック"/>
            </a:endParaRPr>
          </a:p>
          <a:p>
            <a:pPr>
              <a:lnSpc>
                <a:spcPct val="150000"/>
              </a:lnSpc>
              <a:buNone/>
            </a:pPr>
            <a:r>
              <a:rPr lang="ja-JP" altLang="en-US" sz="1600" b="1" dirty="0" smtClean="0">
                <a:latin typeface="ＭＳ Ｐゴシック"/>
                <a:ea typeface="ＭＳ Ｐゴシック"/>
              </a:rPr>
              <a:t>　　　　　　　</a:t>
            </a:r>
            <a:r>
              <a:rPr lang="ja-JP" altLang="en-US" b="1" dirty="0" smtClean="0">
                <a:latin typeface="ＭＳ Ｐゴシック"/>
                <a:ea typeface="ＭＳ Ｐゴシック"/>
              </a:rPr>
              <a:t>☉医薬品の特性を理解</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☉医薬品を正しく使うことが必要であることの理解</a:t>
            </a:r>
            <a:endParaRPr lang="en-US" altLang="ja-JP" b="1" dirty="0" smtClean="0">
              <a:latin typeface="ＭＳ Ｐゴシック"/>
              <a:ea typeface="ＭＳ Ｐゴシック"/>
            </a:endParaRPr>
          </a:p>
          <a:p>
            <a:pPr>
              <a:buNone/>
            </a:pPr>
            <a:r>
              <a:rPr lang="ja-JP" altLang="en-US" sz="1600" dirty="0" smtClean="0">
                <a:latin typeface="ＭＳ Ｐゴシック"/>
                <a:ea typeface="ＭＳ Ｐゴシック"/>
              </a:rPr>
              <a:t>　　　　　　　</a:t>
            </a:r>
            <a:endParaRPr lang="en-US" altLang="ja-JP" sz="1600" dirty="0" smtClean="0">
              <a:latin typeface="ＭＳ Ｐゴシック"/>
              <a:ea typeface="ＭＳ Ｐゴシック"/>
            </a:endParaRPr>
          </a:p>
          <a:p>
            <a:pPr>
              <a:lnSpc>
                <a:spcPct val="150000"/>
              </a:lnSpc>
              <a:buNone/>
            </a:pPr>
            <a:r>
              <a:rPr lang="ja-JP" altLang="en-US" sz="1000" dirty="0" smtClean="0">
                <a:latin typeface="ＭＳ Ｐゴシック"/>
                <a:ea typeface="ＭＳ Ｐゴシック"/>
              </a:rPr>
              <a:t>　　　　　　　　　　　　</a:t>
            </a:r>
            <a:r>
              <a:rPr lang="ja-JP" altLang="en-US" b="1" dirty="0" smtClean="0">
                <a:latin typeface="ＭＳ Ｐゴシック"/>
                <a:ea typeface="ＭＳ Ｐゴシック"/>
              </a:rPr>
              <a:t>Ｑ　「錠剤をガリガリ噛んでのんでもよいですか？」</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Ｑ　「噛んでのんでもよい薬は、ありますか？」</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Ｑ　「カプセル剤の中身を出してのんでもよいですか？」</a:t>
            </a:r>
            <a:endParaRPr lang="en-US" altLang="ja-JP" b="1" dirty="0" smtClean="0">
              <a:latin typeface="ＭＳ Ｐゴシック"/>
              <a:ea typeface="ＭＳ Ｐゴシック"/>
            </a:endParaRPr>
          </a:p>
        </p:txBody>
      </p:sp>
      <p:pic>
        <p:nvPicPr>
          <p:cNvPr id="33" name="Picture 5" descr="E:\パート２\01_イラスト\01_PNG\0394.png"/>
          <p:cNvPicPr>
            <a:picLocks noChangeAspect="1" noChangeArrowheads="1"/>
          </p:cNvPicPr>
          <p:nvPr/>
        </p:nvPicPr>
        <p:blipFill>
          <a:blip r:embed="rId2" cstate="print"/>
          <a:srcRect/>
          <a:stretch>
            <a:fillRect/>
          </a:stretch>
        </p:blipFill>
        <p:spPr bwMode="auto">
          <a:xfrm>
            <a:off x="7431732" y="2853853"/>
            <a:ext cx="1028700" cy="2519363"/>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星 5 10"/>
          <p:cNvSpPr/>
          <p:nvPr/>
        </p:nvSpPr>
        <p:spPr>
          <a:xfrm>
            <a:off x="251520" y="980728"/>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63688" y="1124744"/>
            <a:ext cx="604867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t>のんだ医薬品は　体の中でどうなるのですか？</a:t>
            </a:r>
            <a:endParaRPr lang="ja-JP" altLang="en-US" sz="2000" b="1" dirty="0"/>
          </a:p>
        </p:txBody>
      </p:sp>
      <p:sp>
        <p:nvSpPr>
          <p:cNvPr id="13" name="正方形/長方形 12"/>
          <p:cNvSpPr/>
          <p:nvPr/>
        </p:nvSpPr>
        <p:spPr>
          <a:xfrm>
            <a:off x="539552" y="1124744"/>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７</a:t>
            </a:r>
            <a:endParaRPr lang="en-US" altLang="ja-JP" sz="2800" b="1" dirty="0" smtClean="0">
              <a:latin typeface="+mj-ea"/>
            </a:endParaRPr>
          </a:p>
        </p:txBody>
      </p:sp>
      <p:sp>
        <p:nvSpPr>
          <p:cNvPr id="14" name="円形吹き出し 13"/>
          <p:cNvSpPr/>
          <p:nvPr/>
        </p:nvSpPr>
        <p:spPr>
          <a:xfrm>
            <a:off x="971600" y="1988840"/>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87624" y="1916832"/>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9" name="正方形/長方形 8"/>
          <p:cNvSpPr/>
          <p:nvPr/>
        </p:nvSpPr>
        <p:spPr>
          <a:xfrm>
            <a:off x="1907704" y="2348880"/>
            <a:ext cx="6264696" cy="1689373"/>
          </a:xfrm>
          <a:prstGeom prst="rect">
            <a:avLst/>
          </a:prstGeom>
        </p:spPr>
        <p:txBody>
          <a:bodyPr wrap="square">
            <a:spAutoFit/>
          </a:bodyPr>
          <a:lstStyle/>
          <a:p>
            <a:pPr>
              <a:lnSpc>
                <a:spcPct val="150000"/>
              </a:lnSpc>
              <a:buNone/>
            </a:pPr>
            <a:r>
              <a:rPr lang="ja-JP" altLang="en-US" b="1" dirty="0" smtClean="0">
                <a:latin typeface="+mj-ea"/>
                <a:ea typeface="+mj-ea"/>
              </a:rPr>
              <a:t>口から入った医薬品は一般的に胃（小腸の場合もある）で溶け、小腸で吸収されます。</a:t>
            </a:r>
            <a:endParaRPr lang="en-US" altLang="ja-JP" b="1" dirty="0" smtClean="0">
              <a:latin typeface="+mj-ea"/>
              <a:ea typeface="+mj-ea"/>
            </a:endParaRPr>
          </a:p>
          <a:p>
            <a:pPr>
              <a:lnSpc>
                <a:spcPct val="150000"/>
              </a:lnSpc>
              <a:buNone/>
            </a:pPr>
            <a:r>
              <a:rPr lang="ja-JP" altLang="en-US" b="1" dirty="0" smtClean="0">
                <a:latin typeface="+mj-ea"/>
                <a:ea typeface="+mj-ea"/>
              </a:rPr>
              <a:t>吸収された成分は肝臓で一部分解</a:t>
            </a:r>
            <a:r>
              <a:rPr lang="en-US" altLang="ja-JP" b="1" dirty="0" smtClean="0">
                <a:latin typeface="+mj-ea"/>
                <a:ea typeface="+mj-ea"/>
              </a:rPr>
              <a:t>(</a:t>
            </a:r>
            <a:r>
              <a:rPr lang="ja-JP" altLang="en-US" b="1" dirty="0" smtClean="0">
                <a:latin typeface="+mj-ea"/>
                <a:ea typeface="+mj-ea"/>
              </a:rPr>
              <a:t>代謝）され残りの成分が血液中に入って全身をめぐります。</a:t>
            </a:r>
            <a:endParaRPr lang="en-US" altLang="ja-JP" b="1" dirty="0" smtClean="0">
              <a:latin typeface="+mj-ea"/>
              <a:ea typeface="+mj-ea"/>
            </a:endParaRPr>
          </a:p>
        </p:txBody>
      </p:sp>
      <p:sp>
        <p:nvSpPr>
          <p:cNvPr id="10" name="正方形/長方形 9"/>
          <p:cNvSpPr/>
          <p:nvPr/>
        </p:nvSpPr>
        <p:spPr>
          <a:xfrm>
            <a:off x="1979712" y="4691955"/>
            <a:ext cx="6318448" cy="1689373"/>
          </a:xfrm>
          <a:prstGeom prst="rect">
            <a:avLst/>
          </a:prstGeom>
        </p:spPr>
        <p:txBody>
          <a:bodyPr wrap="square">
            <a:spAutoFit/>
          </a:bodyPr>
          <a:lstStyle/>
          <a:p>
            <a:pPr>
              <a:lnSpc>
                <a:spcPct val="150000"/>
              </a:lnSpc>
              <a:buNone/>
            </a:pPr>
            <a:r>
              <a:rPr lang="ja-JP" altLang="en-US" b="1" dirty="0" smtClean="0">
                <a:latin typeface="ＭＳ Ｐゴシック"/>
                <a:ea typeface="ＭＳ Ｐゴシック"/>
              </a:rPr>
              <a:t>服用した医薬品が体内で吸収され血液中に入っていく過程</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☉薬効の血中濃度「体の中の医薬品の量」とグラフ</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☉一般用医薬品の説明書（添付文書）</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a:t>
            </a:r>
            <a:endParaRPr lang="ja-JP" altLang="en-US" b="1" dirty="0"/>
          </a:p>
        </p:txBody>
      </p:sp>
      <p:sp>
        <p:nvSpPr>
          <p:cNvPr id="16" name="円/楕円 15"/>
          <p:cNvSpPr/>
          <p:nvPr/>
        </p:nvSpPr>
        <p:spPr>
          <a:xfrm>
            <a:off x="323528" y="4653136"/>
            <a:ext cx="1728192"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pic>
        <p:nvPicPr>
          <p:cNvPr id="17" name="Picture 5" descr="E:\パート２\01_イラスト\01_PNG\0394.png"/>
          <p:cNvPicPr>
            <a:picLocks noChangeAspect="1" noChangeArrowheads="1"/>
          </p:cNvPicPr>
          <p:nvPr/>
        </p:nvPicPr>
        <p:blipFill>
          <a:blip r:embed="rId2" cstate="print"/>
          <a:srcRect/>
          <a:stretch>
            <a:fillRect/>
          </a:stretch>
        </p:blipFill>
        <p:spPr bwMode="auto">
          <a:xfrm>
            <a:off x="7791772" y="4005981"/>
            <a:ext cx="1028700" cy="2519363"/>
          </a:xfrm>
          <a:prstGeom prst="rect">
            <a:avLst/>
          </a:prstGeom>
          <a:noFill/>
        </p:spPr>
      </p:pic>
      <p:cxnSp>
        <p:nvCxnSpPr>
          <p:cNvPr id="18" name="直線コネクタ 17"/>
          <p:cNvCxnSpPr/>
          <p:nvPr/>
        </p:nvCxnSpPr>
        <p:spPr>
          <a:xfrm>
            <a:off x="252480" y="908720"/>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07504" y="116632"/>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星 5 10"/>
          <p:cNvSpPr/>
          <p:nvPr/>
        </p:nvSpPr>
        <p:spPr>
          <a:xfrm>
            <a:off x="251520" y="980728"/>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63688" y="1124744"/>
            <a:ext cx="619268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b="1" dirty="0" smtClean="0"/>
              <a:t>医薬品は　きまりを守って使っても副作用が起こることがあるのですか？</a:t>
            </a:r>
            <a:endParaRPr lang="ja-JP" altLang="en-US" sz="2000" b="1" dirty="0"/>
          </a:p>
        </p:txBody>
      </p:sp>
      <p:sp>
        <p:nvSpPr>
          <p:cNvPr id="13" name="正方形/長方形 12"/>
          <p:cNvSpPr/>
          <p:nvPr/>
        </p:nvSpPr>
        <p:spPr>
          <a:xfrm>
            <a:off x="539552" y="1124744"/>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８</a:t>
            </a:r>
            <a:endParaRPr lang="en-US" altLang="ja-JP" sz="2800" b="1" dirty="0" smtClean="0">
              <a:latin typeface="+mj-ea"/>
            </a:endParaRPr>
          </a:p>
        </p:txBody>
      </p:sp>
      <p:sp>
        <p:nvSpPr>
          <p:cNvPr id="14" name="円形吹き出し 13"/>
          <p:cNvSpPr/>
          <p:nvPr/>
        </p:nvSpPr>
        <p:spPr>
          <a:xfrm>
            <a:off x="971600" y="1988840"/>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87624" y="1916832"/>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16" name="円/楕円 15"/>
          <p:cNvSpPr/>
          <p:nvPr/>
        </p:nvSpPr>
        <p:spPr>
          <a:xfrm>
            <a:off x="683568" y="4653136"/>
            <a:ext cx="1728192"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7" name="正方形/長方形 16"/>
          <p:cNvSpPr/>
          <p:nvPr/>
        </p:nvSpPr>
        <p:spPr>
          <a:xfrm>
            <a:off x="2051720" y="2492896"/>
            <a:ext cx="6858000" cy="1754326"/>
          </a:xfrm>
          <a:prstGeom prst="rect">
            <a:avLst/>
          </a:prstGeom>
        </p:spPr>
        <p:txBody>
          <a:bodyPr wrap="square">
            <a:spAutoFit/>
          </a:bodyPr>
          <a:lstStyle/>
          <a:p>
            <a:pPr>
              <a:lnSpc>
                <a:spcPct val="150000"/>
              </a:lnSpc>
              <a:buNone/>
            </a:pPr>
            <a:r>
              <a:rPr lang="ja-JP" altLang="en-US" b="1" dirty="0" smtClean="0">
                <a:latin typeface="ＭＳ Ｐゴシック"/>
                <a:ea typeface="ＭＳ Ｐゴシック"/>
              </a:rPr>
              <a:t>残念ながら、いくつかの副作用が報告されています。</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a:t>
            </a:r>
            <a:r>
              <a:rPr lang="en-US" altLang="ja-JP" b="1" dirty="0" smtClean="0">
                <a:latin typeface="ＭＳ Ｐゴシック"/>
                <a:ea typeface="ＭＳ Ｐゴシック"/>
              </a:rPr>
              <a:t>【</a:t>
            </a:r>
            <a:r>
              <a:rPr lang="ja-JP" altLang="en-US" b="1" dirty="0" smtClean="0">
                <a:latin typeface="ＭＳ Ｐゴシック"/>
                <a:ea typeface="ＭＳ Ｐゴシック"/>
              </a:rPr>
              <a:t>副作用の例</a:t>
            </a:r>
            <a:r>
              <a:rPr lang="en-US" altLang="ja-JP" b="1" dirty="0" smtClean="0">
                <a:latin typeface="ＭＳ Ｐゴシック"/>
                <a:ea typeface="ＭＳ Ｐゴシック"/>
              </a:rPr>
              <a:t>】</a:t>
            </a:r>
          </a:p>
          <a:p>
            <a:pPr>
              <a:lnSpc>
                <a:spcPct val="150000"/>
              </a:lnSpc>
              <a:buNone/>
            </a:pPr>
            <a:r>
              <a:rPr lang="ja-JP" altLang="en-US" b="1" dirty="0" smtClean="0">
                <a:latin typeface="ＭＳ Ｐゴシック"/>
                <a:ea typeface="ＭＳ Ｐゴシック"/>
              </a:rPr>
              <a:t>　　一部の解熱・鎮痛薬による胃痛（胃腸障害）</a:t>
            </a:r>
            <a:endParaRPr lang="en-US" altLang="ja-JP" b="1" dirty="0" smtClean="0">
              <a:latin typeface="ＭＳ Ｐゴシック"/>
              <a:ea typeface="ＭＳ Ｐゴシック"/>
            </a:endParaRPr>
          </a:p>
          <a:p>
            <a:pPr>
              <a:lnSpc>
                <a:spcPct val="150000"/>
              </a:lnSpc>
              <a:buNone/>
            </a:pPr>
            <a:r>
              <a:rPr lang="ja-JP" altLang="en-US" b="1" dirty="0" smtClean="0">
                <a:latin typeface="ＭＳ Ｐゴシック"/>
                <a:ea typeface="ＭＳ Ｐゴシック"/>
              </a:rPr>
              <a:t>　　一部のカゼ薬やアレルギー疾患の医薬品による病気</a:t>
            </a:r>
            <a:endParaRPr lang="en-US" altLang="ja-JP" b="1" dirty="0" smtClean="0">
              <a:latin typeface="ＭＳ Ｐゴシック"/>
              <a:ea typeface="ＭＳ Ｐゴシック"/>
            </a:endParaRPr>
          </a:p>
        </p:txBody>
      </p:sp>
      <p:sp>
        <p:nvSpPr>
          <p:cNvPr id="18" name="正方形/長方形 17"/>
          <p:cNvSpPr/>
          <p:nvPr/>
        </p:nvSpPr>
        <p:spPr>
          <a:xfrm>
            <a:off x="2448272" y="4653136"/>
            <a:ext cx="4572000" cy="1405193"/>
          </a:xfrm>
          <a:prstGeom prst="rect">
            <a:avLst/>
          </a:prstGeom>
        </p:spPr>
        <p:txBody>
          <a:bodyPr>
            <a:spAutoFit/>
          </a:bodyPr>
          <a:lstStyle/>
          <a:p>
            <a:pPr>
              <a:lnSpc>
                <a:spcPct val="150000"/>
              </a:lnSpc>
              <a:buNone/>
            </a:pPr>
            <a:r>
              <a:rPr lang="ja-JP" altLang="en-US" sz="2000" b="1" dirty="0" smtClean="0">
                <a:latin typeface="ＭＳ Ｐゴシック"/>
                <a:ea typeface="ＭＳ Ｐゴシック"/>
              </a:rPr>
              <a:t>副作用の定義と副作用の主な例</a:t>
            </a:r>
            <a:endParaRPr lang="en-US" altLang="ja-JP" sz="2000" b="1" dirty="0" smtClean="0">
              <a:latin typeface="ＭＳ Ｐゴシック"/>
              <a:ea typeface="ＭＳ Ｐゴシック"/>
            </a:endParaRPr>
          </a:p>
          <a:p>
            <a:pPr>
              <a:lnSpc>
                <a:spcPct val="150000"/>
              </a:lnSpc>
              <a:buNone/>
            </a:pPr>
            <a:r>
              <a:rPr lang="ja-JP" altLang="en-US" sz="2000" b="1" dirty="0" smtClean="0">
                <a:latin typeface="ＭＳ Ｐゴシック"/>
                <a:ea typeface="ＭＳ Ｐゴシック"/>
              </a:rPr>
              <a:t>　　　　　　・予期できるもの</a:t>
            </a:r>
            <a:endParaRPr lang="en-US" altLang="ja-JP" sz="2000" b="1" dirty="0" smtClean="0">
              <a:latin typeface="ＭＳ Ｐゴシック"/>
              <a:ea typeface="ＭＳ Ｐゴシック"/>
            </a:endParaRPr>
          </a:p>
          <a:p>
            <a:pPr>
              <a:lnSpc>
                <a:spcPct val="150000"/>
              </a:lnSpc>
              <a:buNone/>
            </a:pPr>
            <a:r>
              <a:rPr lang="ja-JP" altLang="en-US" sz="2000" b="1" dirty="0" smtClean="0">
                <a:latin typeface="ＭＳ Ｐゴシック"/>
                <a:ea typeface="ＭＳ Ｐゴシック"/>
              </a:rPr>
              <a:t>　　　　　　・予期することが困難なもの</a:t>
            </a:r>
            <a:endParaRPr lang="ja-JP" altLang="en-US" sz="2000" b="1" dirty="0"/>
          </a:p>
        </p:txBody>
      </p:sp>
      <p:cxnSp>
        <p:nvCxnSpPr>
          <p:cNvPr id="19" name="直線コネクタ 18"/>
          <p:cNvCxnSpPr/>
          <p:nvPr/>
        </p:nvCxnSpPr>
        <p:spPr>
          <a:xfrm>
            <a:off x="252480" y="1052736"/>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07504" y="260648"/>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pic>
        <p:nvPicPr>
          <p:cNvPr id="21" name="Picture 5" descr="E:\パート２\01_イラスト\01_PNG\0394.png"/>
          <p:cNvPicPr>
            <a:picLocks noChangeAspect="1" noChangeArrowheads="1"/>
          </p:cNvPicPr>
          <p:nvPr/>
        </p:nvPicPr>
        <p:blipFill>
          <a:blip r:embed="rId2" cstate="print"/>
          <a:srcRect/>
          <a:stretch>
            <a:fillRect/>
          </a:stretch>
        </p:blipFill>
        <p:spPr bwMode="auto">
          <a:xfrm>
            <a:off x="7668344" y="2565821"/>
            <a:ext cx="1028700" cy="251936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星 5 10"/>
          <p:cNvSpPr/>
          <p:nvPr/>
        </p:nvSpPr>
        <p:spPr>
          <a:xfrm>
            <a:off x="251520" y="980728"/>
            <a:ext cx="1331640" cy="792088"/>
          </a:xfrm>
          <a:prstGeom prst="star5">
            <a:avLst/>
          </a:prstGeom>
          <a:solidFill>
            <a:srgbClr val="4EE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63688" y="1124744"/>
            <a:ext cx="6264696"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smtClean="0">
                <a:latin typeface="+mj-ea"/>
                <a:ea typeface="+mj-ea"/>
              </a:rPr>
              <a:t>医薬品による副作用と思われることがおこった場合は</a:t>
            </a:r>
            <a:endParaRPr lang="en-US" altLang="ja-JP" sz="2000" b="1" dirty="0" smtClean="0">
              <a:latin typeface="+mj-ea"/>
              <a:ea typeface="+mj-ea"/>
            </a:endParaRPr>
          </a:p>
          <a:p>
            <a:pPr algn="ctr"/>
            <a:r>
              <a:rPr lang="ja-JP" altLang="en-US" sz="2000" b="1" dirty="0" smtClean="0">
                <a:latin typeface="+mj-ea"/>
                <a:ea typeface="+mj-ea"/>
              </a:rPr>
              <a:t>どうすればいいのですか？</a:t>
            </a:r>
            <a:endParaRPr lang="ja-JP" altLang="en-US" sz="2000" b="1" dirty="0">
              <a:latin typeface="+mj-ea"/>
              <a:ea typeface="+mj-ea"/>
            </a:endParaRPr>
          </a:p>
        </p:txBody>
      </p:sp>
      <p:sp>
        <p:nvSpPr>
          <p:cNvPr id="13" name="正方形/長方形 12"/>
          <p:cNvSpPr/>
          <p:nvPr/>
        </p:nvSpPr>
        <p:spPr>
          <a:xfrm>
            <a:off x="539552" y="1124744"/>
            <a:ext cx="684803" cy="523220"/>
          </a:xfrm>
          <a:prstGeom prst="rect">
            <a:avLst/>
          </a:prstGeom>
        </p:spPr>
        <p:txBody>
          <a:bodyPr wrap="none">
            <a:spAutoFit/>
          </a:bodyPr>
          <a:lstStyle/>
          <a:p>
            <a:pPr>
              <a:buNone/>
            </a:pPr>
            <a:r>
              <a:rPr lang="en-US" altLang="ja-JP" sz="2800" b="1" dirty="0" smtClean="0">
                <a:latin typeface="+mj-ea"/>
              </a:rPr>
              <a:t>Q</a:t>
            </a:r>
            <a:r>
              <a:rPr lang="ja-JP" altLang="en-US" sz="2800" b="1" dirty="0" smtClean="0">
                <a:latin typeface="+mj-ea"/>
              </a:rPr>
              <a:t>９</a:t>
            </a:r>
            <a:endParaRPr lang="en-US" altLang="ja-JP" sz="2800" b="1" dirty="0" smtClean="0">
              <a:latin typeface="+mj-ea"/>
            </a:endParaRPr>
          </a:p>
        </p:txBody>
      </p:sp>
      <p:sp>
        <p:nvSpPr>
          <p:cNvPr id="14" name="円形吹き出し 13"/>
          <p:cNvSpPr/>
          <p:nvPr/>
        </p:nvSpPr>
        <p:spPr>
          <a:xfrm>
            <a:off x="971600" y="1988840"/>
            <a:ext cx="936104" cy="648072"/>
          </a:xfrm>
          <a:prstGeom prst="wedgeEllipseCallout">
            <a:avLst>
              <a:gd name="adj1" fmla="val 43763"/>
              <a:gd name="adj2" fmla="val 647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87624" y="1916832"/>
            <a:ext cx="561372" cy="769441"/>
          </a:xfrm>
          <a:prstGeom prst="rect">
            <a:avLst/>
          </a:prstGeom>
          <a:noFill/>
        </p:spPr>
        <p:txBody>
          <a:bodyPr wrap="none" lIns="91440" tIns="45720" rIns="91440" bIns="45720">
            <a:spAutoFit/>
          </a:bodyPr>
          <a:lstStyle/>
          <a:p>
            <a:pPr algn="ctr"/>
            <a:r>
              <a:rPr lang="en-US" altLang="ja-JP"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rPr>
              <a:t>A</a:t>
            </a:r>
            <a:endParaRPr lang="ja-JP" alt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ea"/>
              <a:ea typeface="+mj-ea"/>
            </a:endParaRPr>
          </a:p>
        </p:txBody>
      </p:sp>
      <p:sp>
        <p:nvSpPr>
          <p:cNvPr id="9" name="正方形/長方形 8"/>
          <p:cNvSpPr/>
          <p:nvPr/>
        </p:nvSpPr>
        <p:spPr>
          <a:xfrm>
            <a:off x="1907704" y="2060848"/>
            <a:ext cx="6264696" cy="858377"/>
          </a:xfrm>
          <a:prstGeom prst="rect">
            <a:avLst/>
          </a:prstGeom>
        </p:spPr>
        <p:txBody>
          <a:bodyPr wrap="square">
            <a:spAutoFit/>
          </a:bodyPr>
          <a:lstStyle/>
          <a:p>
            <a:pPr>
              <a:lnSpc>
                <a:spcPct val="150000"/>
              </a:lnSpc>
              <a:buNone/>
            </a:pPr>
            <a:r>
              <a:rPr lang="ja-JP" altLang="en-US" b="1" dirty="0" smtClean="0">
                <a:latin typeface="+mj-ea"/>
                <a:ea typeface="+mj-ea"/>
              </a:rPr>
              <a:t>医薬品を使った後に、いつもと異なる症状が現れた場合には　医師あるいは薬剤師に必ず連絡して下さい。</a:t>
            </a:r>
            <a:endParaRPr lang="en-US" altLang="ja-JP" b="1" dirty="0" smtClean="0">
              <a:latin typeface="+mj-ea"/>
              <a:ea typeface="+mj-ea"/>
            </a:endParaRPr>
          </a:p>
        </p:txBody>
      </p:sp>
      <p:sp>
        <p:nvSpPr>
          <p:cNvPr id="10" name="正方形/長方形 9"/>
          <p:cNvSpPr/>
          <p:nvPr/>
        </p:nvSpPr>
        <p:spPr>
          <a:xfrm>
            <a:off x="2051720" y="3013412"/>
            <a:ext cx="6696744" cy="2585323"/>
          </a:xfrm>
          <a:prstGeom prst="rect">
            <a:avLst/>
          </a:prstGeom>
        </p:spPr>
        <p:txBody>
          <a:bodyPr wrap="square">
            <a:spAutoFit/>
          </a:bodyPr>
          <a:lstStyle/>
          <a:p>
            <a:pPr>
              <a:lnSpc>
                <a:spcPct val="150000"/>
              </a:lnSpc>
              <a:buNone/>
            </a:pPr>
            <a:r>
              <a:rPr lang="ja-JP" altLang="en-US" b="1" dirty="0" smtClean="0">
                <a:latin typeface="+mj-ea"/>
                <a:ea typeface="+mj-ea"/>
              </a:rPr>
              <a:t>医薬品の副作用とは</a:t>
            </a:r>
            <a:endParaRPr lang="en-US" altLang="ja-JP" b="1" dirty="0" smtClean="0">
              <a:latin typeface="+mj-ea"/>
              <a:ea typeface="+mj-ea"/>
            </a:endParaRPr>
          </a:p>
          <a:p>
            <a:pPr>
              <a:lnSpc>
                <a:spcPct val="150000"/>
              </a:lnSpc>
              <a:buNone/>
            </a:pPr>
            <a:r>
              <a:rPr lang="ja-JP" altLang="en-US" b="1" dirty="0" smtClean="0">
                <a:latin typeface="+mj-ea"/>
                <a:ea typeface="+mj-ea"/>
              </a:rPr>
              <a:t>「許可医薬品が適正な使用目的に従い、適正に使用された場合においても　その許可医薬品により　人に発現する有害な反応をいう。」　きまりを守って使用した場合の副作用により生じた健康被害については「医薬品副作用救済制度」という救済制度があります。</a:t>
            </a:r>
            <a:endParaRPr lang="en-US" altLang="ja-JP" b="1" dirty="0" smtClean="0">
              <a:latin typeface="+mj-ea"/>
              <a:ea typeface="+mj-ea"/>
            </a:endParaRPr>
          </a:p>
          <a:p>
            <a:pPr>
              <a:lnSpc>
                <a:spcPct val="150000"/>
              </a:lnSpc>
              <a:buNone/>
            </a:pPr>
            <a:r>
              <a:rPr lang="ja-JP" altLang="en-US" b="1" dirty="0" smtClean="0">
                <a:latin typeface="+mj-ea"/>
                <a:ea typeface="+mj-ea"/>
              </a:rPr>
              <a:t>　</a:t>
            </a:r>
            <a:endParaRPr lang="ja-JP" altLang="en-US" b="1" dirty="0">
              <a:latin typeface="+mj-ea"/>
              <a:ea typeface="+mj-ea"/>
            </a:endParaRPr>
          </a:p>
        </p:txBody>
      </p:sp>
      <p:sp>
        <p:nvSpPr>
          <p:cNvPr id="16" name="円/楕円 15"/>
          <p:cNvSpPr/>
          <p:nvPr/>
        </p:nvSpPr>
        <p:spPr>
          <a:xfrm>
            <a:off x="323528" y="2996952"/>
            <a:ext cx="1728192" cy="576064"/>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C00000"/>
                </a:solidFill>
              </a:rPr>
              <a:t>キーワード</a:t>
            </a:r>
            <a:endParaRPr kumimoji="1" lang="ja-JP" altLang="en-US" dirty="0">
              <a:solidFill>
                <a:srgbClr val="C00000"/>
              </a:solidFill>
            </a:endParaRPr>
          </a:p>
        </p:txBody>
      </p:sp>
      <p:sp>
        <p:nvSpPr>
          <p:cNvPr id="17" name="正方形/長方形 16"/>
          <p:cNvSpPr/>
          <p:nvPr/>
        </p:nvSpPr>
        <p:spPr>
          <a:xfrm>
            <a:off x="1818456" y="5445224"/>
            <a:ext cx="6858000" cy="923330"/>
          </a:xfrm>
          <a:prstGeom prst="rect">
            <a:avLst/>
          </a:prstGeom>
        </p:spPr>
        <p:txBody>
          <a:bodyPr wrap="square">
            <a:spAutoFit/>
          </a:bodyPr>
          <a:lstStyle/>
          <a:p>
            <a:pPr>
              <a:buNone/>
            </a:pPr>
            <a:r>
              <a:rPr lang="ja-JP" altLang="en-US" b="1" dirty="0" smtClean="0">
                <a:latin typeface="+mn-ea"/>
              </a:rPr>
              <a:t>財団法人日本アンチ・ドーピング機構（ＪＡＤＡ）</a:t>
            </a:r>
            <a:endParaRPr lang="en-US" altLang="ja-JP" b="1" dirty="0" smtClean="0">
              <a:latin typeface="+mn-ea"/>
            </a:endParaRPr>
          </a:p>
          <a:p>
            <a:pPr>
              <a:buNone/>
            </a:pPr>
            <a:r>
              <a:rPr lang="ja-JP" altLang="en-US" b="1" dirty="0" smtClean="0">
                <a:latin typeface="+mn-ea"/>
              </a:rPr>
              <a:t>　　　　　　　　　　・全国高校総体</a:t>
            </a:r>
            <a:endParaRPr lang="en-US" altLang="ja-JP" b="1" dirty="0" smtClean="0">
              <a:latin typeface="+mn-ea"/>
            </a:endParaRPr>
          </a:p>
          <a:p>
            <a:pPr>
              <a:buNone/>
            </a:pPr>
            <a:r>
              <a:rPr lang="ja-JP" altLang="en-US" b="1" dirty="0" smtClean="0">
                <a:latin typeface="+mn-ea"/>
              </a:rPr>
              <a:t>　　　　　　　　　　・国民体育大会</a:t>
            </a:r>
            <a:endParaRPr lang="en-US" altLang="ja-JP" b="1" dirty="0" smtClean="0">
              <a:latin typeface="+mn-ea"/>
            </a:endParaRPr>
          </a:p>
        </p:txBody>
      </p:sp>
      <p:sp>
        <p:nvSpPr>
          <p:cNvPr id="18" name="円/楕円 17"/>
          <p:cNvSpPr/>
          <p:nvPr/>
        </p:nvSpPr>
        <p:spPr>
          <a:xfrm>
            <a:off x="611560" y="5373216"/>
            <a:ext cx="1152128" cy="57606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tx1"/>
                </a:solidFill>
              </a:rPr>
              <a:t>解説</a:t>
            </a:r>
            <a:endParaRPr kumimoji="1" lang="ja-JP" altLang="en-US" dirty="0">
              <a:solidFill>
                <a:schemeClr val="tx1"/>
              </a:solidFill>
            </a:endParaRPr>
          </a:p>
        </p:txBody>
      </p:sp>
      <p:cxnSp>
        <p:nvCxnSpPr>
          <p:cNvPr id="19" name="直線コネクタ 18"/>
          <p:cNvCxnSpPr/>
          <p:nvPr/>
        </p:nvCxnSpPr>
        <p:spPr>
          <a:xfrm>
            <a:off x="252480" y="980728"/>
            <a:ext cx="86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07504" y="188640"/>
            <a:ext cx="8898590" cy="707886"/>
          </a:xfrm>
          <a:prstGeom prst="rect">
            <a:avLst/>
          </a:prstGeom>
        </p:spPr>
        <p:txBody>
          <a:bodyPr wrap="none">
            <a:spAutoFit/>
          </a:bodyPr>
          <a:lstStyle/>
          <a:p>
            <a:pPr>
              <a:buNone/>
            </a:pPr>
            <a:r>
              <a:rPr lang="ja-JP" altLang="en-US" sz="4000" b="1" dirty="0" smtClean="0"/>
              <a:t>高等学校保健体育科</a:t>
            </a:r>
            <a:r>
              <a:rPr lang="ja-JP" altLang="en-US" sz="2800" b="1" dirty="0" smtClean="0"/>
              <a:t>での授業の進め方の</a:t>
            </a:r>
            <a:r>
              <a:rPr lang="ja-JP" altLang="en-US" sz="3600" b="1" dirty="0" smtClean="0"/>
              <a:t>「例」</a:t>
            </a:r>
            <a:endParaRPr lang="en-US" altLang="ja-JP" sz="3600" b="1"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7544" y="1268760"/>
            <a:ext cx="8208912" cy="15841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3528" y="980728"/>
            <a:ext cx="38164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457200" y="2996952"/>
            <a:ext cx="7467600" cy="5637240"/>
          </a:xfrm>
        </p:spPr>
        <p:txBody>
          <a:bodyPr>
            <a:normAutofit fontScale="92500"/>
          </a:bodyPr>
          <a:lstStyle/>
          <a:p>
            <a:pPr>
              <a:buNone/>
            </a:pPr>
            <a:r>
              <a:rPr lang="ja-JP" altLang="en-US" b="1" u="sng" dirty="0" smtClean="0">
                <a:latin typeface="+mj-ea"/>
                <a:ea typeface="+mj-ea"/>
              </a:rPr>
              <a:t>具体的には</a:t>
            </a:r>
            <a:endParaRPr lang="en-US" altLang="ja-JP" b="1" u="sng" dirty="0" smtClean="0">
              <a:latin typeface="+mj-ea"/>
              <a:ea typeface="+mj-ea"/>
            </a:endParaRPr>
          </a:p>
          <a:p>
            <a:pPr>
              <a:buNone/>
            </a:pPr>
            <a:r>
              <a:rPr lang="ja-JP" altLang="en-US" sz="2000" dirty="0" smtClean="0">
                <a:latin typeface="+mj-ea"/>
                <a:ea typeface="+mj-ea"/>
              </a:rPr>
              <a:t>次のような項目を理解出来るように高めていくこと。</a:t>
            </a:r>
            <a:endParaRPr lang="en-US" altLang="ja-JP" sz="2000" dirty="0" smtClean="0">
              <a:latin typeface="+mj-ea"/>
              <a:ea typeface="+mj-ea"/>
            </a:endParaRPr>
          </a:p>
          <a:p>
            <a:pPr>
              <a:buNone/>
            </a:pPr>
            <a:r>
              <a:rPr lang="ja-JP" altLang="en-US" sz="2200" dirty="0" smtClean="0">
                <a:latin typeface="+mj-ea"/>
                <a:ea typeface="+mj-ea"/>
              </a:rPr>
              <a:t>①医薬品には医療用医薬品と一般用医薬品があること　　　　</a:t>
            </a:r>
            <a:r>
              <a:rPr lang="ja-JP" altLang="en-US" sz="2200" b="1" dirty="0" smtClean="0">
                <a:latin typeface="+mj-ea"/>
                <a:ea typeface="+mj-ea"/>
              </a:rPr>
              <a:t>　</a:t>
            </a:r>
            <a:r>
              <a:rPr lang="ja-JP" altLang="en-US" sz="2200" b="1" dirty="0" smtClean="0">
                <a:solidFill>
                  <a:srgbClr val="C00000"/>
                </a:solidFill>
                <a:latin typeface="+mj-ea"/>
                <a:ea typeface="+mj-ea"/>
              </a:rPr>
              <a:t>Ｑ１</a:t>
            </a:r>
            <a:endParaRPr lang="en-US" altLang="ja-JP" sz="2200" b="1" dirty="0" smtClean="0">
              <a:solidFill>
                <a:srgbClr val="C00000"/>
              </a:solidFill>
              <a:latin typeface="+mj-ea"/>
              <a:ea typeface="+mj-ea"/>
            </a:endParaRPr>
          </a:p>
          <a:p>
            <a:pPr>
              <a:buNone/>
            </a:pPr>
            <a:r>
              <a:rPr kumimoji="1" lang="ja-JP" altLang="en-US" sz="2200" dirty="0" smtClean="0">
                <a:latin typeface="+mj-ea"/>
                <a:ea typeface="+mj-ea"/>
              </a:rPr>
              <a:t>②承認制度により有効性や安全性が審査されていること　　　　　</a:t>
            </a:r>
            <a:r>
              <a:rPr kumimoji="1" lang="ja-JP" altLang="en-US" sz="2200" b="1" dirty="0" smtClean="0">
                <a:solidFill>
                  <a:srgbClr val="C00000"/>
                </a:solidFill>
                <a:latin typeface="+mj-ea"/>
                <a:ea typeface="+mj-ea"/>
              </a:rPr>
              <a:t>Ｑ５</a:t>
            </a:r>
            <a:endParaRPr lang="en-US" altLang="ja-JP" sz="2200" b="1" dirty="0" smtClean="0">
              <a:solidFill>
                <a:srgbClr val="C00000"/>
              </a:solidFill>
              <a:latin typeface="+mj-ea"/>
              <a:ea typeface="+mj-ea"/>
            </a:endParaRPr>
          </a:p>
          <a:p>
            <a:pPr>
              <a:buNone/>
            </a:pPr>
            <a:r>
              <a:rPr kumimoji="1" lang="ja-JP" altLang="en-US" sz="2200" dirty="0" smtClean="0">
                <a:latin typeface="+mj-ea"/>
                <a:ea typeface="+mj-ea"/>
              </a:rPr>
              <a:t>③販売に規制があること　　</a:t>
            </a:r>
            <a:r>
              <a:rPr kumimoji="1" lang="ja-JP" altLang="en-US" sz="2200" b="1" dirty="0" smtClean="0">
                <a:solidFill>
                  <a:srgbClr val="C00000"/>
                </a:solidFill>
                <a:latin typeface="+mj-ea"/>
                <a:ea typeface="+mj-ea"/>
              </a:rPr>
              <a:t>Ｑ２</a:t>
            </a:r>
            <a:r>
              <a:rPr kumimoji="1" lang="ja-JP" altLang="en-US" sz="2200" dirty="0" smtClean="0">
                <a:solidFill>
                  <a:srgbClr val="C00000"/>
                </a:solidFill>
                <a:latin typeface="+mj-ea"/>
                <a:ea typeface="+mj-ea"/>
              </a:rPr>
              <a:t>　</a:t>
            </a:r>
            <a:endParaRPr kumimoji="1" lang="en-US" altLang="ja-JP" sz="2200" dirty="0" smtClean="0">
              <a:latin typeface="+mj-ea"/>
              <a:ea typeface="+mj-ea"/>
            </a:endParaRPr>
          </a:p>
          <a:p>
            <a:pPr>
              <a:buNone/>
            </a:pPr>
            <a:r>
              <a:rPr lang="ja-JP" altLang="en-US" sz="2200" dirty="0" smtClean="0">
                <a:latin typeface="+mj-ea"/>
                <a:ea typeface="+mj-ea"/>
              </a:rPr>
              <a:t>④</a:t>
            </a:r>
            <a:r>
              <a:rPr kumimoji="1" lang="ja-JP" altLang="en-US" sz="2200" dirty="0" smtClean="0">
                <a:latin typeface="+mj-ea"/>
                <a:ea typeface="+mj-ea"/>
              </a:rPr>
              <a:t>　疾病からの回復や悪化の防止には個々の医薬品の特性を理解</a:t>
            </a:r>
            <a:endParaRPr kumimoji="1" lang="en-US" altLang="ja-JP" sz="2200" dirty="0" smtClean="0">
              <a:latin typeface="+mj-ea"/>
              <a:ea typeface="+mj-ea"/>
            </a:endParaRPr>
          </a:p>
          <a:p>
            <a:pPr>
              <a:buNone/>
            </a:pPr>
            <a:r>
              <a:rPr lang="ja-JP" altLang="en-US" sz="2200" dirty="0" smtClean="0">
                <a:latin typeface="+mj-ea"/>
                <a:ea typeface="+mj-ea"/>
              </a:rPr>
              <a:t>した上で使用方法に関する注意を守り正しく使うことが必要であること</a:t>
            </a:r>
            <a:endParaRPr lang="en-US" altLang="ja-JP" sz="2200" dirty="0" smtClean="0">
              <a:latin typeface="+mj-ea"/>
              <a:ea typeface="+mj-ea"/>
            </a:endParaRPr>
          </a:p>
          <a:p>
            <a:pPr>
              <a:buNone/>
            </a:pPr>
            <a:r>
              <a:rPr lang="ja-JP" altLang="en-US" sz="2200" dirty="0" smtClean="0">
                <a:latin typeface="+mj-ea"/>
                <a:ea typeface="+mj-ea"/>
              </a:rPr>
              <a:t>　　　　　　　　　　　　　　　　　　　　　　　　　　　　　　</a:t>
            </a:r>
            <a:r>
              <a:rPr lang="ja-JP" altLang="en-US" sz="2200" b="1" dirty="0" smtClean="0">
                <a:solidFill>
                  <a:srgbClr val="C00000"/>
                </a:solidFill>
                <a:latin typeface="+mj-ea"/>
                <a:ea typeface="+mj-ea"/>
              </a:rPr>
              <a:t>Ｑ３、Ｑ４、Ｑ６、Ｑ７</a:t>
            </a:r>
            <a:endParaRPr lang="en-US" altLang="ja-JP" sz="2200" b="1" dirty="0" smtClean="0">
              <a:solidFill>
                <a:srgbClr val="C00000"/>
              </a:solidFill>
              <a:latin typeface="+mj-ea"/>
              <a:ea typeface="+mj-ea"/>
            </a:endParaRPr>
          </a:p>
          <a:p>
            <a:pPr>
              <a:buNone/>
            </a:pPr>
            <a:r>
              <a:rPr lang="ja-JP" altLang="en-US" sz="2200" dirty="0" smtClean="0">
                <a:latin typeface="+mj-ea"/>
                <a:ea typeface="+mj-ea"/>
              </a:rPr>
              <a:t>⑤副作用については、予期できるものと、予期することが困難なものがあることにも触れるようにする　　　　　　　　　　　</a:t>
            </a:r>
            <a:r>
              <a:rPr lang="ja-JP" altLang="en-US" sz="2200" b="1" dirty="0" smtClean="0">
                <a:solidFill>
                  <a:srgbClr val="C00000"/>
                </a:solidFill>
                <a:latin typeface="+mj-ea"/>
                <a:ea typeface="+mj-ea"/>
              </a:rPr>
              <a:t>Ｑ８、Ｑ９</a:t>
            </a:r>
            <a:endParaRPr lang="en-US" altLang="ja-JP" sz="2200" b="1" dirty="0" smtClean="0">
              <a:solidFill>
                <a:srgbClr val="C00000"/>
              </a:solidFill>
              <a:latin typeface="+mj-ea"/>
              <a:ea typeface="+mj-ea"/>
            </a:endParaRPr>
          </a:p>
          <a:p>
            <a:pPr>
              <a:buNone/>
            </a:pPr>
            <a:r>
              <a:rPr kumimoji="1" lang="ja-JP" altLang="en-US" sz="2200" dirty="0" smtClean="0">
                <a:latin typeface="+mj-ea"/>
                <a:ea typeface="+mj-ea"/>
              </a:rPr>
              <a:t>　　　　　　　　　　　　　　　　　　　　　　　　　　　　</a:t>
            </a:r>
            <a:r>
              <a:rPr kumimoji="1" lang="ja-JP" altLang="en-US" sz="2000" dirty="0" smtClean="0">
                <a:latin typeface="+mj-ea"/>
                <a:ea typeface="+mj-ea"/>
              </a:rPr>
              <a:t>　　　　　　　　　　　　　</a:t>
            </a:r>
            <a:endParaRPr kumimoji="1" lang="en-US" altLang="ja-JP" sz="2000" dirty="0" smtClean="0">
              <a:latin typeface="+mj-ea"/>
              <a:ea typeface="+mj-ea"/>
            </a:endParaRPr>
          </a:p>
        </p:txBody>
      </p:sp>
      <p:cxnSp>
        <p:nvCxnSpPr>
          <p:cNvPr id="5" name="直線コネクタ 4"/>
          <p:cNvCxnSpPr/>
          <p:nvPr/>
        </p:nvCxnSpPr>
        <p:spPr>
          <a:xfrm>
            <a:off x="288392" y="83671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3528" y="980728"/>
            <a:ext cx="7632848" cy="830997"/>
          </a:xfrm>
          <a:prstGeom prst="rect">
            <a:avLst/>
          </a:prstGeom>
        </p:spPr>
        <p:txBody>
          <a:bodyPr wrap="square">
            <a:spAutoFit/>
          </a:bodyPr>
          <a:lstStyle/>
          <a:p>
            <a:pPr>
              <a:buNone/>
            </a:pPr>
            <a:r>
              <a:rPr lang="ja-JP" altLang="en-US" sz="2400" b="1" dirty="0" smtClean="0">
                <a:latin typeface="+mj-ea"/>
                <a:ea typeface="+mj-ea"/>
              </a:rPr>
              <a:t>教えるべき内容のポイントは</a:t>
            </a:r>
            <a:endParaRPr lang="en-US" altLang="ja-JP" sz="2400" b="1" dirty="0" smtClean="0">
              <a:latin typeface="+mj-ea"/>
              <a:ea typeface="+mj-ea"/>
            </a:endParaRPr>
          </a:p>
          <a:p>
            <a:pPr marL="265113" indent="-265113"/>
            <a:r>
              <a:rPr lang="ja-JP" altLang="en-US" sz="2400" dirty="0" smtClean="0">
                <a:latin typeface="+mj-ea"/>
                <a:ea typeface="+mj-ea"/>
              </a:rPr>
              <a:t>　</a:t>
            </a:r>
            <a:endParaRPr lang="en-US" altLang="ja-JP" b="1" dirty="0" smtClean="0">
              <a:latin typeface="+mj-ea"/>
              <a:ea typeface="+mj-ea"/>
            </a:endParaRPr>
          </a:p>
        </p:txBody>
      </p:sp>
      <p:sp>
        <p:nvSpPr>
          <p:cNvPr id="9" name="正方形/長方形 8"/>
          <p:cNvSpPr/>
          <p:nvPr/>
        </p:nvSpPr>
        <p:spPr>
          <a:xfrm>
            <a:off x="432048" y="1484784"/>
            <a:ext cx="8244408" cy="1100751"/>
          </a:xfrm>
          <a:prstGeom prst="rect">
            <a:avLst/>
          </a:prstGeom>
        </p:spPr>
        <p:txBody>
          <a:bodyPr wrap="square">
            <a:spAutoFit/>
          </a:bodyPr>
          <a:lstStyle/>
          <a:p>
            <a:pPr>
              <a:lnSpc>
                <a:spcPct val="200000"/>
              </a:lnSpc>
              <a:buFont typeface="Wingdings" pitchFamily="2" charset="2"/>
              <a:buChar char="u"/>
            </a:pPr>
            <a:r>
              <a:rPr lang="ja-JP" altLang="en-US" b="1" dirty="0" smtClean="0">
                <a:latin typeface="+mj-ea"/>
              </a:rPr>
              <a:t>医薬品は有効性や安全性が審査されており、販売には制限があること。</a:t>
            </a:r>
            <a:endParaRPr lang="en-US" altLang="ja-JP" b="1" dirty="0" smtClean="0">
              <a:latin typeface="+mj-ea"/>
            </a:endParaRPr>
          </a:p>
          <a:p>
            <a:pPr>
              <a:lnSpc>
                <a:spcPct val="200000"/>
              </a:lnSpc>
              <a:buFont typeface="Wingdings" pitchFamily="2" charset="2"/>
              <a:buChar char="u"/>
            </a:pPr>
            <a:r>
              <a:rPr lang="ja-JP" altLang="en-US" b="1" dirty="0" smtClean="0">
                <a:latin typeface="+mj-ea"/>
              </a:rPr>
              <a:t>疾病からの回復や悪化の防止には　医薬品を正しく使用することが有効であること。</a:t>
            </a:r>
            <a:endParaRPr lang="ja-JP" altLang="en-US" dirty="0"/>
          </a:p>
        </p:txBody>
      </p:sp>
      <p:pic>
        <p:nvPicPr>
          <p:cNvPr id="10" name="Picture 5" descr="E:\パート２\01_イラスト\01_PNG\0394.png"/>
          <p:cNvPicPr>
            <a:picLocks noChangeAspect="1" noChangeArrowheads="1"/>
          </p:cNvPicPr>
          <p:nvPr/>
        </p:nvPicPr>
        <p:blipFill>
          <a:blip r:embed="rId2" cstate="print"/>
          <a:srcRect/>
          <a:stretch>
            <a:fillRect/>
          </a:stretch>
        </p:blipFill>
        <p:spPr bwMode="auto">
          <a:xfrm>
            <a:off x="7668344" y="2565821"/>
            <a:ext cx="1028700" cy="2519363"/>
          </a:xfrm>
          <a:prstGeom prst="rect">
            <a:avLst/>
          </a:prstGeom>
          <a:noFill/>
        </p:spPr>
      </p:pic>
      <p:pic>
        <p:nvPicPr>
          <p:cNvPr id="11" name="Picture 4" descr="E:\パート２\03_文字\01_PNG\0632.png"/>
          <p:cNvPicPr>
            <a:picLocks noChangeAspect="1" noChangeArrowheads="1"/>
          </p:cNvPicPr>
          <p:nvPr/>
        </p:nvPicPr>
        <p:blipFill>
          <a:blip r:embed="rId3" cstate="print"/>
          <a:srcRect/>
          <a:stretch>
            <a:fillRect/>
          </a:stretch>
        </p:blipFill>
        <p:spPr bwMode="auto">
          <a:xfrm>
            <a:off x="7668344" y="836712"/>
            <a:ext cx="1169988" cy="1079500"/>
          </a:xfrm>
          <a:prstGeom prst="rect">
            <a:avLst/>
          </a:prstGeom>
          <a:noFill/>
        </p:spPr>
      </p:pic>
      <p:sp>
        <p:nvSpPr>
          <p:cNvPr id="12" name="正方形/長方形 11"/>
          <p:cNvSpPr/>
          <p:nvPr/>
        </p:nvSpPr>
        <p:spPr>
          <a:xfrm>
            <a:off x="308587" y="116632"/>
            <a:ext cx="8398453" cy="646331"/>
          </a:xfrm>
          <a:prstGeom prst="rect">
            <a:avLst/>
          </a:prstGeom>
        </p:spPr>
        <p:txBody>
          <a:bodyPr wrap="none">
            <a:spAutoFit/>
          </a:bodyPr>
          <a:lstStyle/>
          <a:p>
            <a:pPr>
              <a:buNone/>
            </a:pPr>
            <a:r>
              <a:rPr lang="ja-JP" altLang="en-US" sz="3600" b="1" dirty="0" smtClean="0"/>
              <a:t>高等学校保健体育科</a:t>
            </a:r>
            <a:r>
              <a:rPr lang="ja-JP" altLang="en-US" sz="2400" b="1" dirty="0" smtClean="0"/>
              <a:t>での授業の進め方の</a:t>
            </a:r>
            <a:r>
              <a:rPr lang="ja-JP" altLang="en-US" sz="3200" b="1" dirty="0" smtClean="0"/>
              <a:t>「</a:t>
            </a:r>
            <a:r>
              <a:rPr lang="ja-JP" altLang="en-US" sz="3600" b="1" dirty="0" smtClean="0"/>
              <a:t>確認</a:t>
            </a:r>
            <a:r>
              <a:rPr lang="ja-JP" altLang="en-US" sz="3200" b="1" dirty="0" smtClean="0"/>
              <a:t>」</a:t>
            </a:r>
            <a:endParaRPr lang="en-US" altLang="ja-JP" sz="3200" b="1"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922114"/>
          </a:xfrm>
          <a:ln>
            <a:solidFill>
              <a:schemeClr val="tx1"/>
            </a:solidFill>
          </a:ln>
        </p:spPr>
        <p:txBody>
          <a:bodyPr>
            <a:normAutofit fontScale="90000"/>
          </a:bodyPr>
          <a:lstStyle/>
          <a:p>
            <a:r>
              <a:rPr lang="ja-JP" altLang="en-US" dirty="0" smtClean="0"/>
              <a:t>　　　　　　　　　</a:t>
            </a:r>
            <a:r>
              <a:rPr kumimoji="1" lang="ja-JP" altLang="en-US" sz="3100" b="1" u="sng" dirty="0" smtClean="0">
                <a:solidFill>
                  <a:schemeClr val="tx1"/>
                </a:solidFill>
              </a:rPr>
              <a:t>セルフチェック確認チャレンジ！</a:t>
            </a:r>
            <a:r>
              <a:rPr kumimoji="1" lang="en-US" altLang="ja-JP" sz="3100" dirty="0" smtClean="0">
                <a:solidFill>
                  <a:schemeClr val="tx1"/>
                </a:solidFill>
              </a:rPr>
              <a:t/>
            </a:r>
            <a:br>
              <a:rPr kumimoji="1" lang="en-US" altLang="ja-JP" sz="3100" dirty="0" smtClean="0">
                <a:solidFill>
                  <a:schemeClr val="tx1"/>
                </a:solidFill>
              </a:rPr>
            </a:br>
            <a:endParaRPr kumimoji="1" lang="ja-JP" altLang="en-US" sz="3100" dirty="0">
              <a:solidFill>
                <a:schemeClr val="tx1"/>
              </a:solidFill>
            </a:endParaRPr>
          </a:p>
        </p:txBody>
      </p:sp>
      <p:sp>
        <p:nvSpPr>
          <p:cNvPr id="3" name="コンテンツ プレースホルダ 2"/>
          <p:cNvSpPr>
            <a:spLocks noGrp="1"/>
          </p:cNvSpPr>
          <p:nvPr>
            <p:ph sz="quarter" idx="1"/>
          </p:nvPr>
        </p:nvSpPr>
        <p:spPr>
          <a:xfrm>
            <a:off x="467544" y="1268760"/>
            <a:ext cx="7467600" cy="5133184"/>
          </a:xfrm>
          <a:ln>
            <a:solidFill>
              <a:schemeClr val="tx1"/>
            </a:solidFill>
          </a:ln>
        </p:spPr>
        <p:txBody>
          <a:bodyPr>
            <a:normAutofit/>
          </a:bodyPr>
          <a:lstStyle/>
          <a:p>
            <a:pPr>
              <a:buNone/>
            </a:pPr>
            <a:r>
              <a:rPr lang="ja-JP" altLang="en-US" dirty="0" smtClean="0"/>
              <a:t>　</a:t>
            </a:r>
            <a:r>
              <a:rPr kumimoji="1" lang="ja-JP" altLang="en-US" sz="1800" dirty="0" smtClean="0"/>
              <a:t>病院などで出される「薬」は（①　　）といい、医師・歯科医による（②</a:t>
            </a:r>
            <a:r>
              <a:rPr lang="ja-JP" altLang="en-US" sz="1800" dirty="0" smtClean="0"/>
              <a:t>　　　）が必要です。一方、薬店（ドラッグストア）等でも買える「薬」は（③　　）といい、（②　　）は不要ですが、一般の人</a:t>
            </a:r>
            <a:r>
              <a:rPr kumimoji="1" lang="ja-JP" altLang="en-US" sz="1800" dirty="0" smtClean="0"/>
              <a:t>　が（④　　）等の医薬品の専門家から提供された適切な情報に基づき、自ら判断で購入することができるものです。</a:t>
            </a:r>
            <a:endParaRPr kumimoji="1" lang="en-US" altLang="ja-JP" sz="1800" dirty="0" smtClean="0"/>
          </a:p>
          <a:p>
            <a:pPr>
              <a:buNone/>
            </a:pPr>
            <a:r>
              <a:rPr lang="ja-JP" altLang="en-US" sz="1800" dirty="0" smtClean="0"/>
              <a:t>　　　　　　　　　　　　　</a:t>
            </a:r>
            <a:r>
              <a:rPr lang="ja-JP" altLang="en-US" sz="1600" dirty="0" smtClean="0">
                <a:solidFill>
                  <a:srgbClr val="C00000"/>
                </a:solidFill>
              </a:rPr>
              <a:t>①医療用医薬品　②処方せん　③一般用医薬品　④薬剤師</a:t>
            </a:r>
            <a:endParaRPr lang="en-US" altLang="ja-JP" sz="1600" dirty="0" smtClean="0">
              <a:solidFill>
                <a:srgbClr val="C00000"/>
              </a:solidFill>
            </a:endParaRPr>
          </a:p>
          <a:p>
            <a:pPr>
              <a:buNone/>
            </a:pPr>
            <a:r>
              <a:rPr kumimoji="1" lang="ja-JP" altLang="en-US" sz="1800" dirty="0" smtClean="0"/>
              <a:t>　２０世紀になって発見された最初の抗生物質の名前は、（⑤　　）といい、発見者（⑥　　）という人です。</a:t>
            </a:r>
            <a:endParaRPr kumimoji="1" lang="en-US" altLang="ja-JP" sz="1800" dirty="0" smtClean="0"/>
          </a:p>
          <a:p>
            <a:pPr>
              <a:buNone/>
            </a:pPr>
            <a:r>
              <a:rPr lang="ja-JP" altLang="en-US" sz="1800" dirty="0" smtClean="0"/>
              <a:t>　　　　　　　　　　　　　　　　　　　　　　　　　　　　　　　　</a:t>
            </a:r>
            <a:r>
              <a:rPr lang="ja-JP" altLang="en-US" sz="1600" dirty="0" smtClean="0">
                <a:solidFill>
                  <a:srgbClr val="C00000"/>
                </a:solidFill>
              </a:rPr>
              <a:t>⑤ペニシリン　⑥フレミング</a:t>
            </a:r>
            <a:endParaRPr lang="en-US" altLang="ja-JP" sz="1600" dirty="0" smtClean="0">
              <a:solidFill>
                <a:srgbClr val="C00000"/>
              </a:solidFill>
            </a:endParaRPr>
          </a:p>
          <a:p>
            <a:pPr>
              <a:buNone/>
            </a:pPr>
            <a:r>
              <a:rPr kumimoji="1" lang="ja-JP" altLang="en-US" sz="1800" dirty="0" smtClean="0"/>
              <a:t>　医薬品の候補が実際に薬として使用できるようになるには、（⑦　　～　）年くらいの期間と（⑧　～　）円もの費用がかかるとされています。これは、有効性や安全性が繰り返しチェックされているためです。</a:t>
            </a:r>
            <a:endParaRPr kumimoji="1" lang="en-US" altLang="ja-JP" sz="1800" dirty="0" smtClean="0"/>
          </a:p>
          <a:p>
            <a:pPr>
              <a:buNone/>
            </a:pPr>
            <a:r>
              <a:rPr lang="ja-JP" altLang="en-US" sz="1800" dirty="0" smtClean="0"/>
              <a:t>　　　　　　　　　　　　　　　　　　　　　　　　　　　　　</a:t>
            </a:r>
            <a:r>
              <a:rPr lang="ja-JP" altLang="en-US" sz="1600" dirty="0" smtClean="0">
                <a:solidFill>
                  <a:srgbClr val="C00000"/>
                </a:solidFill>
              </a:rPr>
              <a:t>⑦９～１７　⑧数十億～数百億</a:t>
            </a:r>
            <a:endParaRPr lang="en-US" altLang="ja-JP" sz="1600" dirty="0" smtClean="0">
              <a:solidFill>
                <a:srgbClr val="C00000"/>
              </a:solidFill>
            </a:endParaRPr>
          </a:p>
          <a:p>
            <a:pPr>
              <a:buNone/>
            </a:pPr>
            <a:r>
              <a:rPr kumimoji="1" lang="ja-JP" altLang="en-US" sz="1800" dirty="0" smtClean="0"/>
              <a:t>　医薬品に様々な形がある理由は、効果が（⑨　　）現れるようにするため、効果が（</a:t>
            </a:r>
            <a:r>
              <a:rPr lang="ja-JP" altLang="en-US" sz="1800" dirty="0" smtClean="0"/>
              <a:t>⑩　　）続くようにするため、などの工夫がされているためです。カプセル剤もこのように工夫されているので中身を出してのむことはよくないことといえます。　　　　　　　　　　　　　　　　　　　　　　　　　</a:t>
            </a:r>
            <a:r>
              <a:rPr lang="ja-JP" altLang="en-US" sz="1600" dirty="0" smtClean="0">
                <a:solidFill>
                  <a:srgbClr val="C00000"/>
                </a:solidFill>
              </a:rPr>
              <a:t>　⑨早く　⑩長く</a:t>
            </a:r>
            <a:endParaRPr kumimoji="1" lang="en-US" altLang="ja-JP" sz="1600" dirty="0" smtClean="0">
              <a:solidFill>
                <a:srgbClr val="C00000"/>
              </a:solidFill>
            </a:endParaRPr>
          </a:p>
          <a:p>
            <a:pPr>
              <a:buNone/>
            </a:pPr>
            <a:endParaRPr kumimoji="1" lang="ja-JP" altLang="en-US" dirty="0"/>
          </a:p>
        </p:txBody>
      </p:sp>
      <p:sp>
        <p:nvSpPr>
          <p:cNvPr id="4" name="円/楕円 3"/>
          <p:cNvSpPr/>
          <p:nvPr/>
        </p:nvSpPr>
        <p:spPr>
          <a:xfrm>
            <a:off x="0" y="188640"/>
            <a:ext cx="2376264" cy="90872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「薬」</a:t>
            </a:r>
            <a:r>
              <a:rPr kumimoji="1" lang="ja-JP" altLang="en-US" sz="3200" dirty="0" smtClean="0">
                <a:solidFill>
                  <a:srgbClr val="C00000"/>
                </a:solidFill>
              </a:rPr>
              <a:t>に</a:t>
            </a:r>
            <a:endParaRPr kumimoji="1" lang="en-US" altLang="ja-JP" sz="3200" dirty="0" smtClean="0">
              <a:solidFill>
                <a:srgbClr val="C00000"/>
              </a:solidFill>
            </a:endParaRPr>
          </a:p>
          <a:p>
            <a:pPr algn="ctr"/>
            <a:r>
              <a:rPr lang="ja-JP" altLang="en-US" sz="2000" dirty="0" smtClean="0">
                <a:solidFill>
                  <a:srgbClr val="C00000"/>
                </a:solidFill>
              </a:rPr>
              <a:t>　　　　</a:t>
            </a:r>
            <a:r>
              <a:rPr kumimoji="1" lang="ja-JP" altLang="en-US" sz="2000" dirty="0" smtClean="0">
                <a:solidFill>
                  <a:srgbClr val="C00000"/>
                </a:solidFill>
              </a:rPr>
              <a:t>関する</a:t>
            </a:r>
            <a:endParaRPr kumimoji="1" lang="ja-JP" altLang="en-US" sz="2000" dirty="0">
              <a:solidFill>
                <a:srgbClr val="C00000"/>
              </a:solidFill>
            </a:endParaRPr>
          </a:p>
        </p:txBody>
      </p:sp>
      <p:sp>
        <p:nvSpPr>
          <p:cNvPr id="5" name="正方形/長方形 4"/>
          <p:cNvSpPr/>
          <p:nvPr/>
        </p:nvSpPr>
        <p:spPr>
          <a:xfrm>
            <a:off x="323528" y="1412776"/>
            <a:ext cx="360040" cy="36004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１</a:t>
            </a:r>
            <a:endParaRPr kumimoji="1" lang="ja-JP" altLang="en-US" b="1" dirty="0"/>
          </a:p>
        </p:txBody>
      </p:sp>
      <p:sp>
        <p:nvSpPr>
          <p:cNvPr id="6" name="正方形/長方形 5"/>
          <p:cNvSpPr/>
          <p:nvPr/>
        </p:nvSpPr>
        <p:spPr>
          <a:xfrm>
            <a:off x="251520" y="2924944"/>
            <a:ext cx="432048" cy="43204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２</a:t>
            </a:r>
            <a:endParaRPr kumimoji="1" lang="ja-JP" altLang="en-US" b="1" dirty="0"/>
          </a:p>
        </p:txBody>
      </p:sp>
      <p:sp>
        <p:nvSpPr>
          <p:cNvPr id="7" name="正方形/長方形 6"/>
          <p:cNvSpPr/>
          <p:nvPr/>
        </p:nvSpPr>
        <p:spPr>
          <a:xfrm>
            <a:off x="251520" y="3933056"/>
            <a:ext cx="432048" cy="43204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３</a:t>
            </a:r>
            <a:endParaRPr kumimoji="1" lang="ja-JP" altLang="en-US" b="1" dirty="0"/>
          </a:p>
        </p:txBody>
      </p:sp>
      <p:sp>
        <p:nvSpPr>
          <p:cNvPr id="8" name="正方形/長方形 7"/>
          <p:cNvSpPr/>
          <p:nvPr/>
        </p:nvSpPr>
        <p:spPr>
          <a:xfrm>
            <a:off x="251520" y="5157192"/>
            <a:ext cx="432048" cy="43204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４</a:t>
            </a:r>
            <a:endParaRPr kumimoji="1" lang="ja-JP" altLang="en-US"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kumimoji="1" lang="ja-JP" altLang="en-US" dirty="0" smtClean="0">
                <a:solidFill>
                  <a:schemeClr val="tx1"/>
                </a:solidFill>
              </a:rPr>
              <a:t>　　　　　　　　</a:t>
            </a:r>
            <a:r>
              <a:rPr kumimoji="1" lang="ja-JP" altLang="en-US" b="1" u="sng" dirty="0" smtClean="0">
                <a:solidFill>
                  <a:schemeClr val="tx1"/>
                </a:solidFill>
              </a:rPr>
              <a:t>セルフチェック確認チャレンジ！</a:t>
            </a:r>
            <a:r>
              <a:rPr kumimoji="1" lang="en-US" altLang="ja-JP" dirty="0" smtClean="0">
                <a:solidFill>
                  <a:schemeClr val="tx1"/>
                </a:solidFill>
              </a:rPr>
              <a:t/>
            </a:r>
            <a:br>
              <a:rPr kumimoji="1" lang="en-US" altLang="ja-JP" dirty="0" smtClean="0">
                <a:solidFill>
                  <a:schemeClr val="tx1"/>
                </a:solidFill>
              </a:rPr>
            </a:br>
            <a:endParaRPr kumimoji="1" lang="ja-JP" altLang="en-US" dirty="0">
              <a:solidFill>
                <a:schemeClr val="tx1"/>
              </a:solidFill>
            </a:endParaRPr>
          </a:p>
        </p:txBody>
      </p:sp>
      <p:sp>
        <p:nvSpPr>
          <p:cNvPr id="3" name="コンテンツ プレースホルダ 2"/>
          <p:cNvSpPr>
            <a:spLocks noGrp="1"/>
          </p:cNvSpPr>
          <p:nvPr>
            <p:ph sz="quarter" idx="1"/>
          </p:nvPr>
        </p:nvSpPr>
        <p:spPr/>
        <p:txBody>
          <a:bodyPr/>
          <a:lstStyle/>
          <a:p>
            <a:pPr>
              <a:buNone/>
            </a:pPr>
            <a:r>
              <a:rPr kumimoji="1" lang="ja-JP" altLang="en-US" dirty="0" smtClean="0"/>
              <a:t>　　</a:t>
            </a:r>
            <a:r>
              <a:rPr kumimoji="1" lang="ja-JP" altLang="en-US" sz="2000" dirty="0" smtClean="0"/>
              <a:t>一般用医薬品の説明書（添付文書）書かれている代表的な内容としては、（⑪　　）、（⑫　　）、（⑬　　）、成分、保管及び取り扱い上の注意、等に関することがあります。</a:t>
            </a:r>
            <a:endParaRPr kumimoji="1" lang="en-US" altLang="ja-JP" sz="2000" dirty="0" smtClean="0"/>
          </a:p>
          <a:p>
            <a:pPr>
              <a:buNone/>
            </a:pPr>
            <a:r>
              <a:rPr lang="ja-JP" altLang="en-US" sz="2000" dirty="0" smtClean="0"/>
              <a:t>　　　　　　　　　　　　　　　</a:t>
            </a:r>
            <a:r>
              <a:rPr lang="ja-JP" altLang="en-US" sz="1800" dirty="0" smtClean="0">
                <a:solidFill>
                  <a:srgbClr val="C00000"/>
                </a:solidFill>
              </a:rPr>
              <a:t>⑪効能（効果）　⑫用法・用量　⑬使用上の注意</a:t>
            </a:r>
            <a:endParaRPr lang="en-US" altLang="ja-JP" sz="2000" dirty="0" smtClean="0">
              <a:solidFill>
                <a:srgbClr val="C00000"/>
              </a:solidFill>
            </a:endParaRPr>
          </a:p>
          <a:p>
            <a:pPr>
              <a:buNone/>
            </a:pPr>
            <a:r>
              <a:rPr kumimoji="1" lang="ja-JP" altLang="en-US" sz="2000" dirty="0" smtClean="0"/>
              <a:t>　　医薬品の副作用とは、「許可医薬品が（⑭　　）な使用目的に従い（⑭　　）に使用された場合においてもその許可医薬品により人に発現する（⑮　　）をいう。」と定義されています。きまりを守って使用した場合の副作用により生じた健康被害については、（⑯　　）という救済制度があります。</a:t>
            </a:r>
            <a:endParaRPr kumimoji="1" lang="en-US" altLang="ja-JP" sz="2000" dirty="0" smtClean="0"/>
          </a:p>
          <a:p>
            <a:pPr>
              <a:buNone/>
            </a:pPr>
            <a:r>
              <a:rPr lang="ja-JP" altLang="en-US" sz="2000" dirty="0" smtClean="0"/>
              <a:t>　　　　　　　　　　　　</a:t>
            </a:r>
            <a:r>
              <a:rPr lang="ja-JP" altLang="en-US" sz="1800" dirty="0" smtClean="0">
                <a:solidFill>
                  <a:srgbClr val="C00000"/>
                </a:solidFill>
              </a:rPr>
              <a:t>⑭適正　⑮有害な反応　⑯医薬品副作用救済制度</a:t>
            </a:r>
            <a:endParaRPr lang="en-US" altLang="ja-JP" sz="1800" dirty="0" smtClean="0">
              <a:solidFill>
                <a:srgbClr val="C00000"/>
              </a:solidFill>
            </a:endParaRPr>
          </a:p>
          <a:p>
            <a:pPr>
              <a:buNone/>
            </a:pPr>
            <a:r>
              <a:rPr kumimoji="1" lang="ja-JP" altLang="en-US" sz="2000" dirty="0" smtClean="0"/>
              <a:t>　　医療用医薬品は、（⑰　　）やその他の公的補助の対象になっています。日本では、医療を受ける際には原則として何らかの公的補助が活用できるようになっています。この制度を（⑱　　）といいます。</a:t>
            </a:r>
            <a:endParaRPr kumimoji="1" lang="en-US" altLang="ja-JP" sz="2000" dirty="0" smtClean="0"/>
          </a:p>
          <a:p>
            <a:pPr>
              <a:buNone/>
            </a:pPr>
            <a:r>
              <a:rPr lang="ja-JP" altLang="en-US" sz="2000" dirty="0" smtClean="0"/>
              <a:t>　　　　　　　　　　　</a:t>
            </a:r>
            <a:r>
              <a:rPr lang="ja-JP" altLang="en-US" sz="1800" dirty="0" smtClean="0">
                <a:solidFill>
                  <a:srgbClr val="C00000"/>
                </a:solidFill>
              </a:rPr>
              <a:t>　　　　　　　　　　　　　⑰医療保険　⑱国民皆保険制度</a:t>
            </a:r>
            <a:r>
              <a:rPr kumimoji="1" lang="ja-JP" altLang="en-US" sz="2000" dirty="0" smtClean="0"/>
              <a:t>　</a:t>
            </a:r>
            <a:endParaRPr kumimoji="1" lang="ja-JP" altLang="en-US" sz="2000" dirty="0"/>
          </a:p>
        </p:txBody>
      </p:sp>
      <p:sp>
        <p:nvSpPr>
          <p:cNvPr id="4" name="円/楕円 3"/>
          <p:cNvSpPr/>
          <p:nvPr/>
        </p:nvSpPr>
        <p:spPr>
          <a:xfrm>
            <a:off x="0" y="188640"/>
            <a:ext cx="2339752" cy="914400"/>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solidFill>
                  <a:schemeClr val="tx1"/>
                </a:solidFill>
              </a:rPr>
              <a:t>「薬」</a:t>
            </a:r>
            <a:r>
              <a:rPr kumimoji="1" lang="ja-JP" altLang="en-US" sz="2800" dirty="0" smtClean="0">
                <a:solidFill>
                  <a:srgbClr val="FF0000"/>
                </a:solidFill>
              </a:rPr>
              <a:t>に</a:t>
            </a:r>
            <a:endParaRPr kumimoji="1" lang="en-US" altLang="ja-JP" sz="2800" dirty="0" smtClean="0">
              <a:solidFill>
                <a:srgbClr val="FF0000"/>
              </a:solidFill>
            </a:endParaRPr>
          </a:p>
          <a:p>
            <a:pPr algn="ctr"/>
            <a:r>
              <a:rPr lang="ja-JP" altLang="en-US" sz="2000" dirty="0" smtClean="0">
                <a:solidFill>
                  <a:srgbClr val="FF0000"/>
                </a:solidFill>
              </a:rPr>
              <a:t>　　　　</a:t>
            </a:r>
            <a:r>
              <a:rPr kumimoji="1" lang="ja-JP" altLang="en-US" sz="2000" dirty="0" smtClean="0">
                <a:solidFill>
                  <a:srgbClr val="FF0000"/>
                </a:solidFill>
              </a:rPr>
              <a:t>関す</a:t>
            </a:r>
            <a:r>
              <a:rPr lang="ja-JP" altLang="en-US" sz="2000" dirty="0" smtClean="0">
                <a:solidFill>
                  <a:srgbClr val="FF0000"/>
                </a:solidFill>
              </a:rPr>
              <a:t>る</a:t>
            </a:r>
            <a:endParaRPr kumimoji="1" lang="ja-JP" altLang="en-US" sz="2800" dirty="0">
              <a:solidFill>
                <a:srgbClr val="FF0000"/>
              </a:solidFill>
            </a:endParaRPr>
          </a:p>
        </p:txBody>
      </p:sp>
      <p:sp>
        <p:nvSpPr>
          <p:cNvPr id="5" name="正方形/長方形 4"/>
          <p:cNvSpPr/>
          <p:nvPr/>
        </p:nvSpPr>
        <p:spPr>
          <a:xfrm>
            <a:off x="323528" y="1628800"/>
            <a:ext cx="504056" cy="50405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000" b="1" dirty="0" smtClean="0"/>
          </a:p>
          <a:p>
            <a:pPr algn="ctr"/>
            <a:r>
              <a:rPr lang="ja-JP" altLang="en-US" sz="2000" b="1" dirty="0" smtClean="0"/>
              <a:t>５</a:t>
            </a:r>
            <a:endParaRPr kumimoji="1" lang="en-US" altLang="ja-JP" sz="2000" b="1" dirty="0" smtClean="0"/>
          </a:p>
          <a:p>
            <a:pPr algn="ctr"/>
            <a:endParaRPr kumimoji="1" lang="ja-JP" altLang="en-US" dirty="0"/>
          </a:p>
        </p:txBody>
      </p:sp>
      <p:sp>
        <p:nvSpPr>
          <p:cNvPr id="6" name="正方形/長方形 5"/>
          <p:cNvSpPr/>
          <p:nvPr/>
        </p:nvSpPr>
        <p:spPr>
          <a:xfrm>
            <a:off x="323528" y="3140968"/>
            <a:ext cx="504056" cy="50405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６</a:t>
            </a:r>
            <a:endParaRPr kumimoji="1" lang="ja-JP" altLang="en-US" sz="2000" b="1" dirty="0"/>
          </a:p>
        </p:txBody>
      </p:sp>
      <p:sp>
        <p:nvSpPr>
          <p:cNvPr id="7" name="正方形/長方形 6"/>
          <p:cNvSpPr/>
          <p:nvPr/>
        </p:nvSpPr>
        <p:spPr>
          <a:xfrm>
            <a:off x="323528" y="5085184"/>
            <a:ext cx="432048" cy="50405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７</a:t>
            </a:r>
            <a:endParaRPr kumimoji="1" lang="ja-JP" altLang="en-US" sz="20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引き続きまして</a:t>
            </a:r>
            <a:r>
              <a:rPr kumimoji="1" lang="en-US" altLang="ja-JP" dirty="0" smtClean="0">
                <a:solidFill>
                  <a:schemeClr val="tx1"/>
                </a:solidFill>
              </a:rPr>
              <a:t/>
            </a:r>
            <a:br>
              <a:rPr kumimoji="1" lang="en-US" altLang="ja-JP" dirty="0" smtClean="0">
                <a:solidFill>
                  <a:schemeClr val="tx1"/>
                </a:solidFill>
              </a:rPr>
            </a:br>
            <a:endParaRPr kumimoji="1" lang="ja-JP" altLang="en-US" dirty="0">
              <a:solidFill>
                <a:schemeClr val="tx1"/>
              </a:solidFill>
            </a:endParaRPr>
          </a:p>
        </p:txBody>
      </p:sp>
      <p:sp>
        <p:nvSpPr>
          <p:cNvPr id="3" name="コンテンツ プレースホルダ 2"/>
          <p:cNvSpPr>
            <a:spLocks noGrp="1"/>
          </p:cNvSpPr>
          <p:nvPr>
            <p:ph sz="quarter" idx="1"/>
          </p:nvPr>
        </p:nvSpPr>
        <p:spPr>
          <a:xfrm>
            <a:off x="848816" y="1600200"/>
            <a:ext cx="7467600" cy="4873752"/>
          </a:xfrm>
        </p:spPr>
        <p:txBody>
          <a:bodyPr>
            <a:normAutofit/>
          </a:bodyPr>
          <a:lstStyle/>
          <a:p>
            <a:pPr marL="0" indent="0">
              <a:buNone/>
            </a:pPr>
            <a:r>
              <a:rPr kumimoji="1" lang="ja-JP" altLang="en-US" sz="3600" dirty="0" smtClean="0"/>
              <a:t>５</a:t>
            </a:r>
            <a:r>
              <a:rPr kumimoji="1" lang="en-US" altLang="ja-JP" sz="3600" dirty="0" smtClean="0"/>
              <a:t>.</a:t>
            </a:r>
            <a:r>
              <a:rPr kumimoji="1" lang="ja-JP" altLang="en-US" sz="3600" dirty="0" smtClean="0"/>
              <a:t>薬の正しい使い方</a:t>
            </a:r>
            <a:endParaRPr kumimoji="1" lang="en-US" altLang="ja-JP" sz="3600" dirty="0" smtClean="0"/>
          </a:p>
          <a:p>
            <a:pPr marL="0" indent="0">
              <a:buNone/>
            </a:pPr>
            <a:r>
              <a:rPr lang="ja-JP" altLang="en-US" sz="3600" dirty="0"/>
              <a:t>　</a:t>
            </a:r>
            <a:r>
              <a:rPr lang="ja-JP" altLang="en-US" sz="3600" dirty="0" smtClean="0"/>
              <a:t>　　　　　</a:t>
            </a:r>
            <a:r>
              <a:rPr lang="ja-JP" altLang="en-US" sz="2800" dirty="0" smtClean="0"/>
              <a:t>大阪府立山本高等学校</a:t>
            </a:r>
            <a:endParaRPr lang="en-US" altLang="ja-JP" sz="2800" dirty="0" smtClean="0"/>
          </a:p>
          <a:p>
            <a:pPr marL="0" indent="0">
              <a:buNone/>
            </a:pPr>
            <a:r>
              <a:rPr kumimoji="1" lang="ja-JP" altLang="en-US" sz="2800" dirty="0"/>
              <a:t>　</a:t>
            </a:r>
            <a:r>
              <a:rPr kumimoji="1" lang="ja-JP" altLang="en-US" sz="2800" dirty="0" smtClean="0"/>
              <a:t>　　　　　　　　　　　　　　学校薬剤師　児玉広子</a:t>
            </a:r>
            <a:endParaRPr kumimoji="1" lang="en-US" altLang="ja-JP" sz="2800" dirty="0" smtClean="0"/>
          </a:p>
          <a:p>
            <a:pPr marL="0" indent="0">
              <a:buNone/>
            </a:pPr>
            <a:r>
              <a:rPr lang="ja-JP" altLang="en-US" sz="3600" dirty="0"/>
              <a:t>　</a:t>
            </a:r>
            <a:r>
              <a:rPr lang="ja-JP" altLang="en-US" sz="3600" dirty="0" smtClean="0"/>
              <a:t>　</a:t>
            </a:r>
            <a:endParaRPr lang="en-US" altLang="ja-JP" sz="3600" dirty="0" smtClean="0"/>
          </a:p>
          <a:p>
            <a:pPr marL="0" indent="0">
              <a:buNone/>
            </a:pPr>
            <a:r>
              <a:rPr lang="ja-JP" altLang="en-US" sz="3600" dirty="0"/>
              <a:t>　</a:t>
            </a:r>
            <a:r>
              <a:rPr lang="ja-JP" altLang="en-US" sz="3600" dirty="0" smtClean="0"/>
              <a:t>　　　　　　　</a:t>
            </a:r>
            <a:r>
              <a:rPr lang="ja-JP" altLang="en-US" sz="3200" dirty="0" smtClean="0"/>
              <a:t>の話をさせていただきます</a:t>
            </a:r>
            <a:r>
              <a:rPr lang="ja-JP" altLang="en-US" sz="3600" dirty="0" smtClean="0"/>
              <a:t>。</a:t>
            </a:r>
            <a:endParaRPr kumimoji="1" lang="ja-JP" altLang="en-US" sz="3600" dirty="0"/>
          </a:p>
        </p:txBody>
      </p:sp>
      <p:pic>
        <p:nvPicPr>
          <p:cNvPr id="4" name="Picture 3" descr="E:\PNG カラーバージョン\キャラクター\女性社員A\女性社員A_こちら_03.png"/>
          <p:cNvPicPr>
            <a:picLocks noChangeAspect="1" noChangeArrowheads="1"/>
          </p:cNvPicPr>
          <p:nvPr/>
        </p:nvPicPr>
        <p:blipFill>
          <a:blip r:embed="rId2" cstate="print"/>
          <a:srcRect/>
          <a:stretch>
            <a:fillRect/>
          </a:stretch>
        </p:blipFill>
        <p:spPr bwMode="auto">
          <a:xfrm>
            <a:off x="467544" y="3501008"/>
            <a:ext cx="2664297" cy="26642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39552" y="4653136"/>
            <a:ext cx="7848872"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932040" y="2060848"/>
            <a:ext cx="2952328" cy="10801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15616" y="1988840"/>
            <a:ext cx="237626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64096" y="260648"/>
            <a:ext cx="4572000" cy="1077218"/>
          </a:xfrm>
          <a:prstGeom prst="rect">
            <a:avLst/>
          </a:prstGeom>
        </p:spPr>
        <p:txBody>
          <a:bodyPr>
            <a:spAutoFit/>
          </a:bodyPr>
          <a:lstStyle/>
          <a:p>
            <a:r>
              <a:rPr lang="ja-JP" altLang="en-US" sz="3200" b="1" dirty="0" smtClean="0"/>
              <a:t>・　・　・</a:t>
            </a:r>
            <a:r>
              <a:rPr lang="en-US" altLang="ja-JP" sz="3200" b="1" dirty="0" smtClean="0"/>
              <a:t/>
            </a:r>
            <a:br>
              <a:rPr lang="en-US" altLang="ja-JP" sz="3200" b="1" dirty="0" smtClean="0"/>
            </a:br>
            <a:r>
              <a:rPr lang="ja-JP" altLang="en-US" sz="3200" b="1" dirty="0" smtClean="0"/>
              <a:t>さ　ら　に</a:t>
            </a:r>
            <a:endParaRPr lang="ja-JP" altLang="en-US" sz="3200" dirty="0"/>
          </a:p>
        </p:txBody>
      </p:sp>
      <p:sp>
        <p:nvSpPr>
          <p:cNvPr id="3" name="正方形/長方形 2"/>
          <p:cNvSpPr/>
          <p:nvPr/>
        </p:nvSpPr>
        <p:spPr>
          <a:xfrm>
            <a:off x="0" y="2132856"/>
            <a:ext cx="4572000" cy="954107"/>
          </a:xfrm>
          <a:prstGeom prst="rect">
            <a:avLst/>
          </a:prstGeom>
        </p:spPr>
        <p:txBody>
          <a:bodyPr>
            <a:spAutoFit/>
          </a:bodyPr>
          <a:lstStyle/>
          <a:p>
            <a:pPr algn="ctr"/>
            <a:r>
              <a:rPr lang="ja-JP" altLang="en-US" sz="2800" b="1" dirty="0" smtClean="0"/>
              <a:t>薬局や薬店</a:t>
            </a:r>
            <a:endParaRPr lang="en-US" altLang="ja-JP" sz="2800" b="1" dirty="0" smtClean="0"/>
          </a:p>
          <a:p>
            <a:pPr algn="ctr"/>
            <a:r>
              <a:rPr lang="ja-JP" altLang="en-US" sz="2800" b="1" dirty="0" smtClean="0"/>
              <a:t>薬剤師等</a:t>
            </a:r>
            <a:endParaRPr lang="en-US" altLang="ja-JP" sz="2800" b="1" dirty="0" smtClean="0"/>
          </a:p>
        </p:txBody>
      </p:sp>
      <p:sp>
        <p:nvSpPr>
          <p:cNvPr id="4" name="正方形/長方形 3"/>
          <p:cNvSpPr/>
          <p:nvPr/>
        </p:nvSpPr>
        <p:spPr>
          <a:xfrm>
            <a:off x="5076056" y="2348880"/>
            <a:ext cx="2736647" cy="523220"/>
          </a:xfrm>
          <a:prstGeom prst="rect">
            <a:avLst/>
          </a:prstGeom>
        </p:spPr>
        <p:txBody>
          <a:bodyPr wrap="none">
            <a:spAutoFit/>
          </a:bodyPr>
          <a:lstStyle/>
          <a:p>
            <a:r>
              <a:rPr lang="ja-JP" altLang="en-US" sz="2800" b="1" dirty="0" smtClean="0"/>
              <a:t>適切なアドバイス</a:t>
            </a:r>
            <a:endParaRPr lang="ja-JP" altLang="en-US" sz="2800" b="1" dirty="0"/>
          </a:p>
        </p:txBody>
      </p:sp>
      <p:sp>
        <p:nvSpPr>
          <p:cNvPr id="5" name="正方形/長方形 4"/>
          <p:cNvSpPr/>
          <p:nvPr/>
        </p:nvSpPr>
        <p:spPr>
          <a:xfrm>
            <a:off x="683568" y="4779149"/>
            <a:ext cx="7704856" cy="954107"/>
          </a:xfrm>
          <a:prstGeom prst="rect">
            <a:avLst/>
          </a:prstGeom>
        </p:spPr>
        <p:txBody>
          <a:bodyPr wrap="square">
            <a:spAutoFit/>
          </a:bodyPr>
          <a:lstStyle/>
          <a:p>
            <a:r>
              <a:rPr lang="ja-JP" altLang="en-US" sz="2800" b="1" dirty="0" smtClean="0"/>
              <a:t>身近にある「一般用医薬品」を利用する</a:t>
            </a:r>
            <a:endParaRPr lang="en-US" altLang="ja-JP" sz="2800" b="1" dirty="0" smtClean="0"/>
          </a:p>
          <a:p>
            <a:r>
              <a:rPr lang="ja-JP" altLang="en-US" sz="2800" b="1" dirty="0" smtClean="0"/>
              <a:t>という「セルフメデｨケーション」の考え方の広がり</a:t>
            </a:r>
            <a:endParaRPr lang="ja-JP" altLang="en-US" sz="2800" b="1" dirty="0"/>
          </a:p>
        </p:txBody>
      </p:sp>
      <p:sp>
        <p:nvSpPr>
          <p:cNvPr id="11" name="右矢印 10"/>
          <p:cNvSpPr/>
          <p:nvPr/>
        </p:nvSpPr>
        <p:spPr>
          <a:xfrm rot="16200000">
            <a:off x="1907704" y="3789040"/>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3707904" y="2420888"/>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5940152" y="3789040"/>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3" descr="E:\PNG カラーバージョン\キャラクター\会話\女性社員A_横顔_01.png"/>
          <p:cNvPicPr>
            <a:picLocks noChangeAspect="1" noChangeArrowheads="1"/>
          </p:cNvPicPr>
          <p:nvPr/>
        </p:nvPicPr>
        <p:blipFill>
          <a:blip r:embed="rId3" cstate="print"/>
          <a:srcRect/>
          <a:stretch>
            <a:fillRect/>
          </a:stretch>
        </p:blipFill>
        <p:spPr bwMode="auto">
          <a:xfrm>
            <a:off x="7062363" y="476672"/>
            <a:ext cx="1902125" cy="1902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2636912"/>
            <a:ext cx="5665333" cy="707886"/>
          </a:xfrm>
          <a:prstGeom prst="rect">
            <a:avLst/>
          </a:prstGeom>
        </p:spPr>
        <p:txBody>
          <a:bodyPr wrap="none">
            <a:spAutoFit/>
          </a:bodyPr>
          <a:lstStyle/>
          <a:p>
            <a:pPr marL="457200" indent="-457200">
              <a:buNone/>
            </a:pPr>
            <a:r>
              <a:rPr lang="ja-JP" altLang="en-US" sz="4000" b="1" dirty="0" smtClean="0"/>
              <a:t>２．セルフメディケーション</a:t>
            </a:r>
            <a:endParaRPr lang="en-US" altLang="ja-JP" sz="40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99592" y="1988840"/>
            <a:ext cx="7200800" cy="1800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22875" y="632882"/>
            <a:ext cx="6109365" cy="707886"/>
          </a:xfrm>
          <a:prstGeom prst="rect">
            <a:avLst/>
          </a:prstGeom>
        </p:spPr>
        <p:txBody>
          <a:bodyPr wrap="none">
            <a:spAutoFit/>
          </a:bodyPr>
          <a:lstStyle/>
          <a:p>
            <a:r>
              <a:rPr lang="ja-JP" altLang="en-US" sz="4000" b="1" dirty="0" smtClean="0">
                <a:latin typeface="+mj-ea"/>
                <a:ea typeface="+mj-ea"/>
              </a:rPr>
              <a:t>セルフメデｨケーションとは　</a:t>
            </a:r>
            <a:endParaRPr lang="ja-JP" altLang="en-US" sz="4000" dirty="0">
              <a:latin typeface="+mj-ea"/>
              <a:ea typeface="+mj-ea"/>
            </a:endParaRPr>
          </a:p>
        </p:txBody>
      </p:sp>
      <p:cxnSp>
        <p:nvCxnSpPr>
          <p:cNvPr id="3" name="直線コネクタ 2"/>
          <p:cNvCxnSpPr/>
          <p:nvPr/>
        </p:nvCxnSpPr>
        <p:spPr>
          <a:xfrm>
            <a:off x="611560" y="1556792"/>
            <a:ext cx="78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043608" y="1988840"/>
            <a:ext cx="7056784" cy="1569660"/>
          </a:xfrm>
          <a:prstGeom prst="rect">
            <a:avLst/>
          </a:prstGeom>
          <a:noFill/>
        </p:spPr>
        <p:txBody>
          <a:bodyPr wrap="square" rtlCol="0">
            <a:spAutoFit/>
          </a:bodyPr>
          <a:lstStyle/>
          <a:p>
            <a:pPr>
              <a:lnSpc>
                <a:spcPct val="150000"/>
              </a:lnSpc>
            </a:pPr>
            <a:r>
              <a:rPr kumimoji="1" lang="ja-JP" altLang="en-US" sz="3200" dirty="0" smtClean="0"/>
              <a:t>自分自身の健康に責任を持ち、軽度な身体の不調は自分で手当てすること。</a:t>
            </a:r>
            <a:endParaRPr kumimoji="1" lang="ja-JP" altLang="en-US" sz="3200" dirty="0"/>
          </a:p>
        </p:txBody>
      </p:sp>
      <p:sp>
        <p:nvSpPr>
          <p:cNvPr id="5" name="正方形/長方形 4"/>
          <p:cNvSpPr/>
          <p:nvPr/>
        </p:nvSpPr>
        <p:spPr>
          <a:xfrm>
            <a:off x="1100868" y="4079974"/>
            <a:ext cx="6894512" cy="1077218"/>
          </a:xfrm>
          <a:prstGeom prst="rect">
            <a:avLst/>
          </a:prstGeom>
        </p:spPr>
        <p:txBody>
          <a:bodyPr wrap="square">
            <a:spAutoFit/>
          </a:bodyPr>
          <a:lstStyle/>
          <a:p>
            <a:r>
              <a:rPr lang="ja-JP" altLang="en-US" sz="3200" dirty="0" smtClean="0">
                <a:latin typeface="+mj-ea"/>
              </a:rPr>
              <a:t>Ｈ</a:t>
            </a:r>
            <a:r>
              <a:rPr lang="en-US" altLang="ja-JP" sz="3200" dirty="0" smtClean="0">
                <a:latin typeface="+mj-ea"/>
              </a:rPr>
              <a:t>12</a:t>
            </a:r>
            <a:r>
              <a:rPr lang="ja-JP" altLang="en-US" sz="3200" dirty="0" smtClean="0">
                <a:latin typeface="+mj-ea"/>
              </a:rPr>
              <a:t>年</a:t>
            </a:r>
            <a:r>
              <a:rPr lang="ja-JP" altLang="en-US" sz="3200" dirty="0" smtClean="0"/>
              <a:t>に</a:t>
            </a:r>
            <a:r>
              <a:rPr lang="ja-JP" altLang="en-US" sz="3200" u="sng" dirty="0" smtClean="0"/>
              <a:t>世界保健機関（ＷＨＯ）</a:t>
            </a:r>
            <a:r>
              <a:rPr lang="ja-JP" altLang="en-US" sz="3200" dirty="0" smtClean="0"/>
              <a:t>が提唱</a:t>
            </a:r>
            <a:r>
              <a:rPr lang="en-US" altLang="ja-JP" sz="3200" dirty="0" smtClean="0"/>
              <a:t/>
            </a:r>
            <a:br>
              <a:rPr lang="en-US" altLang="ja-JP" sz="3200" dirty="0" smtClean="0"/>
            </a:br>
            <a:endParaRPr lang="ja-JP" altLang="en-US" sz="3200" dirty="0"/>
          </a:p>
        </p:txBody>
      </p:sp>
      <p:sp>
        <p:nvSpPr>
          <p:cNvPr id="6" name="テキスト ボックス 5"/>
          <p:cNvSpPr txBox="1"/>
          <p:nvPr/>
        </p:nvSpPr>
        <p:spPr>
          <a:xfrm>
            <a:off x="1043608" y="5160094"/>
            <a:ext cx="7200800" cy="1077218"/>
          </a:xfrm>
          <a:prstGeom prst="rect">
            <a:avLst/>
          </a:prstGeom>
          <a:noFill/>
        </p:spPr>
        <p:txBody>
          <a:bodyPr wrap="square" rtlCol="0">
            <a:spAutoFit/>
          </a:bodyPr>
          <a:lstStyle/>
          <a:p>
            <a:r>
              <a:rPr kumimoji="1" lang="ja-JP" altLang="en-US" sz="3200" dirty="0" smtClean="0"/>
              <a:t>医薬品の使用についてのガイドラインを示す。</a:t>
            </a:r>
            <a:endParaRPr kumimoji="1" lang="ja-JP" altLang="en-US" sz="3200" dirty="0"/>
          </a:p>
        </p:txBody>
      </p:sp>
      <p:sp>
        <p:nvSpPr>
          <p:cNvPr id="7" name="下矢印 6"/>
          <p:cNvSpPr/>
          <p:nvPr/>
        </p:nvSpPr>
        <p:spPr>
          <a:xfrm>
            <a:off x="3995936" y="4725144"/>
            <a:ext cx="93610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4429</TotalTime>
  <Words>3232</Words>
  <Application>Microsoft Office PowerPoint</Application>
  <PresentationFormat>画面に合わせる (4:3)</PresentationFormat>
  <Paragraphs>833</Paragraphs>
  <Slides>69</Slides>
  <Notes>13</Notes>
  <HiddenSlides>0</HiddenSlides>
  <MMClips>0</MMClips>
  <ScaleCrop>false</ScaleCrop>
  <HeadingPairs>
    <vt:vector size="4" baseType="variant">
      <vt:variant>
        <vt:lpstr>テーマ</vt:lpstr>
      </vt:variant>
      <vt:variant>
        <vt:i4>1</vt:i4>
      </vt:variant>
      <vt:variant>
        <vt:lpstr>スライド タイトル</vt:lpstr>
      </vt:variant>
      <vt:variant>
        <vt:i4>69</vt:i4>
      </vt:variant>
    </vt:vector>
  </HeadingPairs>
  <TitlesOfParts>
    <vt:vector size="70" baseType="lpstr">
      <vt:lpstr>スパイス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厚生労働省　　　　　セルフメディケーション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文部科学省　　　　　セルフメディケーション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平成２０年３月告示　 中学校学習指導要領　改訂ポイント （平成１１年３月告示高等学校学習指導要領との比較）</vt:lpstr>
      <vt:lpstr>平成２１年３月告示高等学校学習指導要領　改訂ポイント （平成１１年３月告示高等学校学習指導要領との比較）</vt:lpstr>
      <vt:lpstr>PowerPoint プレゼンテーション</vt:lpstr>
      <vt:lpstr>平成２１年度３月告示　高等学校学習指導要領　 改訂ポイント （平成１１年３月告示高等学校学習指導要領及び 　　　　　平成２０年３月告示中学校学習指導要領との比較）</vt:lpstr>
      <vt:lpstr>PowerPoint プレゼンテーション</vt:lpstr>
      <vt:lpstr>［新・小学校］ 身近な生活における健康・安全に関する基礎的な内容</vt:lpstr>
      <vt:lpstr>［新・中学校］ 個人生活における健康・安全に関する内容</vt:lpstr>
      <vt:lpstr>［新・高等学校］ 個人及び社会生活における健康・安全に関する内容</vt:lpstr>
      <vt:lpstr>PowerPoint プレゼンテーション</vt:lpstr>
      <vt:lpstr>　　　②「医薬品」に関する内容</vt:lpstr>
      <vt:lpstr>医療用医薬品の取り扱い</vt:lpstr>
      <vt:lpstr>PowerPoint プレゼンテーション</vt:lpstr>
      <vt:lpstr>～平成２０年３月及び平成２１年３月告示 　　　　　学習指導要領　実施スケジュール～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セルフチェック確認チャレンジ！ </vt:lpstr>
      <vt:lpstr>　　　　　　　　セルフチェック確認チャレンジ！ </vt:lpstr>
      <vt:lpstr>引き続きまして </vt:lpstr>
    </vt:vector>
  </TitlesOfParts>
  <Company>FJ-USER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「おくすり教育の進め方」</dc:title>
  <dc:creator>einosin</dc:creator>
  <cp:lastModifiedBy>usr04</cp:lastModifiedBy>
  <cp:revision>567</cp:revision>
  <dcterms:created xsi:type="dcterms:W3CDTF">2012-11-12T06:34:41Z</dcterms:created>
  <dcterms:modified xsi:type="dcterms:W3CDTF">2013-01-11T07:43:42Z</dcterms:modified>
</cp:coreProperties>
</file>